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9"/>
  </p:notesMasterIdLst>
  <p:handoutMasterIdLst>
    <p:handoutMasterId r:id="rId50"/>
  </p:handoutMasterIdLst>
  <p:sldIdLst>
    <p:sldId id="741" r:id="rId2"/>
    <p:sldId id="859" r:id="rId3"/>
    <p:sldId id="862" r:id="rId4"/>
    <p:sldId id="904" r:id="rId5"/>
    <p:sldId id="905" r:id="rId6"/>
    <p:sldId id="672" r:id="rId7"/>
    <p:sldId id="886" r:id="rId8"/>
    <p:sldId id="925" r:id="rId9"/>
    <p:sldId id="926" r:id="rId10"/>
    <p:sldId id="934" r:id="rId11"/>
    <p:sldId id="888" r:id="rId12"/>
    <p:sldId id="940" r:id="rId13"/>
    <p:sldId id="902" r:id="rId14"/>
    <p:sldId id="966" r:id="rId15"/>
    <p:sldId id="969" r:id="rId16"/>
    <p:sldId id="967" r:id="rId17"/>
    <p:sldId id="890" r:id="rId18"/>
    <p:sldId id="891" r:id="rId19"/>
    <p:sldId id="919" r:id="rId20"/>
    <p:sldId id="970" r:id="rId21"/>
    <p:sldId id="920" r:id="rId22"/>
    <p:sldId id="257" r:id="rId23"/>
    <p:sldId id="258" r:id="rId24"/>
    <p:sldId id="971" r:id="rId25"/>
    <p:sldId id="259" r:id="rId26"/>
    <p:sldId id="972" r:id="rId27"/>
    <p:sldId id="260" r:id="rId28"/>
    <p:sldId id="261" r:id="rId29"/>
    <p:sldId id="262" r:id="rId30"/>
    <p:sldId id="263" r:id="rId31"/>
    <p:sldId id="264" r:id="rId32"/>
    <p:sldId id="265" r:id="rId33"/>
    <p:sldId id="267" r:id="rId34"/>
    <p:sldId id="907" r:id="rId35"/>
    <p:sldId id="937" r:id="rId36"/>
    <p:sldId id="938" r:id="rId37"/>
    <p:sldId id="730" r:id="rId38"/>
    <p:sldId id="936" r:id="rId39"/>
    <p:sldId id="921" r:id="rId40"/>
    <p:sldId id="935" r:id="rId41"/>
    <p:sldId id="893" r:id="rId42"/>
    <p:sldId id="956" r:id="rId43"/>
    <p:sldId id="957" r:id="rId44"/>
    <p:sldId id="959" r:id="rId45"/>
    <p:sldId id="958" r:id="rId46"/>
    <p:sldId id="968" r:id="rId47"/>
    <p:sldId id="884" r:id="rId48"/>
  </p:sldIdLst>
  <p:sldSz cx="9144000" cy="6858000" type="screen4x3"/>
  <p:notesSz cx="6881813" cy="10015538"/>
  <p:defaultTextStyle>
    <a:defPPr>
      <a:defRPr lang="en-US"/>
    </a:defPPr>
    <a:lvl1pPr algn="l" rtl="0" fontAlgn="base">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55">
          <p15:clr>
            <a:srgbClr val="A4A3A4"/>
          </p15:clr>
        </p15:guide>
        <p15:guide id="2" pos="216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n POPE" initials="KP" lastIdx="1" clrIdx="0">
    <p:extLst>
      <p:ext uri="{19B8F6BF-5375-455C-9EA6-DF929625EA0E}">
        <p15:presenceInfo xmlns:p15="http://schemas.microsoft.com/office/powerpoint/2012/main" userId="67ab782e0feef7f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CC"/>
    <a:srgbClr val="FF0000"/>
    <a:srgbClr val="000099"/>
    <a:srgbClr val="CC0000"/>
    <a:srgbClr val="FFFF66"/>
    <a:srgbClr val="F18BDB"/>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675" autoAdjust="0"/>
    <p:restoredTop sz="95205" autoAdjust="0"/>
  </p:normalViewPr>
  <p:slideViewPr>
    <p:cSldViewPr>
      <p:cViewPr varScale="1">
        <p:scale>
          <a:sx n="111" d="100"/>
          <a:sy n="111" d="100"/>
        </p:scale>
        <p:origin x="200" y="312"/>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5592"/>
    </p:cViewPr>
  </p:sorterViewPr>
  <p:notesViewPr>
    <p:cSldViewPr>
      <p:cViewPr varScale="1">
        <p:scale>
          <a:sx n="88" d="100"/>
          <a:sy n="88" d="100"/>
        </p:scale>
        <p:origin x="4152" y="176"/>
      </p:cViewPr>
      <p:guideLst>
        <p:guide orient="horz" pos="3155"/>
        <p:guide pos="216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E22E5C8-3BDF-4745-819C-FB29FA9DF81D}"/>
              </a:ext>
            </a:extLst>
          </p:cNvPr>
          <p:cNvSpPr>
            <a:spLocks noGrp="1"/>
          </p:cNvSpPr>
          <p:nvPr>
            <p:ph type="hdr" sz="quarter"/>
          </p:nvPr>
        </p:nvSpPr>
        <p:spPr>
          <a:xfrm>
            <a:off x="0" y="0"/>
            <a:ext cx="2982913" cy="501650"/>
          </a:xfrm>
          <a:prstGeom prst="rect">
            <a:avLst/>
          </a:prstGeom>
        </p:spPr>
        <p:txBody>
          <a:bodyPr vert="horz" wrap="square" lIns="95060" tIns="47530" rIns="95060" bIns="47530" numCol="1" anchor="t" anchorCtr="0" compatLnSpc="1">
            <a:prstTxWarp prst="textNoShape">
              <a:avLst/>
            </a:prstTxWarp>
          </a:bodyPr>
          <a:lstStyle>
            <a:lvl1pPr>
              <a:defRPr sz="1200">
                <a:latin typeface="Arial" pitchFamily="34" charset="0"/>
                <a:ea typeface="+mn-ea"/>
              </a:defRPr>
            </a:lvl1pPr>
          </a:lstStyle>
          <a:p>
            <a:pPr>
              <a:defRPr/>
            </a:pPr>
            <a:endParaRPr lang="en-GB"/>
          </a:p>
        </p:txBody>
      </p:sp>
      <p:sp>
        <p:nvSpPr>
          <p:cNvPr id="3" name="Date Placeholder 2">
            <a:extLst>
              <a:ext uri="{FF2B5EF4-FFF2-40B4-BE49-F238E27FC236}">
                <a16:creationId xmlns:a16="http://schemas.microsoft.com/office/drawing/2014/main" id="{DCDB4441-DB36-4413-8DC5-5291788CB6CE}"/>
              </a:ext>
            </a:extLst>
          </p:cNvPr>
          <p:cNvSpPr>
            <a:spLocks noGrp="1"/>
          </p:cNvSpPr>
          <p:nvPr>
            <p:ph type="dt" sz="quarter" idx="1"/>
          </p:nvPr>
        </p:nvSpPr>
        <p:spPr>
          <a:xfrm>
            <a:off x="3897313" y="0"/>
            <a:ext cx="2982912" cy="501650"/>
          </a:xfrm>
          <a:prstGeom prst="rect">
            <a:avLst/>
          </a:prstGeom>
        </p:spPr>
        <p:txBody>
          <a:bodyPr vert="horz" wrap="square" lIns="95060" tIns="47530" rIns="95060" bIns="47530" numCol="1" anchor="t" anchorCtr="0" compatLnSpc="1">
            <a:prstTxWarp prst="textNoShape">
              <a:avLst/>
            </a:prstTxWarp>
          </a:bodyPr>
          <a:lstStyle>
            <a:lvl1pPr algn="r">
              <a:defRPr sz="1200"/>
            </a:lvl1pPr>
          </a:lstStyle>
          <a:p>
            <a:fld id="{5DDDF8A4-19CE-4615-9F0E-71CD0EDBFE0C}" type="datetime1">
              <a:rPr lang="en-US" altLang="en-US"/>
              <a:pPr/>
              <a:t>11/1/24</a:t>
            </a:fld>
            <a:endParaRPr lang="en-GB" altLang="en-US"/>
          </a:p>
        </p:txBody>
      </p:sp>
      <p:sp>
        <p:nvSpPr>
          <p:cNvPr id="4" name="Footer Placeholder 3">
            <a:extLst>
              <a:ext uri="{FF2B5EF4-FFF2-40B4-BE49-F238E27FC236}">
                <a16:creationId xmlns:a16="http://schemas.microsoft.com/office/drawing/2014/main" id="{7F7FD169-5CDB-4586-8F36-D80423C928E6}"/>
              </a:ext>
            </a:extLst>
          </p:cNvPr>
          <p:cNvSpPr>
            <a:spLocks noGrp="1"/>
          </p:cNvSpPr>
          <p:nvPr>
            <p:ph type="ftr" sz="quarter" idx="2"/>
          </p:nvPr>
        </p:nvSpPr>
        <p:spPr>
          <a:xfrm>
            <a:off x="0" y="9512300"/>
            <a:ext cx="2982913" cy="501650"/>
          </a:xfrm>
          <a:prstGeom prst="rect">
            <a:avLst/>
          </a:prstGeom>
        </p:spPr>
        <p:txBody>
          <a:bodyPr vert="horz" wrap="square" lIns="95060" tIns="47530" rIns="95060" bIns="47530" numCol="1" anchor="b" anchorCtr="0" compatLnSpc="1">
            <a:prstTxWarp prst="textNoShape">
              <a:avLst/>
            </a:prstTxWarp>
          </a:bodyPr>
          <a:lstStyle>
            <a:lvl1pPr>
              <a:defRPr sz="1200">
                <a:latin typeface="Arial" pitchFamily="34" charset="0"/>
                <a:ea typeface="+mn-ea"/>
              </a:defRPr>
            </a:lvl1pPr>
          </a:lstStyle>
          <a:p>
            <a:pPr>
              <a:defRPr/>
            </a:pPr>
            <a:endParaRPr lang="en-GB"/>
          </a:p>
        </p:txBody>
      </p:sp>
      <p:sp>
        <p:nvSpPr>
          <p:cNvPr id="5" name="Slide Number Placeholder 4">
            <a:extLst>
              <a:ext uri="{FF2B5EF4-FFF2-40B4-BE49-F238E27FC236}">
                <a16:creationId xmlns:a16="http://schemas.microsoft.com/office/drawing/2014/main" id="{C73998E0-577C-443A-81D7-7DB0E8CC1B9A}"/>
              </a:ext>
            </a:extLst>
          </p:cNvPr>
          <p:cNvSpPr>
            <a:spLocks noGrp="1"/>
          </p:cNvSpPr>
          <p:nvPr>
            <p:ph type="sldNum" sz="quarter" idx="3"/>
          </p:nvPr>
        </p:nvSpPr>
        <p:spPr>
          <a:xfrm>
            <a:off x="3897313" y="9512300"/>
            <a:ext cx="2982912" cy="501650"/>
          </a:xfrm>
          <a:prstGeom prst="rect">
            <a:avLst/>
          </a:prstGeom>
        </p:spPr>
        <p:txBody>
          <a:bodyPr vert="horz" wrap="square" lIns="95060" tIns="47530" rIns="95060" bIns="47530" numCol="1" anchor="b" anchorCtr="0" compatLnSpc="1">
            <a:prstTxWarp prst="textNoShape">
              <a:avLst/>
            </a:prstTxWarp>
          </a:bodyPr>
          <a:lstStyle>
            <a:lvl1pPr algn="r">
              <a:defRPr sz="1200"/>
            </a:lvl1pPr>
          </a:lstStyle>
          <a:p>
            <a:fld id="{DE15F17E-6052-46B7-8474-4619FAB355C4}" type="slidenum">
              <a:rPr lang="en-GB" altLang="en-US"/>
              <a:pPr/>
              <a:t>‹#›</a:t>
            </a:fld>
            <a:endParaRPr lang="en-GB"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6740620-14EA-41B0-9C52-4E3AA7BDDD38}"/>
              </a:ext>
            </a:extLst>
          </p:cNvPr>
          <p:cNvSpPr>
            <a:spLocks noGrp="1"/>
          </p:cNvSpPr>
          <p:nvPr>
            <p:ph type="hdr" sz="quarter"/>
          </p:nvPr>
        </p:nvSpPr>
        <p:spPr>
          <a:xfrm>
            <a:off x="0" y="0"/>
            <a:ext cx="2982913" cy="501650"/>
          </a:xfrm>
          <a:prstGeom prst="rect">
            <a:avLst/>
          </a:prstGeom>
        </p:spPr>
        <p:txBody>
          <a:bodyPr vert="horz" wrap="square" lIns="95060" tIns="47530" rIns="95060" bIns="47530" numCol="1" anchor="t" anchorCtr="0" compatLnSpc="1">
            <a:prstTxWarp prst="textNoShape">
              <a:avLst/>
            </a:prstTxWarp>
          </a:bodyPr>
          <a:lstStyle>
            <a:lvl1pPr>
              <a:defRPr sz="1200">
                <a:latin typeface="Arial" pitchFamily="34" charset="0"/>
                <a:ea typeface="+mn-ea"/>
              </a:defRPr>
            </a:lvl1pPr>
          </a:lstStyle>
          <a:p>
            <a:pPr>
              <a:defRPr/>
            </a:pPr>
            <a:endParaRPr lang="en-US"/>
          </a:p>
        </p:txBody>
      </p:sp>
      <p:sp>
        <p:nvSpPr>
          <p:cNvPr id="3" name="Date Placeholder 2">
            <a:extLst>
              <a:ext uri="{FF2B5EF4-FFF2-40B4-BE49-F238E27FC236}">
                <a16:creationId xmlns:a16="http://schemas.microsoft.com/office/drawing/2014/main" id="{B8806E5A-DC2D-4F98-A731-A7FBE5AD3FAF}"/>
              </a:ext>
            </a:extLst>
          </p:cNvPr>
          <p:cNvSpPr>
            <a:spLocks noGrp="1"/>
          </p:cNvSpPr>
          <p:nvPr>
            <p:ph type="dt" idx="1"/>
          </p:nvPr>
        </p:nvSpPr>
        <p:spPr>
          <a:xfrm>
            <a:off x="3897313" y="0"/>
            <a:ext cx="2982912" cy="501650"/>
          </a:xfrm>
          <a:prstGeom prst="rect">
            <a:avLst/>
          </a:prstGeom>
        </p:spPr>
        <p:txBody>
          <a:bodyPr vert="horz" wrap="square" lIns="95060" tIns="47530" rIns="95060" bIns="47530" numCol="1" anchor="t" anchorCtr="0" compatLnSpc="1">
            <a:prstTxWarp prst="textNoShape">
              <a:avLst/>
            </a:prstTxWarp>
          </a:bodyPr>
          <a:lstStyle>
            <a:lvl1pPr algn="r">
              <a:defRPr sz="1200"/>
            </a:lvl1pPr>
          </a:lstStyle>
          <a:p>
            <a:fld id="{EA90A50E-A146-4F1E-9F7B-277A7280E417}" type="datetime1">
              <a:rPr lang="en-US" altLang="en-US"/>
              <a:pPr/>
              <a:t>11/1/24</a:t>
            </a:fld>
            <a:endParaRPr lang="en-US" altLang="en-US"/>
          </a:p>
        </p:txBody>
      </p:sp>
      <p:sp>
        <p:nvSpPr>
          <p:cNvPr id="4" name="Slide Image Placeholder 3">
            <a:extLst>
              <a:ext uri="{FF2B5EF4-FFF2-40B4-BE49-F238E27FC236}">
                <a16:creationId xmlns:a16="http://schemas.microsoft.com/office/drawing/2014/main" id="{05B85185-F7BF-4189-ACA6-DDDBD3F292DE}"/>
              </a:ext>
            </a:extLst>
          </p:cNvPr>
          <p:cNvSpPr>
            <a:spLocks noGrp="1" noRot="1" noChangeAspect="1"/>
          </p:cNvSpPr>
          <p:nvPr>
            <p:ph type="sldImg" idx="2"/>
          </p:nvPr>
        </p:nvSpPr>
        <p:spPr>
          <a:xfrm>
            <a:off x="936625" y="749300"/>
            <a:ext cx="5008563" cy="3756025"/>
          </a:xfrm>
          <a:prstGeom prst="rect">
            <a:avLst/>
          </a:prstGeom>
          <a:noFill/>
          <a:ln w="12700">
            <a:solidFill>
              <a:prstClr val="black"/>
            </a:solidFill>
          </a:ln>
        </p:spPr>
        <p:txBody>
          <a:bodyPr vert="horz" lIns="95060" tIns="47530" rIns="95060" bIns="47530" rtlCol="0" anchor="ctr"/>
          <a:lstStyle/>
          <a:p>
            <a:pPr lvl="0"/>
            <a:endParaRPr lang="en-US" noProof="0"/>
          </a:p>
        </p:txBody>
      </p:sp>
      <p:sp>
        <p:nvSpPr>
          <p:cNvPr id="5" name="Notes Placeholder 4">
            <a:extLst>
              <a:ext uri="{FF2B5EF4-FFF2-40B4-BE49-F238E27FC236}">
                <a16:creationId xmlns:a16="http://schemas.microsoft.com/office/drawing/2014/main" id="{B0190893-2444-46F1-9111-B08B756FAF91}"/>
              </a:ext>
            </a:extLst>
          </p:cNvPr>
          <p:cNvSpPr>
            <a:spLocks noGrp="1"/>
          </p:cNvSpPr>
          <p:nvPr>
            <p:ph type="body" sz="quarter" idx="3"/>
          </p:nvPr>
        </p:nvSpPr>
        <p:spPr>
          <a:xfrm>
            <a:off x="688975" y="4756150"/>
            <a:ext cx="5505450" cy="4510088"/>
          </a:xfrm>
          <a:prstGeom prst="rect">
            <a:avLst/>
          </a:prstGeom>
        </p:spPr>
        <p:txBody>
          <a:bodyPr vert="horz" lIns="95060" tIns="47530" rIns="95060" bIns="4753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A6A3FF83-1F54-447B-9915-4320FF3B14BB}"/>
              </a:ext>
            </a:extLst>
          </p:cNvPr>
          <p:cNvSpPr>
            <a:spLocks noGrp="1"/>
          </p:cNvSpPr>
          <p:nvPr>
            <p:ph type="ftr" sz="quarter" idx="4"/>
          </p:nvPr>
        </p:nvSpPr>
        <p:spPr>
          <a:xfrm>
            <a:off x="0" y="9512300"/>
            <a:ext cx="2982913" cy="501650"/>
          </a:xfrm>
          <a:prstGeom prst="rect">
            <a:avLst/>
          </a:prstGeom>
        </p:spPr>
        <p:txBody>
          <a:bodyPr vert="horz" wrap="square" lIns="95060" tIns="47530" rIns="95060" bIns="47530" numCol="1" anchor="b" anchorCtr="0" compatLnSpc="1">
            <a:prstTxWarp prst="textNoShape">
              <a:avLst/>
            </a:prstTxWarp>
          </a:bodyPr>
          <a:lstStyle>
            <a:lvl1pPr>
              <a:defRPr sz="1200">
                <a:latin typeface="Arial" pitchFamily="34" charset="0"/>
                <a:ea typeface="+mn-ea"/>
              </a:defRPr>
            </a:lvl1pPr>
          </a:lstStyle>
          <a:p>
            <a:pPr>
              <a:defRPr/>
            </a:pPr>
            <a:endParaRPr lang="en-US"/>
          </a:p>
        </p:txBody>
      </p:sp>
      <p:sp>
        <p:nvSpPr>
          <p:cNvPr id="7" name="Slide Number Placeholder 6">
            <a:extLst>
              <a:ext uri="{FF2B5EF4-FFF2-40B4-BE49-F238E27FC236}">
                <a16:creationId xmlns:a16="http://schemas.microsoft.com/office/drawing/2014/main" id="{36E41697-095D-4128-A745-02B2A96645CA}"/>
              </a:ext>
            </a:extLst>
          </p:cNvPr>
          <p:cNvSpPr>
            <a:spLocks noGrp="1"/>
          </p:cNvSpPr>
          <p:nvPr>
            <p:ph type="sldNum" sz="quarter" idx="5"/>
          </p:nvPr>
        </p:nvSpPr>
        <p:spPr>
          <a:xfrm>
            <a:off x="3897313" y="9512300"/>
            <a:ext cx="2982912" cy="501650"/>
          </a:xfrm>
          <a:prstGeom prst="rect">
            <a:avLst/>
          </a:prstGeom>
        </p:spPr>
        <p:txBody>
          <a:bodyPr vert="horz" wrap="square" lIns="95060" tIns="47530" rIns="95060" bIns="47530" numCol="1" anchor="b" anchorCtr="0" compatLnSpc="1">
            <a:prstTxWarp prst="textNoShape">
              <a:avLst/>
            </a:prstTxWarp>
          </a:bodyPr>
          <a:lstStyle>
            <a:lvl1pPr algn="r">
              <a:defRPr sz="1200"/>
            </a:lvl1pPr>
          </a:lstStyle>
          <a:p>
            <a:fld id="{D444B7F6-9ECA-41FA-AA07-0CCA5DF17251}"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1pPr>
    <a:lvl2pPr marL="4572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B4EA2358-9954-40EA-B36B-0E418014278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fr-FR" altLang="en-US">
                <a:latin typeface="Arial" panose="020B0604020202020204" pitchFamily="34" charset="0"/>
              </a:rPr>
              <a:t>Self Expression – full </a:t>
            </a:r>
            <a:r>
              <a:rPr lang="en-GB" altLang="en-US">
                <a:latin typeface="Arial" panose="020B0604020202020204" pitchFamily="34" charset="0"/>
              </a:rPr>
              <a:t>potential</a:t>
            </a:r>
          </a:p>
        </p:txBody>
      </p:sp>
      <p:sp>
        <p:nvSpPr>
          <p:cNvPr id="16387" name="Rectangle 3">
            <a:extLst>
              <a:ext uri="{FF2B5EF4-FFF2-40B4-BE49-F238E27FC236}">
                <a16:creationId xmlns:a16="http://schemas.microsoft.com/office/drawing/2014/main" id="{F11F3126-32F2-4FB5-8E6B-59F2005585D8}"/>
              </a:ext>
            </a:extLst>
          </p:cNvPr>
          <p:cNvSpPr>
            <a:spLocks noGrp="1" noRot="1" noChangeAspect="1" noChangeArrowheads="1" noTextEdit="1"/>
          </p:cNvSpPr>
          <p:nvPr>
            <p:ph type="sldImg"/>
          </p:nvPr>
        </p:nvSpPr>
        <p:spPr bwMode="auto">
          <a:xfrm>
            <a:off x="936625" y="747713"/>
            <a:ext cx="5008563" cy="3756025"/>
          </a:xfrm>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AEAC9-8385-C12C-1570-47712F5736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717B6C-DB2F-0215-4ADD-CCA7711B5C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29331E-F8B3-751D-16F7-FD6411A62F6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D314672-7F33-9C11-1225-EDD7133ABDE1}"/>
              </a:ext>
            </a:extLst>
          </p:cNvPr>
          <p:cNvSpPr>
            <a:spLocks noGrp="1"/>
          </p:cNvSpPr>
          <p:nvPr>
            <p:ph type="sldNum" sz="quarter" idx="5"/>
          </p:nvPr>
        </p:nvSpPr>
        <p:spPr/>
        <p:txBody>
          <a:bodyPr/>
          <a:lstStyle/>
          <a:p>
            <a:fld id="{D444B7F6-9ECA-41FA-AA07-0CCA5DF17251}" type="slidenum">
              <a:rPr lang="en-US" altLang="en-US" smtClean="0"/>
              <a:pPr/>
              <a:t>10</a:t>
            </a:fld>
            <a:endParaRPr lang="en-US" altLang="en-US"/>
          </a:p>
        </p:txBody>
      </p:sp>
    </p:spTree>
    <p:extLst>
      <p:ext uri="{BB962C8B-B14F-4D97-AF65-F5344CB8AC3E}">
        <p14:creationId xmlns:p14="http://schemas.microsoft.com/office/powerpoint/2010/main" val="2592764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444B7F6-9ECA-41FA-AA07-0CCA5DF17251}" type="slidenum">
              <a:rPr lang="en-US" altLang="en-US" smtClean="0"/>
              <a:pPr/>
              <a:t>11</a:t>
            </a:fld>
            <a:endParaRPr lang="en-US" altLang="en-US"/>
          </a:p>
        </p:txBody>
      </p:sp>
    </p:spTree>
    <p:extLst>
      <p:ext uri="{BB962C8B-B14F-4D97-AF65-F5344CB8AC3E}">
        <p14:creationId xmlns:p14="http://schemas.microsoft.com/office/powerpoint/2010/main" val="1055190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81B94E-9820-0BB1-1272-0BA94168F2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B30875-A35F-2259-6923-DCCD8E3F66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FC51C1-1A48-7983-832B-50D738F3BB2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38756A4-9441-C39C-EFD8-8C1CBE874B4F}"/>
              </a:ext>
            </a:extLst>
          </p:cNvPr>
          <p:cNvSpPr>
            <a:spLocks noGrp="1"/>
          </p:cNvSpPr>
          <p:nvPr>
            <p:ph type="sldNum" sz="quarter" idx="5"/>
          </p:nvPr>
        </p:nvSpPr>
        <p:spPr/>
        <p:txBody>
          <a:bodyPr/>
          <a:lstStyle/>
          <a:p>
            <a:fld id="{D444B7F6-9ECA-41FA-AA07-0CCA5DF17251}" type="slidenum">
              <a:rPr lang="en-US" altLang="en-US" smtClean="0"/>
              <a:pPr/>
              <a:t>12</a:t>
            </a:fld>
            <a:endParaRPr lang="en-US" altLang="en-US"/>
          </a:p>
        </p:txBody>
      </p:sp>
    </p:spTree>
    <p:extLst>
      <p:ext uri="{BB962C8B-B14F-4D97-AF65-F5344CB8AC3E}">
        <p14:creationId xmlns:p14="http://schemas.microsoft.com/office/powerpoint/2010/main" val="2301810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EDE0359E-4D5B-4EF6-AD1B-E5AAC173014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a:extLst>
              <a:ext uri="{FF2B5EF4-FFF2-40B4-BE49-F238E27FC236}">
                <a16:creationId xmlns:a16="http://schemas.microsoft.com/office/drawing/2014/main" id="{B42B10FC-14DB-4541-88E0-562F1C94B91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dirty="0">
              <a:latin typeface="Arial" panose="020B0604020202020204" pitchFamily="34" charset="0"/>
            </a:endParaRPr>
          </a:p>
        </p:txBody>
      </p:sp>
    </p:spTree>
    <p:extLst>
      <p:ext uri="{BB962C8B-B14F-4D97-AF65-F5344CB8AC3E}">
        <p14:creationId xmlns:p14="http://schemas.microsoft.com/office/powerpoint/2010/main" val="2923629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EDE0359E-4D5B-4EF6-AD1B-E5AAC173014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a:extLst>
              <a:ext uri="{FF2B5EF4-FFF2-40B4-BE49-F238E27FC236}">
                <a16:creationId xmlns:a16="http://schemas.microsoft.com/office/drawing/2014/main" id="{B42B10FC-14DB-4541-88E0-562F1C94B91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dirty="0">
              <a:latin typeface="Arial" panose="020B0604020202020204" pitchFamily="34" charset="0"/>
            </a:endParaRPr>
          </a:p>
        </p:txBody>
      </p:sp>
    </p:spTree>
    <p:extLst>
      <p:ext uri="{BB962C8B-B14F-4D97-AF65-F5344CB8AC3E}">
        <p14:creationId xmlns:p14="http://schemas.microsoft.com/office/powerpoint/2010/main" val="1597142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EDE0359E-4D5B-4EF6-AD1B-E5AAC173014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a:extLst>
              <a:ext uri="{FF2B5EF4-FFF2-40B4-BE49-F238E27FC236}">
                <a16:creationId xmlns:a16="http://schemas.microsoft.com/office/drawing/2014/main" id="{B42B10FC-14DB-4541-88E0-562F1C94B91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dirty="0">
              <a:latin typeface="Arial" panose="020B0604020202020204" pitchFamily="34" charset="0"/>
            </a:endParaRPr>
          </a:p>
        </p:txBody>
      </p:sp>
    </p:spTree>
    <p:extLst>
      <p:ext uri="{BB962C8B-B14F-4D97-AF65-F5344CB8AC3E}">
        <p14:creationId xmlns:p14="http://schemas.microsoft.com/office/powerpoint/2010/main" val="33424627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BA5134E9-33AC-4314-85DA-688D47129EAA}" type="slidenum">
              <a:rPr lang="en-GB">
                <a:solidFill>
                  <a:prstClr val="black"/>
                </a:solidFill>
              </a:rPr>
              <a:pPr/>
              <a:t>22</a:t>
            </a:fld>
            <a:endParaRPr lang="en-GB" dirty="0">
              <a:solidFill>
                <a:prstClr val="black"/>
              </a:solidFill>
            </a:endParaRPr>
          </a:p>
        </p:txBody>
      </p:sp>
      <p:sp>
        <p:nvSpPr>
          <p:cNvPr id="182274" name="Slide Image Placeholder 1"/>
          <p:cNvSpPr>
            <a:spLocks noGrp="1" noRot="1" noChangeAspect="1" noTextEdit="1"/>
          </p:cNvSpPr>
          <p:nvPr>
            <p:ph type="sldImg"/>
          </p:nvPr>
        </p:nvSpPr>
        <p:spPr>
          <a:ln/>
        </p:spPr>
      </p:sp>
      <p:sp>
        <p:nvSpPr>
          <p:cNvPr id="182275" name="Notes Placeholder 2"/>
          <p:cNvSpPr>
            <a:spLocks noGrp="1"/>
          </p:cNvSpPr>
          <p:nvPr>
            <p:ph type="body" idx="1"/>
          </p:nvPr>
        </p:nvSpPr>
        <p:spPr/>
        <p:txBody>
          <a:bodyPr>
            <a:normAutofit/>
          </a:bodyPr>
          <a:lstStyle/>
          <a:p>
            <a:r>
              <a:rPr lang="en-US" sz="1200" b="1" kern="1200" dirty="0">
                <a:solidFill>
                  <a:schemeClr val="tx1"/>
                </a:solidFill>
                <a:effectLst/>
                <a:latin typeface="+mn-lt"/>
                <a:ea typeface="+mn-ea"/>
                <a:cs typeface="+mn-cs"/>
              </a:rPr>
              <a:t>Duration 5 minutes</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Say</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important that we are able to flex our own personal style when dealing with our customers in order to build greater levels of rapport and stronger relationships as we move to become a trusted advisor.  </a:t>
            </a:r>
            <a:endParaRPr lang="en-GB"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Being aware of the styles and the differences of those styles can provide you with a good indicator of how people prefer to communicate.</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advantages</a:t>
            </a:r>
            <a:r>
              <a:rPr lang="en-US" sz="1200" kern="1200" baseline="0" dirty="0">
                <a:solidFill>
                  <a:schemeClr val="tx1"/>
                </a:solidFill>
                <a:effectLst/>
                <a:latin typeface="+mn-lt"/>
                <a:ea typeface="+mn-ea"/>
                <a:cs typeface="+mn-cs"/>
              </a:rPr>
              <a:t> of better understanding are</a:t>
            </a:r>
          </a:p>
          <a:p>
            <a:pPr marL="639763" lvl="1" indent="-182563">
              <a:buFont typeface="Arial" pitchFamily="34" charset="0"/>
              <a:buChar char="•"/>
            </a:pPr>
            <a:r>
              <a:rPr lang="en-US" sz="1800" dirty="0">
                <a:solidFill>
                  <a:srgbClr val="444444"/>
                </a:solidFill>
                <a:latin typeface="Arial" pitchFamily="34" charset="0"/>
                <a:cs typeface="Arial" pitchFamily="34" charset="0"/>
              </a:rPr>
              <a:t>Gain credibility and influence</a:t>
            </a:r>
          </a:p>
          <a:p>
            <a:pPr marL="639763" lvl="1" indent="-182563">
              <a:buFont typeface="Arial" pitchFamily="34" charset="0"/>
              <a:buChar char="•"/>
            </a:pPr>
            <a:r>
              <a:rPr lang="en-US" sz="1800" dirty="0">
                <a:solidFill>
                  <a:srgbClr val="444444"/>
                </a:solidFill>
                <a:latin typeface="Arial" pitchFamily="34" charset="0"/>
                <a:cs typeface="Arial" pitchFamily="34" charset="0"/>
              </a:rPr>
              <a:t>Gain commitment</a:t>
            </a:r>
          </a:p>
          <a:p>
            <a:pPr marL="639763" lvl="1" indent="-182563">
              <a:buFont typeface="Arial" pitchFamily="34" charset="0"/>
              <a:buChar char="•"/>
            </a:pPr>
            <a:r>
              <a:rPr lang="en-US" sz="1800" dirty="0">
                <a:solidFill>
                  <a:srgbClr val="444444"/>
                </a:solidFill>
                <a:latin typeface="Arial" pitchFamily="34" charset="0"/>
                <a:cs typeface="Arial" pitchFamily="34" charset="0"/>
              </a:rPr>
              <a:t>Resolve and prevent conflict</a:t>
            </a:r>
          </a:p>
          <a:p>
            <a:pPr marL="639763" lvl="1" indent="-182563">
              <a:buFont typeface="Arial" pitchFamily="34" charset="0"/>
              <a:buChar char="•"/>
            </a:pPr>
            <a:r>
              <a:rPr lang="en-US" sz="1800" dirty="0">
                <a:solidFill>
                  <a:srgbClr val="444444"/>
                </a:solidFill>
                <a:latin typeface="Arial" pitchFamily="34" charset="0"/>
                <a:cs typeface="Arial" pitchFamily="34" charset="0"/>
              </a:rPr>
              <a:t>Get effective results working with others</a:t>
            </a:r>
          </a:p>
          <a:p>
            <a:pPr marL="0" indent="0">
              <a:buFont typeface="Arial" panose="020B0604020202020204" pitchFamily="34" charset="0"/>
              <a:buNone/>
            </a:pPr>
            <a:endParaRPr lang="en-GB" sz="1200" kern="1200" dirty="0">
              <a:solidFill>
                <a:schemeClr val="tx1"/>
              </a:solidFill>
              <a:effectLst/>
              <a:latin typeface="+mn-lt"/>
              <a:ea typeface="+mn-ea"/>
              <a:cs typeface="+mn-cs"/>
            </a:endParaRPr>
          </a:p>
          <a:p>
            <a:pPr marL="0" indent="0">
              <a:buFont typeface="Arial" panose="020B0604020202020204" pitchFamily="34" charset="0"/>
              <a:buNone/>
            </a:pPr>
            <a:r>
              <a:rPr lang="en-US" sz="1200" kern="1200" dirty="0">
                <a:solidFill>
                  <a:schemeClr val="tx1"/>
                </a:solidFill>
                <a:effectLst/>
                <a:latin typeface="+mn-lt"/>
                <a:ea typeface="+mn-ea"/>
                <a:cs typeface="+mn-cs"/>
              </a:rPr>
              <a:t>On the screen there are pairs of descriptors.  </a:t>
            </a:r>
            <a:endParaRPr lang="en-GB" sz="1200" kern="1200" dirty="0">
              <a:solidFill>
                <a:schemeClr val="tx1"/>
              </a:solidFill>
              <a:effectLst/>
              <a:latin typeface="+mn-lt"/>
              <a:ea typeface="+mn-ea"/>
              <a:cs typeface="+mn-cs"/>
            </a:endParaRPr>
          </a:p>
          <a:p>
            <a:endParaRPr lang="en-US" dirty="0"/>
          </a:p>
        </p:txBody>
      </p:sp>
      <p:sp>
        <p:nvSpPr>
          <p:cNvPr id="182276" name="Slide Number Placeholder 3"/>
          <p:cNvSpPr txBox="1">
            <a:spLocks noGrp="1"/>
          </p:cNvSpPr>
          <p:nvPr/>
        </p:nvSpPr>
        <p:spPr bwMode="auto">
          <a:xfrm>
            <a:off x="3896099" y="9502698"/>
            <a:ext cx="2979365" cy="500142"/>
          </a:xfrm>
          <a:prstGeom prst="rect">
            <a:avLst/>
          </a:prstGeom>
          <a:noFill/>
          <a:ln w="9525">
            <a:noFill/>
            <a:miter lim="800000"/>
            <a:headEnd/>
            <a:tailEnd/>
          </a:ln>
        </p:spPr>
        <p:txBody>
          <a:bodyPr lIns="95013" tIns="47508" rIns="95013" bIns="47508" anchor="b"/>
          <a:lstStyle/>
          <a:p>
            <a:pPr algn="r"/>
            <a:fld id="{4E06EC21-B8C9-4C77-90FE-1DBB4A4883C1}" type="slidenum">
              <a:rPr lang="en-US" sz="1300">
                <a:solidFill>
                  <a:prstClr val="black"/>
                </a:solidFill>
                <a:latin typeface="Lucida Grande" pitchFamily="1" charset="0"/>
              </a:rPr>
              <a:pPr algn="r"/>
              <a:t>22</a:t>
            </a:fld>
            <a:endParaRPr lang="en-US" sz="1300" dirty="0">
              <a:solidFill>
                <a:prstClr val="black"/>
              </a:solidFill>
              <a:latin typeface="Lucida Grande" pitchFamily="1" charset="0"/>
            </a:endParaRPr>
          </a:p>
        </p:txBody>
      </p:sp>
    </p:spTree>
    <p:extLst>
      <p:ext uri="{BB962C8B-B14F-4D97-AF65-F5344CB8AC3E}">
        <p14:creationId xmlns:p14="http://schemas.microsoft.com/office/powerpoint/2010/main" val="154544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lvl="0"/>
            <a:r>
              <a:rPr lang="en-US" sz="1200" b="1" kern="1200" dirty="0">
                <a:solidFill>
                  <a:schemeClr val="tx1"/>
                </a:solidFill>
                <a:effectLst/>
                <a:latin typeface="+mn-lt"/>
                <a:ea typeface="+mn-ea"/>
                <a:cs typeface="+mn-cs"/>
              </a:rPr>
              <a:t>Duration 10 minutes</a:t>
            </a:r>
          </a:p>
          <a:p>
            <a:pPr lvl="0"/>
            <a:endParaRPr lang="en-US"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Exercise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Look down the list and choose the descriptor in either A or B for each number that best describes you at work.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Repeat this process for C or D. It is important that you stress the fact that they must be in a “work” environment when they complete the descriptors.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Make a total of how many you have chosen for A,B,C and D (these should add up to 20).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Take the total for A and put a mark on the corresponding number on the horizontal axis.</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Take the total for column C and put a mark on the corresponding number of the vertical access. </a:t>
            </a:r>
          </a:p>
          <a:p>
            <a:pPr marL="0" lvl="0" indent="0">
              <a:buFont typeface="Arial" panose="020B0604020202020204" pitchFamily="34" charset="0"/>
              <a:buNone/>
            </a:pPr>
            <a:endParaRPr lang="en-US" sz="1200" kern="1200" dirty="0">
              <a:solidFill>
                <a:schemeClr val="tx1"/>
              </a:solidFill>
              <a:effectLst/>
              <a:latin typeface="+mn-lt"/>
              <a:ea typeface="+mn-ea"/>
              <a:cs typeface="+mn-cs"/>
            </a:endParaRPr>
          </a:p>
          <a:p>
            <a:r>
              <a:rPr lang="en-US" sz="1200" b="1" kern="1200" dirty="0">
                <a:solidFill>
                  <a:schemeClr val="tx1"/>
                </a:solidFill>
                <a:effectLst/>
                <a:latin typeface="Arial" panose="020B0604020202020204" pitchFamily="34" charset="0"/>
                <a:ea typeface="+mn-ea"/>
                <a:cs typeface="Arial" panose="020B0604020202020204" pitchFamily="34" charset="0"/>
              </a:rPr>
              <a:t>Say</a:t>
            </a:r>
          </a:p>
          <a:p>
            <a:r>
              <a:rPr lang="en-US" sz="1200" kern="1200" dirty="0">
                <a:solidFill>
                  <a:schemeClr val="tx1"/>
                </a:solidFill>
                <a:effectLst/>
                <a:latin typeface="Arial" panose="020B0604020202020204" pitchFamily="34" charset="0"/>
                <a:ea typeface="+mn-ea"/>
                <a:cs typeface="Arial" panose="020B0604020202020204" pitchFamily="34" charset="0"/>
              </a:rPr>
              <a:t>It is important to understand, there is no right or wrong place on the axis – but this is an indicator of preferred behavioral styles.</a:t>
            </a:r>
          </a:p>
          <a:p>
            <a:endParaRPr lang="en-US" sz="1200" b="1" kern="1200" dirty="0">
              <a:solidFill>
                <a:schemeClr val="tx1"/>
              </a:solidFill>
              <a:effectLst/>
              <a:latin typeface="Arial" panose="020B0604020202020204" pitchFamily="34" charset="0"/>
              <a:ea typeface="+mn-ea"/>
              <a:cs typeface="Arial" panose="020B0604020202020204" pitchFamily="34" charset="0"/>
            </a:endParaRPr>
          </a:p>
          <a:p>
            <a:r>
              <a:rPr lang="en-US" sz="1200" b="1" kern="1200" dirty="0">
                <a:solidFill>
                  <a:schemeClr val="tx1"/>
                </a:solidFill>
                <a:effectLst/>
                <a:latin typeface="+mn-lt"/>
                <a:ea typeface="+mn-ea"/>
                <a:cs typeface="+mn-cs"/>
              </a:rPr>
              <a:t>Action</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Use masking tape to make a X on the floor</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Ask the participants to stand where they are and place the result on the grid.</a:t>
            </a:r>
            <a:endParaRPr lang="en-GB"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will allow you to map the whole group onto it, this will give an idea as to who sits were and therefore who to focus on when running though each behavioral style.</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Say</a:t>
            </a:r>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will need to run through and describe the characteristics of the axis,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171450" lvl="0" indent="-171450">
              <a:spcAft>
                <a:spcPts val="600"/>
              </a:spcAft>
              <a:buFont typeface="Arial" panose="020B0604020202020204" pitchFamily="34" charset="0"/>
              <a:buChar char="•"/>
            </a:pPr>
            <a:r>
              <a:rPr lang="en-US" sz="1200" kern="1200" dirty="0">
                <a:solidFill>
                  <a:schemeClr val="tx1"/>
                </a:solidFill>
                <a:effectLst/>
                <a:latin typeface="+mn-lt"/>
                <a:ea typeface="+mn-ea"/>
                <a:cs typeface="+mn-cs"/>
              </a:rPr>
              <a:t>Those that are to the right on the horizontal axis are more prone to making faster decisions, based on less data and are prepared to take more risks or riskier decisions, quite often they will make decisions based on experience or gut feel. </a:t>
            </a:r>
          </a:p>
          <a:p>
            <a:pPr marL="0" lvl="0" indent="0">
              <a:spcAft>
                <a:spcPts val="600"/>
              </a:spcAft>
              <a:buFont typeface="Arial" panose="020B0604020202020204" pitchFamily="34" charset="0"/>
              <a:buNone/>
            </a:pPr>
            <a:endParaRPr lang="en-GB" sz="1200" kern="1200" dirty="0">
              <a:solidFill>
                <a:schemeClr val="tx1"/>
              </a:solidFill>
              <a:effectLst/>
              <a:latin typeface="+mn-lt"/>
              <a:ea typeface="+mn-ea"/>
              <a:cs typeface="+mn-cs"/>
            </a:endParaRPr>
          </a:p>
          <a:p>
            <a:pPr marL="171450" lvl="0" indent="-171450">
              <a:spcAft>
                <a:spcPts val="600"/>
              </a:spcAft>
              <a:buFont typeface="Arial" panose="020B0604020202020204" pitchFamily="34" charset="0"/>
              <a:buChar char="•"/>
            </a:pPr>
            <a:r>
              <a:rPr lang="en-US" sz="1200" kern="1200" dirty="0">
                <a:solidFill>
                  <a:schemeClr val="tx1"/>
                </a:solidFill>
                <a:effectLst/>
                <a:latin typeface="+mn-lt"/>
                <a:ea typeface="+mn-ea"/>
                <a:cs typeface="+mn-cs"/>
              </a:rPr>
              <a:t>Those that are to the left of the horizontal axis are more prone to making slower and hence more considered decisions, which means they need more time and more data, the more left they are the more extreme this requirement becomes.</a:t>
            </a:r>
          </a:p>
          <a:p>
            <a:pPr marL="0" lvl="0" indent="0">
              <a:spcAft>
                <a:spcPts val="600"/>
              </a:spcAft>
              <a:buFont typeface="Arial" panose="020B0604020202020204" pitchFamily="34" charset="0"/>
              <a:buNone/>
            </a:pPr>
            <a:endParaRPr lang="en-GB" sz="1200" kern="1200" dirty="0">
              <a:solidFill>
                <a:schemeClr val="tx1"/>
              </a:solidFill>
              <a:effectLst/>
              <a:latin typeface="+mn-lt"/>
              <a:ea typeface="+mn-ea"/>
              <a:cs typeface="+mn-cs"/>
            </a:endParaRPr>
          </a:p>
          <a:p>
            <a:pPr marL="171450" lvl="0" indent="-171450">
              <a:spcAft>
                <a:spcPts val="600"/>
              </a:spcAft>
              <a:buFont typeface="Arial" panose="020B0604020202020204" pitchFamily="34" charset="0"/>
              <a:buChar char="•"/>
            </a:pPr>
            <a:r>
              <a:rPr lang="en-US" sz="1200" kern="1200" dirty="0">
                <a:solidFill>
                  <a:schemeClr val="tx1"/>
                </a:solidFill>
                <a:effectLst/>
                <a:latin typeface="+mn-lt"/>
                <a:ea typeface="+mn-ea"/>
                <a:cs typeface="+mn-cs"/>
              </a:rPr>
              <a:t>The C scores map to the vertical axis, so if someone scores 4 or below they are very much orientated towards people, so relationships and feelings are important part of their behavioral style.</a:t>
            </a:r>
          </a:p>
          <a:p>
            <a:pPr marL="0" lvl="0" indent="0">
              <a:spcAft>
                <a:spcPts val="600"/>
              </a:spcAft>
              <a:buFont typeface="Arial" panose="020B0604020202020204" pitchFamily="34" charset="0"/>
              <a:buNone/>
            </a:pPr>
            <a:endParaRPr lang="en-GB" sz="1200" kern="1200" dirty="0">
              <a:solidFill>
                <a:schemeClr val="tx1"/>
              </a:solidFill>
              <a:effectLst/>
              <a:latin typeface="+mn-lt"/>
              <a:ea typeface="+mn-ea"/>
              <a:cs typeface="+mn-cs"/>
            </a:endParaRPr>
          </a:p>
          <a:p>
            <a:pPr marL="171450" lvl="0" indent="-171450">
              <a:spcAft>
                <a:spcPts val="600"/>
              </a:spcAft>
              <a:buFont typeface="Arial" panose="020B0604020202020204" pitchFamily="34" charset="0"/>
              <a:buChar char="•"/>
            </a:pPr>
            <a:r>
              <a:rPr lang="en-US" sz="1200" kern="1200" dirty="0">
                <a:solidFill>
                  <a:schemeClr val="tx1"/>
                </a:solidFill>
                <a:effectLst/>
                <a:latin typeface="+mn-lt"/>
                <a:ea typeface="+mn-ea"/>
                <a:cs typeface="+mn-cs"/>
              </a:rPr>
              <a:t>If the C score is 6 or above then they are very much orientated towards tasks, so getting tasks complete, fixing problems and getting things done are an important part of their behavioral style.</a:t>
            </a:r>
            <a:endParaRPr lang="en-GB" sz="1200" kern="1200" dirty="0">
              <a:solidFill>
                <a:schemeClr val="tx1"/>
              </a:solidFill>
              <a:effectLst/>
              <a:latin typeface="+mn-lt"/>
              <a:ea typeface="+mn-ea"/>
              <a:cs typeface="+mn-cs"/>
            </a:endParaRPr>
          </a:p>
          <a:p>
            <a:pPr marL="0" lvl="0" indent="0">
              <a:buFont typeface="Arial" panose="020B0604020202020204" pitchFamily="34" charset="0"/>
              <a:buNone/>
            </a:pPr>
            <a:endParaRPr lang="en-GB" sz="1200" kern="1200" dirty="0">
              <a:solidFill>
                <a:schemeClr val="tx1"/>
              </a:solidFill>
              <a:effectLst/>
              <a:latin typeface="+mn-lt"/>
              <a:ea typeface="+mn-ea"/>
              <a:cs typeface="+mn-cs"/>
            </a:endParaRPr>
          </a:p>
          <a:p>
            <a:endParaRPr lang="en-US" i="1"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solidFill>
                  <a:prstClr val="black"/>
                </a:solidFill>
              </a:rPr>
              <a:pPr>
                <a:defRPr/>
              </a:pPr>
              <a:t>23</a:t>
            </a:fld>
            <a:endParaRPr lang="en-US" dirty="0">
              <a:solidFill>
                <a:prstClr val="black"/>
              </a:solidFill>
            </a:endParaRPr>
          </a:p>
        </p:txBody>
      </p:sp>
    </p:spTree>
    <p:extLst>
      <p:ext uri="{BB962C8B-B14F-4D97-AF65-F5344CB8AC3E}">
        <p14:creationId xmlns:p14="http://schemas.microsoft.com/office/powerpoint/2010/main" val="67921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6B7D5-6520-86F7-3548-19B5728380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626964-33D1-FDC4-AF23-E84128FFAE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819C26-E2E4-50F7-5330-30537CCE14CF}"/>
              </a:ext>
            </a:extLst>
          </p:cNvPr>
          <p:cNvSpPr>
            <a:spLocks noGrp="1"/>
          </p:cNvSpPr>
          <p:nvPr>
            <p:ph type="body" idx="1"/>
          </p:nvPr>
        </p:nvSpPr>
        <p:spPr/>
        <p:txBody>
          <a:bodyPr>
            <a:normAutofit/>
          </a:bodyPr>
          <a:lstStyle/>
          <a:p>
            <a:r>
              <a:rPr lang="en-US" dirty="0"/>
              <a:t>Time on slide 10 minutes</a:t>
            </a:r>
          </a:p>
          <a:p>
            <a:endParaRPr lang="en-GB" dirty="0"/>
          </a:p>
          <a:p>
            <a:r>
              <a:rPr lang="en-US" b="1" dirty="0"/>
              <a:t>Highlight</a:t>
            </a:r>
          </a:p>
          <a:p>
            <a:pPr marL="171450" indent="-171450">
              <a:buFont typeface="Arial" panose="020B0604020202020204" pitchFamily="34" charset="0"/>
              <a:buChar char="•"/>
            </a:pPr>
            <a:r>
              <a:rPr lang="en-US" dirty="0" err="1"/>
              <a:t>Organise</a:t>
            </a:r>
            <a:r>
              <a:rPr lang="en-US" dirty="0"/>
              <a:t> participants into </a:t>
            </a:r>
            <a:r>
              <a:rPr lang="en-US" dirty="0" err="1"/>
              <a:t>colour</a:t>
            </a:r>
            <a:r>
              <a:rPr lang="en-US" dirty="0"/>
              <a:t> profile. Go over each style in turn</a:t>
            </a:r>
          </a:p>
          <a:p>
            <a:pPr marL="171450" indent="-171450">
              <a:buFont typeface="Arial" panose="020B0604020202020204" pitchFamily="34" charset="0"/>
              <a:buNone/>
            </a:pPr>
            <a:endParaRPr lang="en-US" dirty="0"/>
          </a:p>
          <a:p>
            <a:pPr marL="171450" indent="-171450">
              <a:buFont typeface="Arial" panose="020B0604020202020204" pitchFamily="34" charset="0"/>
              <a:buChar char="•"/>
            </a:pPr>
            <a:r>
              <a:rPr lang="en-US" dirty="0"/>
              <a:t>When covering each style direct the material to participants that are sitting in that color or flip chart which ever you have used.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Ask which colour makes the best customer oriented people and listen to the replies.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fact is that any colour makes a good sales person the key is the ability to spot the other person’s colour and adapt to them.</a:t>
            </a:r>
          </a:p>
          <a:p>
            <a:endParaRPr lang="en-GB" dirty="0"/>
          </a:p>
          <a:p>
            <a:r>
              <a:rPr lang="en-US" dirty="0"/>
              <a:t> </a:t>
            </a:r>
            <a:endParaRPr lang="en-GB" dirty="0"/>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endParaRPr lang="en-GB" dirty="0"/>
          </a:p>
        </p:txBody>
      </p:sp>
      <p:sp>
        <p:nvSpPr>
          <p:cNvPr id="4" name="Slide Number Placeholder 3">
            <a:extLst>
              <a:ext uri="{FF2B5EF4-FFF2-40B4-BE49-F238E27FC236}">
                <a16:creationId xmlns:a16="http://schemas.microsoft.com/office/drawing/2014/main" id="{427BB1E7-5AB5-4C4B-B7D0-859A0A460573}"/>
              </a:ext>
            </a:extLst>
          </p:cNvPr>
          <p:cNvSpPr>
            <a:spLocks noGrp="1"/>
          </p:cNvSpPr>
          <p:nvPr>
            <p:ph type="sldNum" sz="quarter" idx="10"/>
          </p:nvPr>
        </p:nvSpPr>
        <p:spPr/>
        <p:txBody>
          <a:bodyPr/>
          <a:lstStyle/>
          <a:p>
            <a:pPr>
              <a:defRPr/>
            </a:pPr>
            <a:fld id="{ADD4BD34-30B8-44BB-93F1-71EE5B78F4C4}" type="slidenum">
              <a:rPr lang="en-GB" smtClean="0">
                <a:solidFill>
                  <a:prstClr val="black"/>
                </a:solidFill>
              </a:rPr>
              <a:pPr>
                <a:defRPr/>
              </a:pPr>
              <a:t>24</a:t>
            </a:fld>
            <a:endParaRPr lang="en-GB" dirty="0">
              <a:solidFill>
                <a:prstClr val="black"/>
              </a:solidFill>
            </a:endParaRPr>
          </a:p>
        </p:txBody>
      </p:sp>
    </p:spTree>
    <p:extLst>
      <p:ext uri="{BB962C8B-B14F-4D97-AF65-F5344CB8AC3E}">
        <p14:creationId xmlns:p14="http://schemas.microsoft.com/office/powerpoint/2010/main" val="40222100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Time on slide 10 minutes</a:t>
            </a:r>
          </a:p>
          <a:p>
            <a:endParaRPr lang="en-GB" dirty="0"/>
          </a:p>
          <a:p>
            <a:r>
              <a:rPr lang="en-US" b="1" dirty="0"/>
              <a:t>Highlight</a:t>
            </a:r>
          </a:p>
          <a:p>
            <a:pPr marL="171450" indent="-171450">
              <a:buFont typeface="Arial" panose="020B0604020202020204" pitchFamily="34" charset="0"/>
              <a:buChar char="•"/>
            </a:pPr>
            <a:r>
              <a:rPr lang="en-US" dirty="0" err="1"/>
              <a:t>Organise</a:t>
            </a:r>
            <a:r>
              <a:rPr lang="en-US" dirty="0"/>
              <a:t> participants into </a:t>
            </a:r>
            <a:r>
              <a:rPr lang="en-US" dirty="0" err="1"/>
              <a:t>colour</a:t>
            </a:r>
            <a:r>
              <a:rPr lang="en-US" dirty="0"/>
              <a:t> profile. Go over each style in turn</a:t>
            </a:r>
          </a:p>
          <a:p>
            <a:pPr marL="171450" indent="-171450">
              <a:buFont typeface="Arial" panose="020B0604020202020204" pitchFamily="34" charset="0"/>
              <a:buNone/>
            </a:pPr>
            <a:endParaRPr lang="en-US" dirty="0"/>
          </a:p>
          <a:p>
            <a:pPr marL="171450" indent="-171450">
              <a:buFont typeface="Arial" panose="020B0604020202020204" pitchFamily="34" charset="0"/>
              <a:buChar char="•"/>
            </a:pPr>
            <a:r>
              <a:rPr lang="en-US" dirty="0"/>
              <a:t>When covering each style direct the material to participants that are sitting in that color or flip chart which ever you have used.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Ask which colour makes the best customer oriented people and listen to the replies.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fact is that any colour makes a good sales person the key is the ability to spot the other person’s colour and adapt to them.</a:t>
            </a:r>
          </a:p>
          <a:p>
            <a:endParaRPr lang="en-GB" dirty="0"/>
          </a:p>
          <a:p>
            <a:r>
              <a:rPr lang="en-US" dirty="0"/>
              <a:t> </a:t>
            </a:r>
            <a:endParaRPr lang="en-GB" dirty="0"/>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a:defRPr/>
            </a:pPr>
            <a:fld id="{ADD4BD34-30B8-44BB-93F1-71EE5B78F4C4}" type="slidenum">
              <a:rPr lang="en-GB" smtClean="0">
                <a:solidFill>
                  <a:prstClr val="black"/>
                </a:solidFill>
              </a:rPr>
              <a:pPr>
                <a:defRPr/>
              </a:pPr>
              <a:t>25</a:t>
            </a:fld>
            <a:endParaRPr lang="en-GB" dirty="0">
              <a:solidFill>
                <a:prstClr val="black"/>
              </a:solidFill>
            </a:endParaRPr>
          </a:p>
        </p:txBody>
      </p:sp>
    </p:spTree>
    <p:extLst>
      <p:ext uri="{BB962C8B-B14F-4D97-AF65-F5344CB8AC3E}">
        <p14:creationId xmlns:p14="http://schemas.microsoft.com/office/powerpoint/2010/main" val="2912142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50862971-B7BB-4288-ACD6-D913A79F6B0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a:extLst>
              <a:ext uri="{FF2B5EF4-FFF2-40B4-BE49-F238E27FC236}">
                <a16:creationId xmlns:a16="http://schemas.microsoft.com/office/drawing/2014/main" id="{FDA81681-F2D4-4C46-B4BD-83D1F94DA63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endParaRPr>
          </a:p>
        </p:txBody>
      </p:sp>
    </p:spTree>
    <p:extLst>
      <p:ext uri="{BB962C8B-B14F-4D97-AF65-F5344CB8AC3E}">
        <p14:creationId xmlns:p14="http://schemas.microsoft.com/office/powerpoint/2010/main" val="38350560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B92B1-5F5C-03A2-BD4D-19E78ED089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BD9AB1-B8E4-AB23-0244-B81357E725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4AE40F-DCFC-3031-7BD2-8260611A68EC}"/>
              </a:ext>
            </a:extLst>
          </p:cNvPr>
          <p:cNvSpPr>
            <a:spLocks noGrp="1"/>
          </p:cNvSpPr>
          <p:nvPr>
            <p:ph type="body" idx="1"/>
          </p:nvPr>
        </p:nvSpPr>
        <p:spPr/>
        <p:txBody>
          <a:bodyPr>
            <a:normAutofit/>
          </a:bodyPr>
          <a:lstStyle/>
          <a:p>
            <a:r>
              <a:rPr lang="en-US" dirty="0"/>
              <a:t>Time on slide 10 minutes</a:t>
            </a:r>
          </a:p>
          <a:p>
            <a:endParaRPr lang="en-GB" dirty="0"/>
          </a:p>
          <a:p>
            <a:r>
              <a:rPr lang="en-US" b="1" dirty="0"/>
              <a:t>Highlight</a:t>
            </a:r>
          </a:p>
          <a:p>
            <a:pPr marL="171450" indent="-171450">
              <a:buFont typeface="Arial" panose="020B0604020202020204" pitchFamily="34" charset="0"/>
              <a:buChar char="•"/>
            </a:pPr>
            <a:r>
              <a:rPr lang="en-US" dirty="0" err="1"/>
              <a:t>Organise</a:t>
            </a:r>
            <a:r>
              <a:rPr lang="en-US" dirty="0"/>
              <a:t> participants into </a:t>
            </a:r>
            <a:r>
              <a:rPr lang="en-US" dirty="0" err="1"/>
              <a:t>colour</a:t>
            </a:r>
            <a:r>
              <a:rPr lang="en-US" dirty="0"/>
              <a:t> profile. Go over each style in turn</a:t>
            </a:r>
          </a:p>
          <a:p>
            <a:pPr marL="171450" indent="-171450">
              <a:buFont typeface="Arial" panose="020B0604020202020204" pitchFamily="34" charset="0"/>
              <a:buNone/>
            </a:pPr>
            <a:endParaRPr lang="en-US" dirty="0"/>
          </a:p>
          <a:p>
            <a:pPr marL="171450" indent="-171450">
              <a:buFont typeface="Arial" panose="020B0604020202020204" pitchFamily="34" charset="0"/>
              <a:buChar char="•"/>
            </a:pPr>
            <a:r>
              <a:rPr lang="en-US" dirty="0"/>
              <a:t>When covering each style direct the material to participants that are sitting in that color or flip chart which ever you have used.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Ask which colour makes the best customer oriented people and listen to the replies.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fact is that any colour makes a good sales person the key is the ability to spot the other person’s colour and adapt to them.</a:t>
            </a:r>
          </a:p>
          <a:p>
            <a:endParaRPr lang="en-GB" dirty="0"/>
          </a:p>
          <a:p>
            <a:r>
              <a:rPr lang="en-US" dirty="0"/>
              <a:t> </a:t>
            </a:r>
            <a:endParaRPr lang="en-GB" dirty="0"/>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endParaRPr lang="en-GB" dirty="0"/>
          </a:p>
        </p:txBody>
      </p:sp>
      <p:sp>
        <p:nvSpPr>
          <p:cNvPr id="4" name="Slide Number Placeholder 3">
            <a:extLst>
              <a:ext uri="{FF2B5EF4-FFF2-40B4-BE49-F238E27FC236}">
                <a16:creationId xmlns:a16="http://schemas.microsoft.com/office/drawing/2014/main" id="{7C6F3B07-C4A5-B6A3-3C31-2E574DFA9C12}"/>
              </a:ext>
            </a:extLst>
          </p:cNvPr>
          <p:cNvSpPr>
            <a:spLocks noGrp="1"/>
          </p:cNvSpPr>
          <p:nvPr>
            <p:ph type="sldNum" sz="quarter" idx="10"/>
          </p:nvPr>
        </p:nvSpPr>
        <p:spPr/>
        <p:txBody>
          <a:bodyPr/>
          <a:lstStyle/>
          <a:p>
            <a:pPr>
              <a:defRPr/>
            </a:pPr>
            <a:fld id="{ADD4BD34-30B8-44BB-93F1-71EE5B78F4C4}" type="slidenum">
              <a:rPr lang="en-GB" smtClean="0">
                <a:solidFill>
                  <a:prstClr val="black"/>
                </a:solidFill>
              </a:rPr>
              <a:pPr>
                <a:defRPr/>
              </a:pPr>
              <a:t>26</a:t>
            </a:fld>
            <a:endParaRPr lang="en-GB" dirty="0">
              <a:solidFill>
                <a:prstClr val="black"/>
              </a:solidFill>
            </a:endParaRPr>
          </a:p>
        </p:txBody>
      </p:sp>
    </p:spTree>
    <p:extLst>
      <p:ext uri="{BB962C8B-B14F-4D97-AF65-F5344CB8AC3E}">
        <p14:creationId xmlns:p14="http://schemas.microsoft.com/office/powerpoint/2010/main" val="31836748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F7E04E48-C148-4B12-B873-0D1B6B59930F}" type="slidenum">
              <a:rPr lang="en-GB">
                <a:solidFill>
                  <a:prstClr val="black"/>
                </a:solidFill>
              </a:rPr>
              <a:pPr/>
              <a:t>27</a:t>
            </a:fld>
            <a:endParaRPr lang="en-GB" dirty="0">
              <a:solidFill>
                <a:prstClr val="black"/>
              </a:solidFill>
            </a:endParaRPr>
          </a:p>
        </p:txBody>
      </p:sp>
      <p:sp>
        <p:nvSpPr>
          <p:cNvPr id="186370" name="Slide Image Placeholder 1"/>
          <p:cNvSpPr>
            <a:spLocks noGrp="1" noRot="1" noChangeAspect="1" noTextEdit="1"/>
          </p:cNvSpPr>
          <p:nvPr>
            <p:ph type="sldImg"/>
          </p:nvPr>
        </p:nvSpPr>
        <p:spPr>
          <a:ln/>
        </p:spPr>
      </p:sp>
      <p:sp>
        <p:nvSpPr>
          <p:cNvPr id="186371"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dirty="0"/>
              <a:t>Time on slide 10 minutes</a:t>
            </a:r>
          </a:p>
          <a:p>
            <a:pPr marL="0" lvl="2" eaLnBrk="1" fontAlgn="auto" hangingPunct="1">
              <a:spcBef>
                <a:spcPts val="0"/>
              </a:spcBef>
              <a:spcAft>
                <a:spcPts val="0"/>
              </a:spcAft>
              <a:defRPr/>
            </a:pPr>
            <a:r>
              <a:rPr lang="en-GB" i="1" dirty="0"/>
              <a:t>Slides: behaviour styles – note blank out the final column – how to deal with, and have a reveal to show the answers</a:t>
            </a:r>
          </a:p>
          <a:p>
            <a:pPr eaLnBrk="1" fontAlgn="auto" hangingPunct="1">
              <a:spcBef>
                <a:spcPts val="0"/>
              </a:spcBef>
              <a:spcAft>
                <a:spcPts val="0"/>
              </a:spcAft>
              <a:defRPr/>
            </a:pPr>
            <a:endParaRPr lang="en-US" dirty="0"/>
          </a:p>
          <a:p>
            <a:pPr eaLnBrk="1" fontAlgn="auto" hangingPunct="1">
              <a:spcBef>
                <a:spcPts val="0"/>
              </a:spcBef>
              <a:spcAft>
                <a:spcPts val="0"/>
              </a:spcAft>
              <a:defRPr/>
            </a:pPr>
            <a:r>
              <a:rPr lang="en-US" b="1" dirty="0"/>
              <a:t>Interactive Exercise</a:t>
            </a:r>
            <a:r>
              <a:rPr lang="en-US" dirty="0"/>
              <a:t>  (with whole group)</a:t>
            </a:r>
            <a:endParaRPr lang="en-US" b="1" dirty="0"/>
          </a:p>
          <a:p>
            <a:pPr marL="171450" indent="-171450">
              <a:buFont typeface="Arial" panose="020B0604020202020204" pitchFamily="34" charset="0"/>
              <a:buChar char="•"/>
            </a:pPr>
            <a:r>
              <a:rPr lang="en-US" dirty="0"/>
              <a:t>For each of the 4 styles, blank out the final column on the slide (‘how to deal with’), </a:t>
            </a:r>
          </a:p>
          <a:p>
            <a:pPr marL="171450" indent="-171450">
              <a:buFont typeface="Arial" panose="020B0604020202020204" pitchFamily="34" charset="0"/>
              <a:buChar char="•"/>
            </a:pPr>
            <a:r>
              <a:rPr lang="en-US" dirty="0"/>
              <a:t>Ask the group to make suggestions on how to deal with each preference – this will get more involvement in the session and test their understanding</a:t>
            </a:r>
          </a:p>
          <a:p>
            <a:pPr marL="171450" indent="-171450">
              <a:buFont typeface="Arial" panose="020B0604020202020204" pitchFamily="34" charset="0"/>
              <a:buChar char="•"/>
            </a:pPr>
            <a:r>
              <a:rPr lang="en-US" dirty="0"/>
              <a:t>You can then reveal the answers and show how close they were/ fill in the gaps.</a:t>
            </a:r>
          </a:p>
          <a:p>
            <a:pPr marL="171450" indent="-171450">
              <a:buFont typeface="Arial" panose="020B0604020202020204" pitchFamily="34" charset="0"/>
              <a:buChar char="•"/>
            </a:pPr>
            <a:endParaRPr lang="en-US" dirty="0"/>
          </a:p>
          <a:p>
            <a:endParaRPr lang="en-US"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endParaRPr lang="en-US" dirty="0"/>
          </a:p>
          <a:p>
            <a:endParaRPr lang="en-US" dirty="0"/>
          </a:p>
        </p:txBody>
      </p:sp>
      <p:sp>
        <p:nvSpPr>
          <p:cNvPr id="186372" name="Slide Number Placeholder 3"/>
          <p:cNvSpPr txBox="1">
            <a:spLocks noGrp="1"/>
          </p:cNvSpPr>
          <p:nvPr/>
        </p:nvSpPr>
        <p:spPr bwMode="auto">
          <a:xfrm>
            <a:off x="3896099" y="9502698"/>
            <a:ext cx="2979365" cy="500142"/>
          </a:xfrm>
          <a:prstGeom prst="rect">
            <a:avLst/>
          </a:prstGeom>
          <a:noFill/>
          <a:ln w="9525">
            <a:noFill/>
            <a:miter lim="800000"/>
            <a:headEnd/>
            <a:tailEnd/>
          </a:ln>
        </p:spPr>
        <p:txBody>
          <a:bodyPr lIns="95013" tIns="47508" rIns="95013" bIns="47508" anchor="b"/>
          <a:lstStyle/>
          <a:p>
            <a:pPr algn="r"/>
            <a:fld id="{17B3D6E6-EB24-4625-A5F8-4D79141C104B}" type="slidenum">
              <a:rPr lang="en-US" sz="1300">
                <a:solidFill>
                  <a:prstClr val="black"/>
                </a:solidFill>
                <a:latin typeface="Lucida Grande" pitchFamily="1" charset="0"/>
              </a:rPr>
              <a:pPr algn="r"/>
              <a:t>27</a:t>
            </a:fld>
            <a:endParaRPr lang="en-US" sz="1300" dirty="0">
              <a:solidFill>
                <a:prstClr val="black"/>
              </a:solidFill>
              <a:latin typeface="Lucida Grande" pitchFamily="1" charset="0"/>
            </a:endParaRPr>
          </a:p>
        </p:txBody>
      </p:sp>
    </p:spTree>
    <p:extLst>
      <p:ext uri="{BB962C8B-B14F-4D97-AF65-F5344CB8AC3E}">
        <p14:creationId xmlns:p14="http://schemas.microsoft.com/office/powerpoint/2010/main" val="23688816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dirty="0"/>
              <a:t>Time on slide 5 minutes</a:t>
            </a:r>
          </a:p>
          <a:p>
            <a:r>
              <a:rPr lang="en-US" b="1" dirty="0"/>
              <a:t>Run through the Red style</a:t>
            </a:r>
          </a:p>
          <a:p>
            <a:endParaRPr lang="en-US" dirty="0"/>
          </a:p>
          <a:p>
            <a:r>
              <a:rPr lang="en-GB" dirty="0"/>
              <a:t>As an interactive exercise introduce the 4 key headings, these being Key behavioural indicators, key motivation drivers, Emotional behaviours and How to deal with.</a:t>
            </a:r>
          </a:p>
          <a:p>
            <a:r>
              <a:rPr lang="en-GB" dirty="0"/>
              <a:t>Get the group to offer up words that they would use to describe a red person under Key behavioural indicators. Then show our words and get them to agree or disagree, if you have red people test the words against them and get them to agree or not.</a:t>
            </a:r>
          </a:p>
          <a:p>
            <a:r>
              <a:rPr lang="en-GB" dirty="0"/>
              <a:t>Also get people to think of a customer that may be a red person.</a:t>
            </a:r>
          </a:p>
          <a:p>
            <a:r>
              <a:rPr lang="en-GB" dirty="0"/>
              <a:t>Then repeat process of asking them what words they would use under each heading and then share our words</a:t>
            </a:r>
          </a:p>
          <a:p>
            <a:endParaRPr lang="en-US" dirty="0"/>
          </a:p>
          <a:p>
            <a:r>
              <a:rPr lang="en-US" dirty="0"/>
              <a:t>Comments that you might hear from a person who has a Controller/Red behavioral style: </a:t>
            </a:r>
            <a:endParaRPr lang="en-GB" dirty="0"/>
          </a:p>
          <a:p>
            <a:pPr marL="171450" lvl="0" indent="-171450">
              <a:buFont typeface="Arial" panose="020B0604020202020204" pitchFamily="34" charset="0"/>
              <a:buChar char="•"/>
            </a:pPr>
            <a:r>
              <a:rPr lang="en-US" dirty="0"/>
              <a:t>“Let’s get on with this and get it done”</a:t>
            </a:r>
            <a:endParaRPr lang="en-GB" dirty="0"/>
          </a:p>
          <a:p>
            <a:pPr marL="171450" lvl="0" indent="-171450">
              <a:buFont typeface="Arial" panose="020B0604020202020204" pitchFamily="34" charset="0"/>
              <a:buChar char="•"/>
            </a:pPr>
            <a:r>
              <a:rPr lang="en-US" dirty="0"/>
              <a:t>“What will this mean to my business”?</a:t>
            </a:r>
            <a:endParaRPr lang="en-GB" dirty="0"/>
          </a:p>
          <a:p>
            <a:pPr marL="171450" lvl="0" indent="-171450">
              <a:buFont typeface="Arial" panose="020B0604020202020204" pitchFamily="34" charset="0"/>
              <a:buChar char="•"/>
            </a:pPr>
            <a:r>
              <a:rPr lang="en-US" dirty="0"/>
              <a:t>“Why would we work with you”?</a:t>
            </a:r>
            <a:endParaRPr lang="en-GB" dirty="0"/>
          </a:p>
          <a:p>
            <a:endParaRPr lang="en-GB" dirty="0"/>
          </a:p>
          <a:p>
            <a:endParaRPr lang="en-GB" dirty="0"/>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“Why would we work with you”?</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a:defRPr/>
            </a:pPr>
            <a:fld id="{ADD4BD34-30B8-44BB-93F1-71EE5B78F4C4}" type="slidenum">
              <a:rPr lang="en-GB" smtClean="0">
                <a:solidFill>
                  <a:prstClr val="black"/>
                </a:solidFill>
              </a:rPr>
              <a:pPr>
                <a:defRPr/>
              </a:pPr>
              <a:t>28</a:t>
            </a:fld>
            <a:endParaRPr lang="en-GB" dirty="0">
              <a:solidFill>
                <a:prstClr val="black"/>
              </a:solidFill>
            </a:endParaRPr>
          </a:p>
        </p:txBody>
      </p:sp>
    </p:spTree>
    <p:extLst>
      <p:ext uri="{BB962C8B-B14F-4D97-AF65-F5344CB8AC3E}">
        <p14:creationId xmlns:p14="http://schemas.microsoft.com/office/powerpoint/2010/main" val="29739130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1100" dirty="0">
                <a:latin typeface="Arial" panose="020B0604020202020204" pitchFamily="34" charset="0"/>
                <a:cs typeface="Arial" panose="020B0604020202020204" pitchFamily="34" charset="0"/>
              </a:rPr>
              <a:t>Time on slide 5 minutes</a:t>
            </a:r>
          </a:p>
          <a:p>
            <a:endParaRPr lang="en-US" sz="1100" b="1" dirty="0">
              <a:latin typeface="Arial" panose="020B0604020202020204" pitchFamily="34" charset="0"/>
              <a:cs typeface="Arial" panose="020B0604020202020204" pitchFamily="34" charset="0"/>
            </a:endParaRPr>
          </a:p>
          <a:p>
            <a:pPr>
              <a:defRPr/>
            </a:pPr>
            <a:r>
              <a:rPr lang="en-GB" sz="1100" dirty="0"/>
              <a:t>Get the Green people to offer their results by each heading and then share our results and again get them to agree or disagree, also do they have any customers like this.</a:t>
            </a:r>
          </a:p>
          <a:p>
            <a:endParaRPr lang="en-US" sz="1100" b="1" dirty="0">
              <a:latin typeface="Arial" panose="020B0604020202020204" pitchFamily="34" charset="0"/>
              <a:cs typeface="Arial" panose="020B0604020202020204" pitchFamily="34" charset="0"/>
            </a:endParaRPr>
          </a:p>
          <a:p>
            <a:r>
              <a:rPr lang="en-US" sz="1100" dirty="0">
                <a:latin typeface="Arial" panose="020B0604020202020204" pitchFamily="34" charset="0"/>
                <a:cs typeface="Arial" panose="020B0604020202020204" pitchFamily="34" charset="0"/>
              </a:rPr>
              <a:t>Comments that you might hear from a person who has an analytical/gold behavioral style: </a:t>
            </a:r>
            <a:endParaRPr lang="en-GB" sz="1100" dirty="0">
              <a:latin typeface="Arial" panose="020B0604020202020204" pitchFamily="34" charset="0"/>
              <a:cs typeface="Arial" panose="020B0604020202020204" pitchFamily="34" charset="0"/>
            </a:endParaRPr>
          </a:p>
          <a:p>
            <a:pPr marL="171450" lvl="0" indent="-171450">
              <a:buFont typeface="Arial" panose="020B0604020202020204" pitchFamily="34" charset="0"/>
              <a:buChar char="•"/>
            </a:pPr>
            <a:r>
              <a:rPr lang="en-GB" sz="1100" dirty="0">
                <a:latin typeface="Arial" panose="020B0604020202020204" pitchFamily="34" charset="0"/>
                <a:cs typeface="Arial" panose="020B0604020202020204" pitchFamily="34" charset="0"/>
              </a:rPr>
              <a:t>“How exactly will this work”</a:t>
            </a:r>
          </a:p>
          <a:p>
            <a:pPr marL="171450" lvl="0" indent="-171450">
              <a:buFont typeface="Arial" panose="020B0604020202020204" pitchFamily="34" charset="0"/>
              <a:buChar char="•"/>
            </a:pPr>
            <a:r>
              <a:rPr lang="en-GB" sz="1100" dirty="0">
                <a:latin typeface="Arial" panose="020B0604020202020204" pitchFamily="34" charset="0"/>
                <a:cs typeface="Arial" panose="020B0604020202020204" pitchFamily="34" charset="0"/>
              </a:rPr>
              <a:t>“What specific information do you need from me”?</a:t>
            </a:r>
          </a:p>
          <a:p>
            <a:pPr marL="171450" lvl="0" indent="-171450">
              <a:buFont typeface="Arial" panose="020B0604020202020204" pitchFamily="34" charset="0"/>
              <a:buChar char="•"/>
            </a:pPr>
            <a:r>
              <a:rPr lang="en-GB" sz="1100" dirty="0">
                <a:latin typeface="Arial" panose="020B0604020202020204" pitchFamily="34" charset="0"/>
                <a:cs typeface="Arial" panose="020B0604020202020204" pitchFamily="34" charset="0"/>
              </a:rPr>
              <a:t>“Can you give me specific examples of where you have done this before”?</a:t>
            </a:r>
          </a:p>
          <a:p>
            <a:pPr marL="171450" lvl="0" indent="-171450">
              <a:buFont typeface="Arial" panose="020B0604020202020204" pitchFamily="34" charset="0"/>
              <a:buChar char="•"/>
            </a:pPr>
            <a:r>
              <a:rPr lang="en-GB" sz="1100" dirty="0">
                <a:latin typeface="Arial" panose="020B0604020202020204" pitchFamily="34" charset="0"/>
                <a:cs typeface="Arial" panose="020B0604020202020204" pitchFamily="34" charset="0"/>
              </a:rPr>
              <a:t>“Let me have a detailed proposal of your solution by….”</a:t>
            </a:r>
          </a:p>
          <a:p>
            <a:pPr marL="171450" lvl="0" indent="-171450">
              <a:buFont typeface="Arial" panose="020B0604020202020204" pitchFamily="34" charset="0"/>
              <a:buChar char="•"/>
            </a:pPr>
            <a:endParaRPr lang="en-GB" sz="1100" dirty="0">
              <a:latin typeface="Arial" panose="020B0604020202020204" pitchFamily="34" charset="0"/>
              <a:cs typeface="Arial" panose="020B0604020202020204" pitchFamily="34" charset="0"/>
            </a:endParaRPr>
          </a:p>
          <a:p>
            <a:pPr defTabSz="947829" eaLnBrk="0" fontAlgn="base" hangingPunct="0">
              <a:spcBef>
                <a:spcPct val="30000"/>
              </a:spcBef>
              <a:spcAft>
                <a:spcPct val="0"/>
              </a:spcAft>
              <a:defRPr/>
            </a:pPr>
            <a:endParaRPr lang="en-GB" dirty="0"/>
          </a:p>
        </p:txBody>
      </p:sp>
      <p:sp>
        <p:nvSpPr>
          <p:cNvPr id="4" name="Slide Number Placeholder 3"/>
          <p:cNvSpPr>
            <a:spLocks noGrp="1"/>
          </p:cNvSpPr>
          <p:nvPr>
            <p:ph type="sldNum" sz="quarter" idx="10"/>
          </p:nvPr>
        </p:nvSpPr>
        <p:spPr/>
        <p:txBody>
          <a:bodyPr/>
          <a:lstStyle/>
          <a:p>
            <a:pPr>
              <a:defRPr/>
            </a:pPr>
            <a:fld id="{ADD4BD34-30B8-44BB-93F1-71EE5B78F4C4}" type="slidenum">
              <a:rPr lang="en-GB" smtClean="0">
                <a:solidFill>
                  <a:prstClr val="black"/>
                </a:solidFill>
              </a:rPr>
              <a:pPr>
                <a:defRPr/>
              </a:pPr>
              <a:t>29</a:t>
            </a:fld>
            <a:endParaRPr lang="en-GB" dirty="0">
              <a:solidFill>
                <a:prstClr val="black"/>
              </a:solidFill>
            </a:endParaRPr>
          </a:p>
        </p:txBody>
      </p:sp>
    </p:spTree>
    <p:extLst>
      <p:ext uri="{BB962C8B-B14F-4D97-AF65-F5344CB8AC3E}">
        <p14:creationId xmlns:p14="http://schemas.microsoft.com/office/powerpoint/2010/main" val="241674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47829">
              <a:defRPr/>
            </a:pPr>
            <a:endParaRPr lang="en-GB" dirty="0"/>
          </a:p>
          <a:p>
            <a:pPr defTabSz="947829">
              <a:defRPr/>
            </a:pPr>
            <a:r>
              <a:rPr lang="en-GB" dirty="0"/>
              <a:t>Time on slide 5 minutes</a:t>
            </a:r>
          </a:p>
          <a:p>
            <a:pPr>
              <a:defRPr/>
            </a:pPr>
            <a:r>
              <a:rPr lang="en-GB" dirty="0"/>
              <a:t>Get the blue people to offer their results by each heading and then share our results and again get them to agree or disagree, also do they have any customers like this.</a:t>
            </a:r>
          </a:p>
          <a:p>
            <a:endParaRPr lang="en-US" b="1" dirty="0">
              <a:latin typeface="Arial" panose="020B0604020202020204" pitchFamily="34" charset="0"/>
              <a:cs typeface="Arial" panose="020B0604020202020204" pitchFamily="34" charset="0"/>
            </a:endParaRPr>
          </a:p>
          <a:p>
            <a:r>
              <a:rPr lang="en-US" dirty="0"/>
              <a:t>Comments that you might hear from a person who has a facilitator/blue behavioral style: </a:t>
            </a:r>
            <a:endParaRPr lang="en-GB" dirty="0"/>
          </a:p>
          <a:p>
            <a:pPr marL="171450" lvl="0" indent="-171450">
              <a:buFont typeface="Arial" panose="020B0604020202020204" pitchFamily="34" charset="0"/>
              <a:buChar char="•"/>
            </a:pPr>
            <a:r>
              <a:rPr lang="en-GB" dirty="0"/>
              <a:t>“How will his help my people”</a:t>
            </a:r>
          </a:p>
          <a:p>
            <a:pPr marL="171450" lvl="0" indent="-171450">
              <a:buFont typeface="Arial" panose="020B0604020202020204" pitchFamily="34" charset="0"/>
              <a:buChar char="•"/>
            </a:pPr>
            <a:r>
              <a:rPr lang="en-GB" dirty="0"/>
              <a:t>“Don’t rush me, let me reflect on your proposal”</a:t>
            </a:r>
          </a:p>
          <a:p>
            <a:pPr marL="171450" lvl="0" indent="-171450">
              <a:buFont typeface="Arial" panose="020B0604020202020204" pitchFamily="34" charset="0"/>
              <a:buChar char="•"/>
            </a:pPr>
            <a:r>
              <a:rPr lang="en-GB" dirty="0"/>
              <a:t>“Can I speak to some of your other customers please?</a:t>
            </a:r>
          </a:p>
          <a:p>
            <a:pPr defTabSz="947829">
              <a:defRPr/>
            </a:pPr>
            <a:endParaRPr lang="en-GB" dirty="0"/>
          </a:p>
          <a:p>
            <a:pPr defTabSz="947829" eaLnBrk="0" fontAlgn="base" hangingPunct="0">
              <a:spcBef>
                <a:spcPct val="30000"/>
              </a:spcBef>
              <a:spcAft>
                <a:spcPct val="0"/>
              </a:spcAft>
              <a:defRPr/>
            </a:pPr>
            <a:endParaRPr lang="en-GB" dirty="0"/>
          </a:p>
        </p:txBody>
      </p:sp>
      <p:sp>
        <p:nvSpPr>
          <p:cNvPr id="4" name="Slide Number Placeholder 3"/>
          <p:cNvSpPr>
            <a:spLocks noGrp="1"/>
          </p:cNvSpPr>
          <p:nvPr>
            <p:ph type="sldNum" sz="quarter" idx="10"/>
          </p:nvPr>
        </p:nvSpPr>
        <p:spPr/>
        <p:txBody>
          <a:bodyPr/>
          <a:lstStyle/>
          <a:p>
            <a:pPr>
              <a:defRPr/>
            </a:pPr>
            <a:fld id="{ADD4BD34-30B8-44BB-93F1-71EE5B78F4C4}" type="slidenum">
              <a:rPr lang="en-GB" smtClean="0">
                <a:solidFill>
                  <a:prstClr val="black"/>
                </a:solidFill>
              </a:rPr>
              <a:pPr>
                <a:defRPr/>
              </a:pPr>
              <a:t>30</a:t>
            </a:fld>
            <a:endParaRPr lang="en-GB" dirty="0">
              <a:solidFill>
                <a:prstClr val="black"/>
              </a:solidFill>
            </a:endParaRPr>
          </a:p>
        </p:txBody>
      </p:sp>
    </p:spTree>
    <p:extLst>
      <p:ext uri="{BB962C8B-B14F-4D97-AF65-F5344CB8AC3E}">
        <p14:creationId xmlns:p14="http://schemas.microsoft.com/office/powerpoint/2010/main" val="37115580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1100" dirty="0">
                <a:latin typeface="Arial" panose="020B0604020202020204" pitchFamily="34" charset="0"/>
                <a:cs typeface="Arial" panose="020B0604020202020204" pitchFamily="34" charset="0"/>
              </a:rPr>
              <a:t>Time on slide 5 minutes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1100" dirty="0">
              <a:latin typeface="Arial" panose="020B0604020202020204" pitchFamily="34" charset="0"/>
              <a:cs typeface="Arial" panose="020B0604020202020204" pitchFamily="34" charset="0"/>
            </a:endParaRPr>
          </a:p>
          <a:p>
            <a:pPr>
              <a:defRPr/>
            </a:pPr>
            <a:r>
              <a:rPr lang="en-GB" sz="1100" dirty="0"/>
              <a:t>Get the yellow people to offer their results by each heading and then share our results and again get them to agree or disagree, also do they have any customers like this.</a:t>
            </a:r>
            <a:endParaRPr lang="en-US" sz="1100" dirty="0">
              <a:latin typeface="Arial" panose="020B0604020202020204" pitchFamily="34" charset="0"/>
              <a:cs typeface="Arial" panose="020B0604020202020204" pitchFamily="34" charset="0"/>
            </a:endParaRPr>
          </a:p>
          <a:p>
            <a:endParaRPr lang="en-US" sz="1100" dirty="0">
              <a:latin typeface="Arial" panose="020B0604020202020204" pitchFamily="34" charset="0"/>
              <a:cs typeface="Arial" panose="020B0604020202020204" pitchFamily="34" charset="0"/>
            </a:endParaRPr>
          </a:p>
          <a:p>
            <a:r>
              <a:rPr lang="en-US" sz="1100" dirty="0">
                <a:latin typeface="Arial" panose="020B0604020202020204" pitchFamily="34" charset="0"/>
                <a:cs typeface="Arial" panose="020B0604020202020204" pitchFamily="34" charset="0"/>
              </a:rPr>
              <a:t>Comments that you might hear from a person who has an enthusiast/green behavioral style: </a:t>
            </a:r>
            <a:endParaRPr lang="en-GB" sz="1100" dirty="0">
              <a:latin typeface="Arial" panose="020B0604020202020204" pitchFamily="34" charset="0"/>
              <a:cs typeface="Arial" panose="020B0604020202020204" pitchFamily="34" charset="0"/>
            </a:endParaRPr>
          </a:p>
          <a:p>
            <a:pPr marL="171450" lvl="0" indent="-171450">
              <a:buFont typeface="Arial" panose="020B0604020202020204" pitchFamily="34" charset="0"/>
              <a:buChar char="•"/>
            </a:pPr>
            <a:r>
              <a:rPr lang="en-GB" sz="1100" dirty="0">
                <a:latin typeface="Arial" panose="020B0604020202020204" pitchFamily="34" charset="0"/>
                <a:cs typeface="Arial" panose="020B0604020202020204" pitchFamily="34" charset="0"/>
              </a:rPr>
              <a:t>“How could this benefit me and my team”?</a:t>
            </a:r>
          </a:p>
          <a:p>
            <a:pPr marL="171450" lvl="0" indent="-171450">
              <a:buFont typeface="Arial" panose="020B0604020202020204" pitchFamily="34" charset="0"/>
              <a:buChar char="•"/>
            </a:pPr>
            <a:r>
              <a:rPr lang="en-GB" sz="1100" dirty="0">
                <a:latin typeface="Arial" panose="020B0604020202020204" pitchFamily="34" charset="0"/>
                <a:cs typeface="Arial" panose="020B0604020202020204" pitchFamily="34" charset="0"/>
              </a:rPr>
              <a:t>“Give me some high level ideas”</a:t>
            </a:r>
          </a:p>
          <a:p>
            <a:pPr marL="171450" lvl="0" indent="-171450">
              <a:buFont typeface="Arial" panose="020B0604020202020204" pitchFamily="34" charset="0"/>
              <a:buChar char="•"/>
            </a:pPr>
            <a:r>
              <a:rPr lang="en-GB" sz="1100" dirty="0">
                <a:latin typeface="Arial" panose="020B0604020202020204" pitchFamily="34" charset="0"/>
                <a:cs typeface="Arial" panose="020B0604020202020204" pitchFamily="34" charset="0"/>
              </a:rPr>
              <a:t>“Be creative, think outside of the box with you solutions”</a:t>
            </a:r>
          </a:p>
          <a:p>
            <a:pPr marL="171450" lvl="0" indent="-171450">
              <a:buFont typeface="Arial" panose="020B0604020202020204" pitchFamily="34" charset="0"/>
              <a:buChar char="•"/>
            </a:pPr>
            <a:r>
              <a:rPr lang="en-GB" sz="1100" dirty="0">
                <a:latin typeface="Arial" panose="020B0604020202020204" pitchFamily="34" charset="0"/>
                <a:cs typeface="Arial" panose="020B0604020202020204" pitchFamily="34" charset="0"/>
              </a:rPr>
              <a:t>“We are so excited about this project”</a:t>
            </a:r>
          </a:p>
          <a:p>
            <a:pPr marL="171450" lvl="0" indent="-171450">
              <a:buFont typeface="Arial" panose="020B0604020202020204" pitchFamily="34" charset="0"/>
              <a:buChar char="•"/>
            </a:pPr>
            <a:endParaRPr lang="en-GB" sz="1100" dirty="0">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10"/>
          </p:nvPr>
        </p:nvSpPr>
        <p:spPr/>
        <p:txBody>
          <a:bodyPr/>
          <a:lstStyle/>
          <a:p>
            <a:pPr>
              <a:defRPr/>
            </a:pPr>
            <a:fld id="{ADD4BD34-30B8-44BB-93F1-71EE5B78F4C4}" type="slidenum">
              <a:rPr lang="en-GB" smtClean="0">
                <a:solidFill>
                  <a:prstClr val="black"/>
                </a:solidFill>
              </a:rPr>
              <a:pPr>
                <a:defRPr/>
              </a:pPr>
              <a:t>31</a:t>
            </a:fld>
            <a:endParaRPr lang="en-GB" dirty="0">
              <a:solidFill>
                <a:prstClr val="black"/>
              </a:solidFill>
            </a:endParaRPr>
          </a:p>
        </p:txBody>
      </p:sp>
    </p:spTree>
    <p:extLst>
      <p:ext uri="{BB962C8B-B14F-4D97-AF65-F5344CB8AC3E}">
        <p14:creationId xmlns:p14="http://schemas.microsoft.com/office/powerpoint/2010/main" val="41290900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a:xfrm>
            <a:off x="1143000" y="687388"/>
            <a:ext cx="4572000" cy="3429000"/>
          </a:xfrm>
          <a:ln/>
        </p:spPr>
      </p:sp>
      <p:sp>
        <p:nvSpPr>
          <p:cNvPr id="6147" name="Notes Placeholder 2"/>
          <p:cNvSpPr>
            <a:spLocks noGrp="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10 minutes total</a:t>
            </a:r>
          </a:p>
          <a:p>
            <a:r>
              <a:rPr lang="en-US" dirty="0"/>
              <a:t>Get delegates into pairs,</a:t>
            </a:r>
            <a:r>
              <a:rPr lang="en-US" baseline="0" dirty="0"/>
              <a:t> and ask them to think about growers/customers they know. Think about their behavioral styles: </a:t>
            </a:r>
          </a:p>
          <a:p>
            <a:pPr marL="342900" indent="-342900">
              <a:buFont typeface="Arial" panose="020B0604020202020204" pitchFamily="34" charset="0"/>
              <a:buChar char="•"/>
            </a:pPr>
            <a:r>
              <a:rPr lang="en-GB" sz="1200" dirty="0">
                <a:latin typeface="+mn-lt"/>
              </a:rPr>
              <a:t>How would you spot their style?</a:t>
            </a:r>
          </a:p>
          <a:p>
            <a:pPr marL="342900" indent="-342900">
              <a:buFont typeface="Arial" panose="020B0604020202020204" pitchFamily="34" charset="0"/>
              <a:buChar char="•"/>
            </a:pPr>
            <a:r>
              <a:rPr lang="en-GB" sz="1200" dirty="0">
                <a:latin typeface="+mn-lt"/>
              </a:rPr>
              <a:t>How would you deal with them?</a:t>
            </a:r>
          </a:p>
          <a:p>
            <a:pPr marL="342900" indent="-342900">
              <a:buFont typeface="Arial" panose="020B0604020202020204" pitchFamily="34" charset="0"/>
              <a:buChar char="•"/>
            </a:pPr>
            <a:r>
              <a:rPr lang="en-GB" sz="1200" dirty="0">
                <a:latin typeface="+mn-lt"/>
              </a:rPr>
              <a:t>How would you communicate with them?</a:t>
            </a:r>
          </a:p>
          <a:p>
            <a:pPr marL="342900" indent="-342900">
              <a:buFont typeface="Arial" panose="020B0604020202020204" pitchFamily="34" charset="0"/>
              <a:buChar char="•"/>
            </a:pPr>
            <a:endParaRPr lang="en-GB" sz="1200" dirty="0">
              <a:latin typeface="+mn-lt"/>
            </a:endParaRPr>
          </a:p>
          <a:p>
            <a:pPr marL="0" indent="0">
              <a:buFont typeface="Arial" panose="020B0604020202020204" pitchFamily="34" charset="0"/>
              <a:buNone/>
            </a:pPr>
            <a:r>
              <a:rPr lang="en-GB" sz="1200" dirty="0">
                <a:latin typeface="+mn-lt"/>
              </a:rPr>
              <a:t>After 10 minutes, ask</a:t>
            </a:r>
            <a:r>
              <a:rPr lang="en-GB" sz="1200" baseline="0" dirty="0">
                <a:latin typeface="+mn-lt"/>
              </a:rPr>
              <a:t> them to feed back to the group</a:t>
            </a:r>
            <a:endParaRPr lang="en-GB" sz="1200" dirty="0">
              <a:latin typeface="+mn-lt"/>
            </a:endParaRPr>
          </a:p>
          <a:p>
            <a:pPr marL="0" indent="0">
              <a:buFont typeface="Arial" panose="020B0604020202020204" pitchFamily="34" charset="0"/>
              <a:buNone/>
            </a:pPr>
            <a:endParaRPr lang="en-US" baseline="0" dirty="0"/>
          </a:p>
        </p:txBody>
      </p:sp>
      <p:sp>
        <p:nvSpPr>
          <p:cNvPr id="6148" name="Slide Number Placeholder 3"/>
          <p:cNvSpPr>
            <a:spLocks noGrp="1"/>
          </p:cNvSpPr>
          <p:nvPr>
            <p:ph type="sldNum" sz="quarter" idx="5"/>
          </p:nvPr>
        </p:nvSpPr>
        <p:spPr>
          <a:noFill/>
        </p:spPr>
        <p:txBody>
          <a:bodyPr/>
          <a:lstStyle/>
          <a:p>
            <a:fld id="{79F38164-C74C-455F-9AB6-6BA51683C5D0}" type="slidenum">
              <a:rPr lang="en-GB" smtClean="0"/>
              <a:pPr/>
              <a:t>32</a:t>
            </a:fld>
            <a:endParaRPr lang="en-GB" dirty="0"/>
          </a:p>
        </p:txBody>
      </p:sp>
    </p:spTree>
    <p:extLst>
      <p:ext uri="{BB962C8B-B14F-4D97-AF65-F5344CB8AC3E}">
        <p14:creationId xmlns:p14="http://schemas.microsoft.com/office/powerpoint/2010/main" val="4519242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5mins</a:t>
            </a:r>
          </a:p>
          <a:p>
            <a:endParaRPr lang="en-GB" dirty="0"/>
          </a:p>
          <a:p>
            <a:r>
              <a:rPr lang="en-GB" dirty="0"/>
              <a:t>SAY: A useful reflection after</a:t>
            </a:r>
            <a:r>
              <a:rPr lang="en-GB" baseline="0" dirty="0"/>
              <a:t> seeing and discussing some new learning points is to ask ourselves.</a:t>
            </a:r>
          </a:p>
          <a:p>
            <a:endParaRPr lang="en-GB" baseline="0" dirty="0"/>
          </a:p>
          <a:p>
            <a:r>
              <a:rPr lang="en-GB" baseline="0" dirty="0"/>
              <a:t>What will we now stop doing?</a:t>
            </a:r>
          </a:p>
          <a:p>
            <a:endParaRPr lang="en-GB" baseline="0" dirty="0"/>
          </a:p>
          <a:p>
            <a:r>
              <a:rPr lang="en-GB" baseline="0" dirty="0"/>
              <a:t>What will we now start doing?</a:t>
            </a:r>
          </a:p>
          <a:p>
            <a:endParaRPr lang="en-GB" baseline="0" dirty="0"/>
          </a:p>
          <a:p>
            <a:r>
              <a:rPr lang="en-GB" baseline="0" dirty="0"/>
              <a:t>What will we continue to do that has served us well in the past?</a:t>
            </a:r>
            <a:endParaRPr lang="en-GB" baseline="0"/>
          </a:p>
          <a:p>
            <a:endParaRPr lang="en-GB" baseline="0" dirty="0"/>
          </a:p>
        </p:txBody>
      </p:sp>
      <p:sp>
        <p:nvSpPr>
          <p:cNvPr id="4" name="Slide Number Placeholder 3"/>
          <p:cNvSpPr>
            <a:spLocks noGrp="1"/>
          </p:cNvSpPr>
          <p:nvPr>
            <p:ph type="sldNum" sz="quarter" idx="10"/>
          </p:nvPr>
        </p:nvSpPr>
        <p:spPr/>
        <p:txBody>
          <a:bodyPr/>
          <a:lstStyle/>
          <a:p>
            <a:pPr>
              <a:defRPr/>
            </a:pPr>
            <a:fld id="{9CE0B1A2-3BA3-43C3-94B4-A8C1BB0A2B3F}" type="slidenum">
              <a:rPr lang="en-US" smtClean="0"/>
              <a:pPr>
                <a:defRPr/>
              </a:pPr>
              <a:t>33</a:t>
            </a:fld>
            <a:endParaRPr lang="en-US" dirty="0"/>
          </a:p>
        </p:txBody>
      </p:sp>
    </p:spTree>
    <p:extLst>
      <p:ext uri="{BB962C8B-B14F-4D97-AF65-F5344CB8AC3E}">
        <p14:creationId xmlns:p14="http://schemas.microsoft.com/office/powerpoint/2010/main" val="28897054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9E5EF88F-20BB-B249-B58B-67C4A144AF0C}" type="slidenum">
              <a:rPr lang="en-GB"/>
              <a:pPr/>
              <a:t>34</a:t>
            </a:fld>
            <a:endParaRPr lang="en-GB"/>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p:spPr>
        <p:txBody>
          <a:bodyPr/>
          <a:lstStyle/>
          <a:p>
            <a:pPr eaLnBrk="1" hangingPunct="1"/>
            <a:r>
              <a:rPr lang="en-GB" b="1">
                <a:latin typeface="Arial Unicode MS" pitchFamily="-1" charset="0"/>
                <a:ea typeface="ＭＳ Ｐゴシック" pitchFamily="-1" charset="-128"/>
              </a:rPr>
              <a:t>Definition - </a:t>
            </a:r>
            <a:r>
              <a:rPr lang="en-GB">
                <a:latin typeface="Arial Unicode MS" pitchFamily="-1" charset="0"/>
                <a:ea typeface="Times New Roman" pitchFamily="-1" charset="0"/>
                <a:cs typeface="Times New Roman" pitchFamily="-1" charset="0"/>
              </a:rPr>
              <a:t>Living organisms possess feedback control systems of great complexity. For example, when the hand reaches for an object, information about its position is continuously fed back to the brain, both by the eyes and by position-sensing nerves in the arm; the brain uses the position information to guide the hand to the object. Such feedback can be termed voluntary, since it is to some extent under conscious control. Automatic, involuntary feedback is constantly taking place as well, controlling processes such as respiration, circulation, digestion, and maintenance of body temperature.</a:t>
            </a:r>
            <a:endParaRPr lang="en-GB">
              <a:latin typeface="Times New Roman" pitchFamily="-1" charset="0"/>
              <a:ea typeface="Times New Roman" pitchFamily="-1" charset="0"/>
              <a:cs typeface="Times New Roman" pitchFamily="-1" charset="0"/>
            </a:endParaRPr>
          </a:p>
          <a:p>
            <a:pPr eaLnBrk="1" hangingPunct="1"/>
            <a:r>
              <a:rPr lang="en-GB" b="1">
                <a:latin typeface="Arial Unicode MS" pitchFamily="-1" charset="0"/>
                <a:ea typeface="ＭＳ Ｐゴシック" pitchFamily="-1" charset="-128"/>
              </a:rPr>
              <a:t>Why give feedback?</a:t>
            </a:r>
          </a:p>
          <a:p>
            <a:pPr eaLnBrk="1" hangingPunct="1"/>
            <a:r>
              <a:rPr lang="en-GB">
                <a:latin typeface="Arial Unicode MS" pitchFamily="-1" charset="0"/>
                <a:ea typeface="Times New Roman" pitchFamily="-1" charset="0"/>
                <a:cs typeface="Times New Roman" pitchFamily="-1" charset="0"/>
              </a:rPr>
              <a:t>Whatever your position in an organisation, the skill of giving and receiving effective feedback is a key component in getting the job done, maintaining healthy and open relationships, and ensuring people grow and develop. Feedback enhances and encourages effective behaviours &amp; provides insight and impetus to change those that are less productive.</a:t>
            </a:r>
            <a:endParaRPr lang="en-GB">
              <a:latin typeface="Times New Roman" pitchFamily="-1" charset="0"/>
              <a:ea typeface="Times New Roman" pitchFamily="-1" charset="0"/>
              <a:cs typeface="Times New Roman" pitchFamily="-1" charset="0"/>
            </a:endParaRPr>
          </a:p>
          <a:p>
            <a:pPr algn="just" eaLnBrk="1" hangingPunct="1"/>
            <a:r>
              <a:rPr lang="en-GB" b="1">
                <a:latin typeface="Arial Unicode MS" pitchFamily="-1" charset="0"/>
                <a:ea typeface="Times New Roman" pitchFamily="-1" charset="0"/>
                <a:cs typeface="Times New Roman" pitchFamily="-1" charset="0"/>
              </a:rPr>
              <a:t>What are the obstacles to giving feedback?</a:t>
            </a:r>
          </a:p>
          <a:p>
            <a:pPr algn="just" eaLnBrk="1" hangingPunct="1"/>
            <a:r>
              <a:rPr lang="en-GB">
                <a:latin typeface="Arial Unicode MS" pitchFamily="-1" charset="0"/>
                <a:ea typeface="Times New Roman" pitchFamily="-1" charset="0"/>
                <a:cs typeface="Times New Roman" pitchFamily="-1" charset="0"/>
              </a:rPr>
              <a:t>There are several obstacles to giving feedback, people will typically say :  It</a:t>
            </a:r>
            <a:r>
              <a:rPr lang="ja-JP" altLang="en-GB">
                <a:latin typeface="Arial Unicode MS" pitchFamily="-1" charset="0"/>
                <a:ea typeface="Times New Roman" pitchFamily="-1" charset="0"/>
                <a:cs typeface="Times New Roman" pitchFamily="-1" charset="0"/>
              </a:rPr>
              <a:t>’</a:t>
            </a:r>
            <a:r>
              <a:rPr lang="en-GB" altLang="ja-JP">
                <a:latin typeface="Arial Unicode MS" pitchFamily="-1" charset="0"/>
                <a:ea typeface="Times New Roman" pitchFamily="-1" charset="0"/>
                <a:cs typeface="Times New Roman" pitchFamily="-1" charset="0"/>
              </a:rPr>
              <a:t>s not part of my job, It</a:t>
            </a:r>
            <a:r>
              <a:rPr lang="ja-JP" altLang="en-GB">
                <a:latin typeface="Arial Unicode MS" pitchFamily="-1" charset="0"/>
                <a:ea typeface="Times New Roman" pitchFamily="-1" charset="0"/>
                <a:cs typeface="Times New Roman" pitchFamily="-1" charset="0"/>
              </a:rPr>
              <a:t>’</a:t>
            </a:r>
            <a:r>
              <a:rPr lang="en-GB" altLang="ja-JP">
                <a:latin typeface="Arial Unicode MS" pitchFamily="-1" charset="0"/>
                <a:ea typeface="Times New Roman" pitchFamily="-1" charset="0"/>
                <a:cs typeface="Times New Roman" pitchFamily="-1" charset="0"/>
              </a:rPr>
              <a:t>s not in the culture; I don</a:t>
            </a:r>
            <a:r>
              <a:rPr lang="ja-JP" altLang="en-GB">
                <a:latin typeface="Arial Unicode MS" pitchFamily="-1" charset="0"/>
                <a:ea typeface="Times New Roman" pitchFamily="-1" charset="0"/>
                <a:cs typeface="Times New Roman" pitchFamily="-1" charset="0"/>
              </a:rPr>
              <a:t>’</a:t>
            </a:r>
            <a:r>
              <a:rPr lang="en-GB" altLang="ja-JP">
                <a:latin typeface="Arial Unicode MS" pitchFamily="-1" charset="0"/>
                <a:ea typeface="Times New Roman" pitchFamily="-1" charset="0"/>
                <a:cs typeface="Times New Roman" pitchFamily="-1" charset="0"/>
              </a:rPr>
              <a:t>t have time; Who am I to judge another?; I don</a:t>
            </a:r>
            <a:r>
              <a:rPr lang="ja-JP" altLang="en-GB">
                <a:latin typeface="Arial Unicode MS" pitchFamily="-1" charset="0"/>
                <a:ea typeface="Times New Roman" pitchFamily="-1" charset="0"/>
                <a:cs typeface="Times New Roman" pitchFamily="-1" charset="0"/>
              </a:rPr>
              <a:t>’</a:t>
            </a:r>
            <a:r>
              <a:rPr lang="en-GB" altLang="ja-JP">
                <a:latin typeface="Arial Unicode MS" pitchFamily="-1" charset="0"/>
                <a:ea typeface="Times New Roman" pitchFamily="-1" charset="0"/>
                <a:cs typeface="Times New Roman" pitchFamily="-1" charset="0"/>
              </a:rPr>
              <a:t>t want to hurt them</a:t>
            </a:r>
          </a:p>
          <a:p>
            <a:pPr algn="just" eaLnBrk="1" hangingPunct="1"/>
            <a:r>
              <a:rPr lang="en-GB" b="1">
                <a:latin typeface="Arial Unicode MS" pitchFamily="-1" charset="0"/>
                <a:ea typeface="Times New Roman" pitchFamily="-1" charset="0"/>
                <a:cs typeface="Times New Roman" pitchFamily="-1" charset="0"/>
              </a:rPr>
              <a:t>POST-OFFICE WORKER SCENARIO</a:t>
            </a:r>
            <a:endParaRPr lang="en-GB" b="1">
              <a:latin typeface="Times New Roman" pitchFamily="-1" charset="0"/>
              <a:ea typeface="Times New Roman" pitchFamily="-1" charset="0"/>
              <a:cs typeface="Times New Roman" pitchFamily="-1" charset="0"/>
            </a:endParaRPr>
          </a:p>
          <a:p>
            <a:pPr algn="just" eaLnBrk="1" hangingPunct="1"/>
            <a:endParaRPr lang="en-GB" b="1">
              <a:latin typeface="Times New Roman" pitchFamily="-1" charset="0"/>
              <a:ea typeface="ＭＳ Ｐゴシック" pitchFamily="-1" charset="-128"/>
            </a:endParaRPr>
          </a:p>
        </p:txBody>
      </p:sp>
    </p:spTree>
    <p:extLst>
      <p:ext uri="{BB962C8B-B14F-4D97-AF65-F5344CB8AC3E}">
        <p14:creationId xmlns:p14="http://schemas.microsoft.com/office/powerpoint/2010/main" val="32795441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BECCE-FF3E-0BDC-53E4-AD95E82EA4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89A08B-0A41-F0B6-C548-C153AF6753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39C151-6573-72E8-2056-6CC22C19FEF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0C6E4E0-1DBB-DD6F-F64C-EF4F97616E1F}"/>
              </a:ext>
            </a:extLst>
          </p:cNvPr>
          <p:cNvSpPr>
            <a:spLocks noGrp="1"/>
          </p:cNvSpPr>
          <p:nvPr>
            <p:ph type="sldNum" sz="quarter" idx="5"/>
          </p:nvPr>
        </p:nvSpPr>
        <p:spPr/>
        <p:txBody>
          <a:bodyPr/>
          <a:lstStyle/>
          <a:p>
            <a:fld id="{D444B7F6-9ECA-41FA-AA07-0CCA5DF17251}" type="slidenum">
              <a:rPr lang="en-US" altLang="en-US" smtClean="0"/>
              <a:pPr/>
              <a:t>35</a:t>
            </a:fld>
            <a:endParaRPr lang="en-US" altLang="en-US"/>
          </a:p>
        </p:txBody>
      </p:sp>
    </p:spTree>
    <p:extLst>
      <p:ext uri="{BB962C8B-B14F-4D97-AF65-F5344CB8AC3E}">
        <p14:creationId xmlns:p14="http://schemas.microsoft.com/office/powerpoint/2010/main" val="1165251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p:spPr>
      </p:sp>
      <p:sp>
        <p:nvSpPr>
          <p:cNvPr id="614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dirty="0">
              <a:latin typeface="Arial" pitchFamily="-1" charset="0"/>
            </a:endParaRPr>
          </a:p>
        </p:txBody>
      </p:sp>
    </p:spTree>
    <p:extLst>
      <p:ext uri="{BB962C8B-B14F-4D97-AF65-F5344CB8AC3E}">
        <p14:creationId xmlns:p14="http://schemas.microsoft.com/office/powerpoint/2010/main" val="21664794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70036E-D455-41E4-6086-D052974E05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A95E87-A0E9-23A9-0737-3B0DA68612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31EE9B-B2A4-74A5-F6A4-D54091342E5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4548884-A5FA-665C-AEB6-50ED23D2B824}"/>
              </a:ext>
            </a:extLst>
          </p:cNvPr>
          <p:cNvSpPr>
            <a:spLocks noGrp="1"/>
          </p:cNvSpPr>
          <p:nvPr>
            <p:ph type="sldNum" sz="quarter" idx="5"/>
          </p:nvPr>
        </p:nvSpPr>
        <p:spPr/>
        <p:txBody>
          <a:bodyPr/>
          <a:lstStyle/>
          <a:p>
            <a:fld id="{D444B7F6-9ECA-41FA-AA07-0CCA5DF17251}" type="slidenum">
              <a:rPr lang="en-US" altLang="en-US" smtClean="0"/>
              <a:pPr/>
              <a:t>36</a:t>
            </a:fld>
            <a:endParaRPr lang="en-US" altLang="en-US"/>
          </a:p>
        </p:txBody>
      </p:sp>
    </p:spTree>
    <p:extLst>
      <p:ext uri="{BB962C8B-B14F-4D97-AF65-F5344CB8AC3E}">
        <p14:creationId xmlns:p14="http://schemas.microsoft.com/office/powerpoint/2010/main" val="33128956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a:extLst>
              <a:ext uri="{FF2B5EF4-FFF2-40B4-BE49-F238E27FC236}">
                <a16:creationId xmlns:a16="http://schemas.microsoft.com/office/drawing/2014/main" id="{DF498C97-6AC1-44B2-A6A6-4BC167E9037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Notes Placeholder 2">
            <a:extLst>
              <a:ext uri="{FF2B5EF4-FFF2-40B4-BE49-F238E27FC236}">
                <a16:creationId xmlns:a16="http://schemas.microsoft.com/office/drawing/2014/main" id="{DA14D4A5-C0C9-47AE-BA48-CD6DC4894BE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Tree>
    <p:extLst>
      <p:ext uri="{BB962C8B-B14F-4D97-AF65-F5344CB8AC3E}">
        <p14:creationId xmlns:p14="http://schemas.microsoft.com/office/powerpoint/2010/main" val="15812438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240D5-4441-B025-99CC-458AF4C95A75}"/>
            </a:ext>
          </a:extLst>
        </p:cNvPr>
        <p:cNvGrpSpPr/>
        <p:nvPr/>
      </p:nvGrpSpPr>
      <p:grpSpPr>
        <a:xfrm>
          <a:off x="0" y="0"/>
          <a:ext cx="0" cy="0"/>
          <a:chOff x="0" y="0"/>
          <a:chExt cx="0" cy="0"/>
        </a:xfrm>
      </p:grpSpPr>
      <p:sp>
        <p:nvSpPr>
          <p:cNvPr id="114690" name="Slide Image Placeholder 1">
            <a:extLst>
              <a:ext uri="{FF2B5EF4-FFF2-40B4-BE49-F238E27FC236}">
                <a16:creationId xmlns:a16="http://schemas.microsoft.com/office/drawing/2014/main" id="{A299698B-964E-83E4-AE16-DB6DBB5A0D3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Notes Placeholder 2">
            <a:extLst>
              <a:ext uri="{FF2B5EF4-FFF2-40B4-BE49-F238E27FC236}">
                <a16:creationId xmlns:a16="http://schemas.microsoft.com/office/drawing/2014/main" id="{5861FA62-F012-863B-ADC7-3ADF6C11D34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Tree>
    <p:extLst>
      <p:ext uri="{BB962C8B-B14F-4D97-AF65-F5344CB8AC3E}">
        <p14:creationId xmlns:p14="http://schemas.microsoft.com/office/powerpoint/2010/main" val="646348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EDE0359E-4D5B-4EF6-AD1B-E5AAC173014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a:extLst>
              <a:ext uri="{FF2B5EF4-FFF2-40B4-BE49-F238E27FC236}">
                <a16:creationId xmlns:a16="http://schemas.microsoft.com/office/drawing/2014/main" id="{B42B10FC-14DB-4541-88E0-562F1C94B91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latin typeface="Arial" panose="020B0604020202020204" pitchFamily="34" charset="0"/>
            </a:endParaRPr>
          </a:p>
        </p:txBody>
      </p:sp>
    </p:spTree>
    <p:extLst>
      <p:ext uri="{BB962C8B-B14F-4D97-AF65-F5344CB8AC3E}">
        <p14:creationId xmlns:p14="http://schemas.microsoft.com/office/powerpoint/2010/main" val="2614786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EDE0359E-4D5B-4EF6-AD1B-E5AAC173014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a:extLst>
              <a:ext uri="{FF2B5EF4-FFF2-40B4-BE49-F238E27FC236}">
                <a16:creationId xmlns:a16="http://schemas.microsoft.com/office/drawing/2014/main" id="{B42B10FC-14DB-4541-88E0-562F1C94B91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latin typeface="Arial" panose="020B0604020202020204" pitchFamily="34" charset="0"/>
            </a:endParaRPr>
          </a:p>
        </p:txBody>
      </p:sp>
    </p:spTree>
    <p:extLst>
      <p:ext uri="{BB962C8B-B14F-4D97-AF65-F5344CB8AC3E}">
        <p14:creationId xmlns:p14="http://schemas.microsoft.com/office/powerpoint/2010/main" val="2408478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EDE0359E-4D5B-4EF6-AD1B-E5AAC173014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a:extLst>
              <a:ext uri="{FF2B5EF4-FFF2-40B4-BE49-F238E27FC236}">
                <a16:creationId xmlns:a16="http://schemas.microsoft.com/office/drawing/2014/main" id="{B42B10FC-14DB-4541-88E0-562F1C94B91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tLang="en-US" dirty="0">
                <a:latin typeface="Arial" panose="020B0604020202020204" pitchFamily="34" charset="0"/>
              </a:rPr>
              <a:t>13h30 Wher</a:t>
            </a:r>
            <a:r>
              <a:rPr lang="en-GB" altLang="en-US" baseline="0" dirty="0">
                <a:latin typeface="Arial" panose="020B0604020202020204" pitchFamily="34" charset="0"/>
              </a:rPr>
              <a:t>e are we, review group tasks &amp; group names/emails</a:t>
            </a:r>
          </a:p>
          <a:p>
            <a:r>
              <a:rPr lang="en-GB" altLang="en-US" baseline="0" dirty="0">
                <a:latin typeface="Arial" panose="020B0604020202020204" pitchFamily="34" charset="0"/>
              </a:rPr>
              <a:t>13h45 </a:t>
            </a:r>
            <a:r>
              <a:rPr lang="en-GB" altLang="en-US" baseline="0" dirty="0" err="1">
                <a:latin typeface="Arial" panose="020B0604020202020204" pitchFamily="34" charset="0"/>
              </a:rPr>
              <a:t>Quizz</a:t>
            </a:r>
            <a:r>
              <a:rPr lang="en-GB" altLang="en-US" baseline="0" dirty="0">
                <a:latin typeface="Arial" panose="020B0604020202020204" pitchFamily="34" charset="0"/>
              </a:rPr>
              <a:t> on </a:t>
            </a:r>
            <a:r>
              <a:rPr lang="en-GB" altLang="en-US" baseline="0" dirty="0" err="1">
                <a:latin typeface="Arial" panose="020B0604020202020204" pitchFamily="34" charset="0"/>
              </a:rPr>
              <a:t>Sinek</a:t>
            </a:r>
            <a:r>
              <a:rPr lang="en-GB" altLang="en-US" baseline="0" dirty="0">
                <a:latin typeface="Arial" panose="020B0604020202020204" pitchFamily="34" charset="0"/>
              </a:rPr>
              <a:t> video and mark </a:t>
            </a:r>
            <a:r>
              <a:rPr lang="en-GB" altLang="en-US" baseline="0" dirty="0" err="1">
                <a:latin typeface="Arial" panose="020B0604020202020204" pitchFamily="34" charset="0"/>
              </a:rPr>
              <a:t>quizz</a:t>
            </a:r>
            <a:endParaRPr lang="en-GB" altLang="en-US" baseline="0" dirty="0">
              <a:latin typeface="Arial" panose="020B0604020202020204" pitchFamily="34" charset="0"/>
            </a:endParaRPr>
          </a:p>
          <a:p>
            <a:r>
              <a:rPr lang="en-GB" altLang="en-US" baseline="0" dirty="0">
                <a:latin typeface="Arial" panose="020B0604020202020204" pitchFamily="34" charset="0"/>
              </a:rPr>
              <a:t>14h10 MBTI update, any questions on MBTI so far? </a:t>
            </a:r>
          </a:p>
          <a:p>
            <a:r>
              <a:rPr lang="en-GB" altLang="en-US" baseline="0" dirty="0">
                <a:latin typeface="Arial" panose="020B0604020202020204" pitchFamily="34" charset="0"/>
              </a:rPr>
              <a:t>14h15 Maslow</a:t>
            </a:r>
          </a:p>
          <a:p>
            <a:r>
              <a:rPr lang="en-GB" altLang="en-US" baseline="0" dirty="0">
                <a:latin typeface="Arial" panose="020B0604020202020204" pitchFamily="34" charset="0"/>
              </a:rPr>
              <a:t>14h25 SBINR feedback model</a:t>
            </a:r>
          </a:p>
          <a:p>
            <a:r>
              <a:rPr lang="en-GB" altLang="en-US" baseline="0" dirty="0">
                <a:latin typeface="Arial" panose="020B0604020202020204" pitchFamily="34" charset="0"/>
              </a:rPr>
              <a:t>14h35 Role play &amp; practice</a:t>
            </a:r>
          </a:p>
          <a:p>
            <a:r>
              <a:rPr lang="en-GB" altLang="en-US" baseline="0" dirty="0">
                <a:latin typeface="Arial" panose="020B0604020202020204" pitchFamily="34" charset="0"/>
              </a:rPr>
              <a:t>15h00 Break</a:t>
            </a:r>
          </a:p>
          <a:p>
            <a:r>
              <a:rPr lang="en-GB" altLang="en-US" baseline="0" dirty="0">
                <a:latin typeface="Arial" panose="020B0604020202020204" pitchFamily="34" charset="0"/>
              </a:rPr>
              <a:t>15h15 Helium Bar</a:t>
            </a:r>
          </a:p>
          <a:p>
            <a:r>
              <a:rPr lang="en-GB" altLang="en-US" baseline="0" dirty="0">
                <a:latin typeface="Arial" panose="020B0604020202020204" pitchFamily="34" charset="0"/>
              </a:rPr>
              <a:t>15h30 Debrief in team</a:t>
            </a:r>
          </a:p>
          <a:p>
            <a:r>
              <a:rPr lang="en-GB" altLang="en-US" baseline="0" dirty="0">
                <a:latin typeface="Arial" panose="020B0604020202020204" pitchFamily="34" charset="0"/>
              </a:rPr>
              <a:t>15h45 Learning points – class participation – link to trust equation</a:t>
            </a:r>
          </a:p>
          <a:p>
            <a:r>
              <a:rPr lang="en-GB" altLang="en-US" baseline="0" dirty="0">
                <a:latin typeface="Arial" panose="020B0604020202020204" pitchFamily="34" charset="0"/>
              </a:rPr>
              <a:t>15h55 Giving feedback in the team. Observer starts. Start with positive impact to anchor behaviours that want to sustain. Build social capital – intimacy</a:t>
            </a:r>
          </a:p>
          <a:p>
            <a:pPr>
              <a:buFontTx/>
              <a:buChar char="•"/>
            </a:pPr>
            <a:r>
              <a:rPr lang="en-GB" altLang="en-US" baseline="0" dirty="0">
                <a:latin typeface="Arial" panose="020B0604020202020204" pitchFamily="34" charset="0"/>
              </a:rPr>
              <a:t>1 person gives 2-3 feedbacks (5’ prep + 5 minute </a:t>
            </a:r>
            <a:r>
              <a:rPr lang="en-GB" altLang="en-US" baseline="0" dirty="0" err="1">
                <a:latin typeface="Arial" panose="020B0604020202020204" pitchFamily="34" charset="0"/>
              </a:rPr>
              <a:t>f/b</a:t>
            </a:r>
            <a:r>
              <a:rPr lang="en-GB" altLang="en-US" baseline="0" dirty="0">
                <a:latin typeface="Arial" panose="020B0604020202020204" pitchFamily="34" charset="0"/>
              </a:rPr>
              <a:t> per person = 35)</a:t>
            </a:r>
          </a:p>
          <a:p>
            <a:pPr>
              <a:buFontTx/>
              <a:buNone/>
            </a:pPr>
            <a:r>
              <a:rPr lang="en-GB" altLang="en-US" baseline="0" dirty="0">
                <a:latin typeface="Arial" panose="020B0604020202020204" pitchFamily="34" charset="0"/>
              </a:rPr>
              <a:t>16h30 Reflection on giving </a:t>
            </a:r>
            <a:r>
              <a:rPr lang="en-GB" altLang="en-US" baseline="0" dirty="0" err="1">
                <a:latin typeface="Arial" panose="020B0604020202020204" pitchFamily="34" charset="0"/>
              </a:rPr>
              <a:t>feeback</a:t>
            </a:r>
            <a:r>
              <a:rPr lang="en-GB" altLang="en-US" baseline="0" dirty="0">
                <a:latin typeface="Arial" panose="020B0604020202020204" pitchFamily="34" charset="0"/>
              </a:rPr>
              <a:t> (benefits – how did it feel receiving it, giving it now you how it feels receiving it</a:t>
            </a:r>
          </a:p>
          <a:p>
            <a:pPr>
              <a:buFontTx/>
              <a:buNone/>
            </a:pPr>
            <a:r>
              <a:rPr lang="en-GB" altLang="en-US" baseline="0" dirty="0">
                <a:latin typeface="Arial" panose="020B0604020202020204" pitchFamily="34" charset="0"/>
              </a:rPr>
              <a:t>16h35 Learning logs</a:t>
            </a:r>
          </a:p>
          <a:p>
            <a:pPr>
              <a:buFontTx/>
              <a:buNone/>
            </a:pPr>
            <a:endParaRPr lang="en-GB" altLang="en-US" baseline="0" dirty="0">
              <a:latin typeface="Arial" panose="020B0604020202020204" pitchFamily="34" charset="0"/>
            </a:endParaRPr>
          </a:p>
          <a:p>
            <a:r>
              <a:rPr lang="en-GB" altLang="en-US" baseline="0" dirty="0">
                <a:latin typeface="Arial" panose="020B0604020202020204" pitchFamily="34" charset="0"/>
              </a:rPr>
              <a:t> </a:t>
            </a:r>
          </a:p>
          <a:p>
            <a:endParaRPr lang="en-GB" altLang="en-US" baseline="0" dirty="0">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444B7F6-9ECA-41FA-AA07-0CCA5DF17251}" type="slidenum">
              <a:rPr lang="en-US" altLang="en-US" smtClean="0"/>
              <a:pPr/>
              <a:t>7</a:t>
            </a:fld>
            <a:endParaRPr lang="en-US" altLang="en-US"/>
          </a:p>
        </p:txBody>
      </p:sp>
    </p:spTree>
    <p:extLst>
      <p:ext uri="{BB962C8B-B14F-4D97-AF65-F5344CB8AC3E}">
        <p14:creationId xmlns:p14="http://schemas.microsoft.com/office/powerpoint/2010/main" val="680939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444B7F6-9ECA-41FA-AA07-0CCA5DF17251}" type="slidenum">
              <a:rPr lang="en-US" altLang="en-US" smtClean="0"/>
              <a:pPr/>
              <a:t>8</a:t>
            </a:fld>
            <a:endParaRPr lang="en-US" altLang="en-US"/>
          </a:p>
        </p:txBody>
      </p:sp>
    </p:spTree>
    <p:extLst>
      <p:ext uri="{BB962C8B-B14F-4D97-AF65-F5344CB8AC3E}">
        <p14:creationId xmlns:p14="http://schemas.microsoft.com/office/powerpoint/2010/main" val="2512378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EAD56-2E08-631C-78B2-E28ED72524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4A7C7D-56B9-1D89-05F8-8B5BC1FB9F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F26A25-52DC-CBCA-69DB-FBF4F16ACEC1}"/>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E5175A9C-3C99-D3DF-2386-06CFDAAE02D7}"/>
              </a:ext>
            </a:extLst>
          </p:cNvPr>
          <p:cNvSpPr>
            <a:spLocks noGrp="1"/>
          </p:cNvSpPr>
          <p:nvPr>
            <p:ph type="sldNum" sz="quarter" idx="5"/>
          </p:nvPr>
        </p:nvSpPr>
        <p:spPr/>
        <p:txBody>
          <a:bodyPr/>
          <a:lstStyle/>
          <a:p>
            <a:fld id="{D444B7F6-9ECA-41FA-AA07-0CCA5DF17251}" type="slidenum">
              <a:rPr lang="en-US" altLang="en-US" smtClean="0"/>
              <a:pPr/>
              <a:t>9</a:t>
            </a:fld>
            <a:endParaRPr lang="en-US" altLang="en-US"/>
          </a:p>
        </p:txBody>
      </p:sp>
    </p:spTree>
    <p:extLst>
      <p:ext uri="{BB962C8B-B14F-4D97-AF65-F5344CB8AC3E}">
        <p14:creationId xmlns:p14="http://schemas.microsoft.com/office/powerpoint/2010/main" val="3203761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1AE65BC7-6653-4FA1-A3C1-56F42C4890FF}"/>
              </a:ext>
            </a:extLst>
          </p:cNvPr>
          <p:cNvSpPr>
            <a:spLocks noGrp="1" noChangeArrowheads="1"/>
          </p:cNvSpPr>
          <p:nvPr>
            <p:ph type="dt" sz="half" idx="10"/>
          </p:nvPr>
        </p:nvSpPr>
        <p:spPr/>
        <p:txBody>
          <a:bodyPr/>
          <a:lstStyle>
            <a:lvl1pPr>
              <a:defRPr/>
            </a:lvl1pPr>
          </a:lstStyle>
          <a:p>
            <a:pPr>
              <a:defRPr/>
            </a:pPr>
            <a:r>
              <a:rPr lang="en-US"/>
              <a:t>Sept 08</a:t>
            </a:r>
          </a:p>
        </p:txBody>
      </p:sp>
      <p:sp>
        <p:nvSpPr>
          <p:cNvPr id="5" name="Rectangle 5">
            <a:extLst>
              <a:ext uri="{FF2B5EF4-FFF2-40B4-BE49-F238E27FC236}">
                <a16:creationId xmlns:a16="http://schemas.microsoft.com/office/drawing/2014/main" id="{2A8F294B-3569-4FC1-ADEF-C4711A981BD3}"/>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9377ECB-4FDE-431F-90DC-13746524BAFD}"/>
              </a:ext>
            </a:extLst>
          </p:cNvPr>
          <p:cNvSpPr>
            <a:spLocks noGrp="1" noChangeArrowheads="1"/>
          </p:cNvSpPr>
          <p:nvPr>
            <p:ph type="sldNum" sz="quarter" idx="12"/>
          </p:nvPr>
        </p:nvSpPr>
        <p:spPr/>
        <p:txBody>
          <a:bodyPr/>
          <a:lstStyle>
            <a:lvl1pPr>
              <a:defRPr sz="1800" b="1">
                <a:latin typeface="Century Gothic" panose="020B0502020202020204" pitchFamily="34" charset="0"/>
              </a:defRPr>
            </a:lvl1pPr>
          </a:lstStyle>
          <a:p>
            <a:fld id="{2A9E8CCE-6B07-46E4-8824-75958E8329A0}" type="slidenum">
              <a:rPr lang="en-US" altLang="en-US"/>
              <a:pPr/>
              <a:t>‹#›</a:t>
            </a:fld>
            <a:endParaRPr lang="en-US" altLang="en-US"/>
          </a:p>
        </p:txBody>
      </p:sp>
    </p:spTree>
    <p:extLst>
      <p:ext uri="{BB962C8B-B14F-4D97-AF65-F5344CB8AC3E}">
        <p14:creationId xmlns:p14="http://schemas.microsoft.com/office/powerpoint/2010/main" val="1351558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2405D93-0030-4946-8762-E372541AC0ED}"/>
              </a:ext>
            </a:extLst>
          </p:cNvPr>
          <p:cNvSpPr>
            <a:spLocks noGrp="1" noChangeArrowheads="1"/>
          </p:cNvSpPr>
          <p:nvPr>
            <p:ph type="dt" sz="half" idx="10"/>
          </p:nvPr>
        </p:nvSpPr>
        <p:spPr>
          <a:ln/>
        </p:spPr>
        <p:txBody>
          <a:bodyPr/>
          <a:lstStyle>
            <a:lvl1pPr>
              <a:defRPr/>
            </a:lvl1pPr>
          </a:lstStyle>
          <a:p>
            <a:pPr>
              <a:defRPr/>
            </a:pPr>
            <a:r>
              <a:rPr lang="en-US"/>
              <a:t>Sept 08</a:t>
            </a:r>
          </a:p>
        </p:txBody>
      </p:sp>
      <p:sp>
        <p:nvSpPr>
          <p:cNvPr id="5" name="Rectangle 5">
            <a:extLst>
              <a:ext uri="{FF2B5EF4-FFF2-40B4-BE49-F238E27FC236}">
                <a16:creationId xmlns:a16="http://schemas.microsoft.com/office/drawing/2014/main" id="{EF56B95C-3C01-4D64-A84A-E32B14E2F04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740455B-9C24-4D40-82B6-B757DB3C51EC}"/>
              </a:ext>
            </a:extLst>
          </p:cNvPr>
          <p:cNvSpPr>
            <a:spLocks noGrp="1" noChangeArrowheads="1"/>
          </p:cNvSpPr>
          <p:nvPr>
            <p:ph type="sldNum" sz="quarter" idx="12"/>
          </p:nvPr>
        </p:nvSpPr>
        <p:spPr>
          <a:ln/>
        </p:spPr>
        <p:txBody>
          <a:bodyPr/>
          <a:lstStyle>
            <a:lvl1pPr>
              <a:defRPr/>
            </a:lvl1pPr>
          </a:lstStyle>
          <a:p>
            <a:fld id="{72BAFB67-387F-4D9F-A859-6B256CA8EEE6}" type="slidenum">
              <a:rPr lang="en-US" altLang="en-US"/>
              <a:pPr/>
              <a:t>‹#›</a:t>
            </a:fld>
            <a:endParaRPr lang="en-US" altLang="en-US"/>
          </a:p>
        </p:txBody>
      </p:sp>
    </p:spTree>
    <p:extLst>
      <p:ext uri="{BB962C8B-B14F-4D97-AF65-F5344CB8AC3E}">
        <p14:creationId xmlns:p14="http://schemas.microsoft.com/office/powerpoint/2010/main" val="1913346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8184D01-8713-439F-BB88-27863B57C5B4}"/>
              </a:ext>
            </a:extLst>
          </p:cNvPr>
          <p:cNvSpPr>
            <a:spLocks noGrp="1" noChangeArrowheads="1"/>
          </p:cNvSpPr>
          <p:nvPr>
            <p:ph type="dt" sz="half" idx="10"/>
          </p:nvPr>
        </p:nvSpPr>
        <p:spPr>
          <a:ln/>
        </p:spPr>
        <p:txBody>
          <a:bodyPr/>
          <a:lstStyle>
            <a:lvl1pPr>
              <a:defRPr/>
            </a:lvl1pPr>
          </a:lstStyle>
          <a:p>
            <a:pPr>
              <a:defRPr/>
            </a:pPr>
            <a:r>
              <a:rPr lang="en-US"/>
              <a:t>Sept 08</a:t>
            </a:r>
          </a:p>
        </p:txBody>
      </p:sp>
      <p:sp>
        <p:nvSpPr>
          <p:cNvPr id="5" name="Rectangle 5">
            <a:extLst>
              <a:ext uri="{FF2B5EF4-FFF2-40B4-BE49-F238E27FC236}">
                <a16:creationId xmlns:a16="http://schemas.microsoft.com/office/drawing/2014/main" id="{61574B4E-FEBC-4EBD-8C2B-A74A7A3FD48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86763B27-4400-4634-942F-5DBC62DAF558}"/>
              </a:ext>
            </a:extLst>
          </p:cNvPr>
          <p:cNvSpPr>
            <a:spLocks noGrp="1" noChangeArrowheads="1"/>
          </p:cNvSpPr>
          <p:nvPr>
            <p:ph type="sldNum" sz="quarter" idx="12"/>
          </p:nvPr>
        </p:nvSpPr>
        <p:spPr>
          <a:ln/>
        </p:spPr>
        <p:txBody>
          <a:bodyPr/>
          <a:lstStyle>
            <a:lvl1pPr>
              <a:defRPr/>
            </a:lvl1pPr>
          </a:lstStyle>
          <a:p>
            <a:fld id="{9F3E41A1-AF64-4ED7-A70D-5773232DBD14}" type="slidenum">
              <a:rPr lang="en-US" altLang="en-US"/>
              <a:pPr/>
              <a:t>‹#›</a:t>
            </a:fld>
            <a:endParaRPr lang="en-US" altLang="en-US"/>
          </a:p>
        </p:txBody>
      </p:sp>
    </p:spTree>
    <p:extLst>
      <p:ext uri="{BB962C8B-B14F-4D97-AF65-F5344CB8AC3E}">
        <p14:creationId xmlns:p14="http://schemas.microsoft.com/office/powerpoint/2010/main" val="14396856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ítulo y objetos">
    <p:spTree>
      <p:nvGrpSpPr>
        <p:cNvPr id="1" name=""/>
        <p:cNvGrpSpPr/>
        <p:nvPr/>
      </p:nvGrpSpPr>
      <p:grpSpPr>
        <a:xfrm>
          <a:off x="0" y="0"/>
          <a:ext cx="0" cy="0"/>
          <a:chOff x="0" y="0"/>
          <a:chExt cx="0" cy="0"/>
        </a:xfrm>
      </p:grpSpPr>
      <p:sp>
        <p:nvSpPr>
          <p:cNvPr id="7" name="Marcador de número de diapositiva 3">
            <a:extLst>
              <a:ext uri="{FF2B5EF4-FFF2-40B4-BE49-F238E27FC236}">
                <a16:creationId xmlns:a16="http://schemas.microsoft.com/office/drawing/2014/main" id="{94E8A8C1-6A2A-CC46-9776-8EB4F99BBFB1}"/>
              </a:ext>
            </a:extLst>
          </p:cNvPr>
          <p:cNvSpPr>
            <a:spLocks noGrp="1"/>
          </p:cNvSpPr>
          <p:nvPr>
            <p:ph type="sldNum" sz="quarter" idx="12"/>
          </p:nvPr>
        </p:nvSpPr>
        <p:spPr>
          <a:xfrm>
            <a:off x="0" y="0"/>
            <a:ext cx="0" cy="0"/>
          </a:xfrm>
        </p:spPr>
        <p:txBody>
          <a:bodyPr/>
          <a:lstStyle/>
          <a:p>
            <a:r>
              <a:rPr lang="en-US"/>
              <a:t> </a:t>
            </a:r>
          </a:p>
        </p:txBody>
      </p:sp>
      <p:sp>
        <p:nvSpPr>
          <p:cNvPr id="8" name="Rectángulo 7">
            <a:extLst>
              <a:ext uri="{FF2B5EF4-FFF2-40B4-BE49-F238E27FC236}">
                <a16:creationId xmlns:a16="http://schemas.microsoft.com/office/drawing/2014/main" id="{5427D571-9DC6-7C42-B782-465D8EBFB774}"/>
              </a:ext>
            </a:extLst>
          </p:cNvPr>
          <p:cNvSpPr/>
          <p:nvPr userDrawn="1"/>
        </p:nvSpPr>
        <p:spPr>
          <a:xfrm>
            <a:off x="-56086" y="6718852"/>
            <a:ext cx="9256171" cy="178904"/>
          </a:xfrm>
          <a:prstGeom prst="rect">
            <a:avLst/>
          </a:prstGeom>
          <a:solidFill>
            <a:srgbClr val="A91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2" name="Picture 2" descr="Image result for mit professional education logo">
            <a:extLst>
              <a:ext uri="{FF2B5EF4-FFF2-40B4-BE49-F238E27FC236}">
                <a16:creationId xmlns:a16="http://schemas.microsoft.com/office/drawing/2014/main" id="{4A2C0366-680E-284E-B281-966D099627BE}"/>
              </a:ext>
            </a:extLst>
          </p:cNvPr>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7819281" y="161472"/>
            <a:ext cx="1202800" cy="378600"/>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ítulo 5">
            <a:extLst>
              <a:ext uri="{FF2B5EF4-FFF2-40B4-BE49-F238E27FC236}">
                <a16:creationId xmlns:a16="http://schemas.microsoft.com/office/drawing/2014/main" id="{B496D2C5-ED8A-4547-B1FF-34A49494E6B2}"/>
              </a:ext>
            </a:extLst>
          </p:cNvPr>
          <p:cNvSpPr txBox="1">
            <a:spLocks/>
          </p:cNvSpPr>
          <p:nvPr userDrawn="1"/>
        </p:nvSpPr>
        <p:spPr>
          <a:xfrm>
            <a:off x="104643" y="6340252"/>
            <a:ext cx="6077459" cy="378600"/>
          </a:xfr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s-ES" sz="900">
              <a:solidFill>
                <a:srgbClr val="A91D37"/>
              </a:solidFill>
            </a:endParaRPr>
          </a:p>
        </p:txBody>
      </p:sp>
      <p:sp>
        <p:nvSpPr>
          <p:cNvPr id="15" name="Marcador de contenido 3">
            <a:extLst>
              <a:ext uri="{FF2B5EF4-FFF2-40B4-BE49-F238E27FC236}">
                <a16:creationId xmlns:a16="http://schemas.microsoft.com/office/drawing/2014/main" id="{93A334AC-68E5-594C-BC94-C72A7336013C}"/>
              </a:ext>
            </a:extLst>
          </p:cNvPr>
          <p:cNvSpPr>
            <a:spLocks noGrp="1"/>
          </p:cNvSpPr>
          <p:nvPr>
            <p:ph sz="half" idx="2" hasCustomPrompt="1"/>
          </p:nvPr>
        </p:nvSpPr>
        <p:spPr>
          <a:xfrm>
            <a:off x="446009" y="1753625"/>
            <a:ext cx="8576072" cy="3684588"/>
          </a:xfrm>
        </p:spPr>
        <p:txBody>
          <a:bodyPr/>
          <a:lstStyle>
            <a:lvl1pPr>
              <a:defRPr>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en-US" noProof="0"/>
              <a:t>Haga clic para modificar los estilos de texto del patrón</a:t>
            </a:r>
          </a:p>
          <a:p>
            <a:pPr lvl="1"/>
            <a:r>
              <a:rPr lang="en-US" noProof="0"/>
              <a:t>Segundo nivel</a:t>
            </a:r>
          </a:p>
          <a:p>
            <a:pPr lvl="2"/>
            <a:r>
              <a:rPr lang="en-US" noProof="0"/>
              <a:t>Tercer nivel</a:t>
            </a:r>
          </a:p>
          <a:p>
            <a:pPr lvl="3"/>
            <a:r>
              <a:rPr lang="en-US" noProof="0"/>
              <a:t>Cuarto nivel</a:t>
            </a:r>
          </a:p>
          <a:p>
            <a:pPr lvl="4"/>
            <a:r>
              <a:rPr lang="en-US" noProof="0"/>
              <a:t>Quinto nivel</a:t>
            </a:r>
          </a:p>
        </p:txBody>
      </p:sp>
      <p:sp>
        <p:nvSpPr>
          <p:cNvPr id="16" name="Marcador de título 1">
            <a:extLst>
              <a:ext uri="{FF2B5EF4-FFF2-40B4-BE49-F238E27FC236}">
                <a16:creationId xmlns:a16="http://schemas.microsoft.com/office/drawing/2014/main" id="{47306211-225B-7C47-BE0A-110950153FB9}"/>
              </a:ext>
            </a:extLst>
          </p:cNvPr>
          <p:cNvSpPr>
            <a:spLocks noGrp="1"/>
          </p:cNvSpPr>
          <p:nvPr>
            <p:ph type="title" hasCustomPrompt="1"/>
          </p:nvPr>
        </p:nvSpPr>
        <p:spPr>
          <a:xfrm>
            <a:off x="121919" y="139148"/>
            <a:ext cx="7886700" cy="751620"/>
          </a:xfrm>
          <a:prstGeom prst="rect">
            <a:avLst/>
          </a:prstGeom>
        </p:spPr>
        <p:txBody>
          <a:bodyPr vert="horz" lIns="91440" tIns="45720" rIns="91440" bIns="45720" rtlCol="0" anchor="ctr">
            <a:normAutofit/>
          </a:bodyPr>
          <a:lstStyle/>
          <a:p>
            <a:r>
              <a:rPr lang="en-US" noProof="0"/>
              <a:t>TÍTULO</a:t>
            </a:r>
          </a:p>
        </p:txBody>
      </p:sp>
      <p:sp>
        <p:nvSpPr>
          <p:cNvPr id="18" name="CuadroTexto 17">
            <a:extLst>
              <a:ext uri="{FF2B5EF4-FFF2-40B4-BE49-F238E27FC236}">
                <a16:creationId xmlns:a16="http://schemas.microsoft.com/office/drawing/2014/main" id="{81932B7C-E4F8-834A-A3CB-406901F728A1}"/>
              </a:ext>
            </a:extLst>
          </p:cNvPr>
          <p:cNvSpPr txBox="1"/>
          <p:nvPr userDrawn="1"/>
        </p:nvSpPr>
        <p:spPr>
          <a:xfrm>
            <a:off x="8240316" y="6215063"/>
            <a:ext cx="781765" cy="253916"/>
          </a:xfrm>
          <a:prstGeom prst="rect">
            <a:avLst/>
          </a:prstGeom>
          <a:noFill/>
        </p:spPr>
        <p:txBody>
          <a:bodyPr wrap="square" rtlCol="0">
            <a:spAutoFit/>
          </a:bodyPr>
          <a:lstStyle/>
          <a:p>
            <a:pPr algn="r"/>
            <a:fld id="{576A0FE7-6212-3A40-A279-7A395E0938FB}" type="slidenum">
              <a:rPr lang="en-US" sz="1050" smtClean="0"/>
              <a:pPr algn="r"/>
              <a:t>‹#›</a:t>
            </a:fld>
            <a:endParaRPr lang="en-US" sz="1050"/>
          </a:p>
        </p:txBody>
      </p:sp>
    </p:spTree>
    <p:extLst>
      <p:ext uri="{BB962C8B-B14F-4D97-AF65-F5344CB8AC3E}">
        <p14:creationId xmlns:p14="http://schemas.microsoft.com/office/powerpoint/2010/main" val="31516143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Leer">
    <p:spTree>
      <p:nvGrpSpPr>
        <p:cNvPr id="1" name=""/>
        <p:cNvGrpSpPr/>
        <p:nvPr/>
      </p:nvGrpSpPr>
      <p:grpSpPr>
        <a:xfrm>
          <a:off x="0" y="0"/>
          <a:ext cx="0" cy="0"/>
          <a:chOff x="0" y="0"/>
          <a:chExt cx="0" cy="0"/>
        </a:xfrm>
      </p:grpSpPr>
      <p:sp>
        <p:nvSpPr>
          <p:cNvPr id="2" name="Rectangle 8"/>
          <p:cNvSpPr>
            <a:spLocks noGrp="1" noChangeArrowheads="1"/>
          </p:cNvSpPr>
          <p:nvPr>
            <p:ph type="sldNum" sz="quarter" idx="10"/>
          </p:nvPr>
        </p:nvSpPr>
        <p:spPr>
          <a:ln/>
        </p:spPr>
        <p:txBody>
          <a:bodyPr/>
          <a:lstStyle>
            <a:lvl1pPr>
              <a:defRPr/>
            </a:lvl1pPr>
          </a:lstStyle>
          <a:p>
            <a:pPr>
              <a:defRPr/>
            </a:pPr>
            <a:fld id="{F6459501-B3E2-4E4D-B1CB-3580518AB54B}" type="slidenum">
              <a:rPr lang="fr-FR"/>
              <a:pPr>
                <a:defRPr/>
              </a:pPr>
              <a:t>‹#›</a:t>
            </a:fld>
            <a:endParaRPr lang="fr-FR"/>
          </a:p>
        </p:txBody>
      </p:sp>
    </p:spTree>
    <p:extLst>
      <p:ext uri="{BB962C8B-B14F-4D97-AF65-F5344CB8AC3E}">
        <p14:creationId xmlns:p14="http://schemas.microsoft.com/office/powerpoint/2010/main" val="2711504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443FFD0-DBD3-42A4-BD5B-ED1D3B4B2759}"/>
              </a:ext>
            </a:extLst>
          </p:cNvPr>
          <p:cNvSpPr>
            <a:spLocks noGrp="1" noChangeArrowheads="1"/>
          </p:cNvSpPr>
          <p:nvPr>
            <p:ph type="dt" sz="half" idx="10"/>
          </p:nvPr>
        </p:nvSpPr>
        <p:spPr>
          <a:xfrm>
            <a:off x="457200" y="6172200"/>
            <a:ext cx="2133600" cy="476250"/>
          </a:xfrm>
        </p:spPr>
        <p:txBody>
          <a:bodyPr/>
          <a:lstStyle>
            <a:lvl1pPr>
              <a:defRPr/>
            </a:lvl1pPr>
          </a:lstStyle>
          <a:p>
            <a:pPr>
              <a:defRPr/>
            </a:pPr>
            <a:r>
              <a:rPr lang="en-US"/>
              <a:t>Sept 08</a:t>
            </a:r>
          </a:p>
        </p:txBody>
      </p:sp>
      <p:sp>
        <p:nvSpPr>
          <p:cNvPr id="5" name="Rectangle 5">
            <a:extLst>
              <a:ext uri="{FF2B5EF4-FFF2-40B4-BE49-F238E27FC236}">
                <a16:creationId xmlns:a16="http://schemas.microsoft.com/office/drawing/2014/main" id="{395C2866-8287-4C74-9C8B-F5EBF54BC60F}"/>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DA7A5F1-503B-4F6A-AA24-00D5C1EDF0C2}"/>
              </a:ext>
            </a:extLst>
          </p:cNvPr>
          <p:cNvSpPr>
            <a:spLocks noGrp="1" noChangeArrowheads="1"/>
          </p:cNvSpPr>
          <p:nvPr>
            <p:ph type="sldNum" sz="quarter" idx="12"/>
          </p:nvPr>
        </p:nvSpPr>
        <p:spPr>
          <a:xfrm>
            <a:off x="6781800" y="6248400"/>
            <a:ext cx="2133600" cy="476250"/>
          </a:xfrm>
        </p:spPr>
        <p:txBody>
          <a:bodyPr/>
          <a:lstStyle>
            <a:lvl1pPr>
              <a:defRPr/>
            </a:lvl1pPr>
          </a:lstStyle>
          <a:p>
            <a:fld id="{06F2B315-DD32-413D-91B5-93637BB53D00}" type="slidenum">
              <a:rPr lang="en-US" altLang="en-US"/>
              <a:pPr/>
              <a:t>‹#›</a:t>
            </a:fld>
            <a:endParaRPr lang="en-US" altLang="en-US"/>
          </a:p>
        </p:txBody>
      </p:sp>
    </p:spTree>
    <p:extLst>
      <p:ext uri="{BB962C8B-B14F-4D97-AF65-F5344CB8AC3E}">
        <p14:creationId xmlns:p14="http://schemas.microsoft.com/office/powerpoint/2010/main" val="2997367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D7F2497-35F8-45C7-B887-48D466DD2FE2}"/>
              </a:ext>
            </a:extLst>
          </p:cNvPr>
          <p:cNvSpPr>
            <a:spLocks noGrp="1" noChangeArrowheads="1"/>
          </p:cNvSpPr>
          <p:nvPr>
            <p:ph type="dt" sz="half" idx="10"/>
          </p:nvPr>
        </p:nvSpPr>
        <p:spPr>
          <a:ln/>
        </p:spPr>
        <p:txBody>
          <a:bodyPr/>
          <a:lstStyle>
            <a:lvl1pPr>
              <a:defRPr/>
            </a:lvl1pPr>
          </a:lstStyle>
          <a:p>
            <a:pPr>
              <a:defRPr/>
            </a:pPr>
            <a:r>
              <a:rPr lang="en-US"/>
              <a:t>Sept 08</a:t>
            </a:r>
          </a:p>
        </p:txBody>
      </p:sp>
      <p:sp>
        <p:nvSpPr>
          <p:cNvPr id="5" name="Rectangle 5">
            <a:extLst>
              <a:ext uri="{FF2B5EF4-FFF2-40B4-BE49-F238E27FC236}">
                <a16:creationId xmlns:a16="http://schemas.microsoft.com/office/drawing/2014/main" id="{57A3C9C2-3AAE-4D37-9433-758005FABC4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8FC28CD7-8E2E-4550-8767-5E6CCF08DA01}"/>
              </a:ext>
            </a:extLst>
          </p:cNvPr>
          <p:cNvSpPr>
            <a:spLocks noGrp="1" noChangeArrowheads="1"/>
          </p:cNvSpPr>
          <p:nvPr>
            <p:ph type="sldNum" sz="quarter" idx="12"/>
          </p:nvPr>
        </p:nvSpPr>
        <p:spPr>
          <a:ln/>
        </p:spPr>
        <p:txBody>
          <a:bodyPr/>
          <a:lstStyle>
            <a:lvl1pPr>
              <a:defRPr/>
            </a:lvl1pPr>
          </a:lstStyle>
          <a:p>
            <a:fld id="{5624D710-484B-459F-B9BC-B67AAF9E5C3A}" type="slidenum">
              <a:rPr lang="en-US" altLang="en-US"/>
              <a:pPr/>
              <a:t>‹#›</a:t>
            </a:fld>
            <a:endParaRPr lang="en-US" altLang="en-US"/>
          </a:p>
        </p:txBody>
      </p:sp>
    </p:spTree>
    <p:extLst>
      <p:ext uri="{BB962C8B-B14F-4D97-AF65-F5344CB8AC3E}">
        <p14:creationId xmlns:p14="http://schemas.microsoft.com/office/powerpoint/2010/main" val="2604485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8B64BC34-42E3-47B2-AECD-CFCEA08FDAB5}"/>
              </a:ext>
            </a:extLst>
          </p:cNvPr>
          <p:cNvSpPr>
            <a:spLocks noGrp="1" noChangeArrowheads="1"/>
          </p:cNvSpPr>
          <p:nvPr>
            <p:ph type="dt" sz="half" idx="10"/>
          </p:nvPr>
        </p:nvSpPr>
        <p:spPr>
          <a:ln/>
        </p:spPr>
        <p:txBody>
          <a:bodyPr/>
          <a:lstStyle>
            <a:lvl1pPr>
              <a:defRPr/>
            </a:lvl1pPr>
          </a:lstStyle>
          <a:p>
            <a:pPr>
              <a:defRPr/>
            </a:pPr>
            <a:r>
              <a:rPr lang="en-US"/>
              <a:t>Sept 08</a:t>
            </a:r>
          </a:p>
        </p:txBody>
      </p:sp>
      <p:sp>
        <p:nvSpPr>
          <p:cNvPr id="6" name="Rectangle 5">
            <a:extLst>
              <a:ext uri="{FF2B5EF4-FFF2-40B4-BE49-F238E27FC236}">
                <a16:creationId xmlns:a16="http://schemas.microsoft.com/office/drawing/2014/main" id="{30FF43EA-2D4F-4C90-BF7A-35FEF3D3D16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8ADB5C8-7144-4DF7-AD5C-614BA669E032}"/>
              </a:ext>
            </a:extLst>
          </p:cNvPr>
          <p:cNvSpPr>
            <a:spLocks noGrp="1" noChangeArrowheads="1"/>
          </p:cNvSpPr>
          <p:nvPr>
            <p:ph type="sldNum" sz="quarter" idx="12"/>
          </p:nvPr>
        </p:nvSpPr>
        <p:spPr>
          <a:ln/>
        </p:spPr>
        <p:txBody>
          <a:bodyPr/>
          <a:lstStyle>
            <a:lvl1pPr>
              <a:defRPr/>
            </a:lvl1pPr>
          </a:lstStyle>
          <a:p>
            <a:fld id="{F3690EF1-FFD0-40F0-B447-D00786DFE7E5}" type="slidenum">
              <a:rPr lang="en-US" altLang="en-US"/>
              <a:pPr/>
              <a:t>‹#›</a:t>
            </a:fld>
            <a:endParaRPr lang="en-US" altLang="en-US"/>
          </a:p>
        </p:txBody>
      </p:sp>
    </p:spTree>
    <p:extLst>
      <p:ext uri="{BB962C8B-B14F-4D97-AF65-F5344CB8AC3E}">
        <p14:creationId xmlns:p14="http://schemas.microsoft.com/office/powerpoint/2010/main" val="653252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E8CC99C5-1028-4F73-ABCA-9381351D00D1}"/>
              </a:ext>
            </a:extLst>
          </p:cNvPr>
          <p:cNvSpPr>
            <a:spLocks noGrp="1" noChangeArrowheads="1"/>
          </p:cNvSpPr>
          <p:nvPr>
            <p:ph type="dt" sz="half" idx="10"/>
          </p:nvPr>
        </p:nvSpPr>
        <p:spPr>
          <a:ln/>
        </p:spPr>
        <p:txBody>
          <a:bodyPr/>
          <a:lstStyle>
            <a:lvl1pPr>
              <a:defRPr/>
            </a:lvl1pPr>
          </a:lstStyle>
          <a:p>
            <a:pPr>
              <a:defRPr/>
            </a:pPr>
            <a:r>
              <a:rPr lang="en-US"/>
              <a:t>Sept 08</a:t>
            </a:r>
          </a:p>
        </p:txBody>
      </p:sp>
      <p:sp>
        <p:nvSpPr>
          <p:cNvPr id="8" name="Rectangle 5">
            <a:extLst>
              <a:ext uri="{FF2B5EF4-FFF2-40B4-BE49-F238E27FC236}">
                <a16:creationId xmlns:a16="http://schemas.microsoft.com/office/drawing/2014/main" id="{2D5638C4-10A5-45F1-8053-B7B6F7C776C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72D8F66C-96D6-49C8-967E-9AA1594C7BCA}"/>
              </a:ext>
            </a:extLst>
          </p:cNvPr>
          <p:cNvSpPr>
            <a:spLocks noGrp="1" noChangeArrowheads="1"/>
          </p:cNvSpPr>
          <p:nvPr>
            <p:ph type="sldNum" sz="quarter" idx="12"/>
          </p:nvPr>
        </p:nvSpPr>
        <p:spPr>
          <a:ln/>
        </p:spPr>
        <p:txBody>
          <a:bodyPr/>
          <a:lstStyle>
            <a:lvl1pPr>
              <a:defRPr/>
            </a:lvl1pPr>
          </a:lstStyle>
          <a:p>
            <a:fld id="{FEE28723-0010-4A0D-A76B-E0A137674016}" type="slidenum">
              <a:rPr lang="en-US" altLang="en-US"/>
              <a:pPr/>
              <a:t>‹#›</a:t>
            </a:fld>
            <a:endParaRPr lang="en-US" altLang="en-US"/>
          </a:p>
        </p:txBody>
      </p:sp>
    </p:spTree>
    <p:extLst>
      <p:ext uri="{BB962C8B-B14F-4D97-AF65-F5344CB8AC3E}">
        <p14:creationId xmlns:p14="http://schemas.microsoft.com/office/powerpoint/2010/main" val="3994756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A0306F9-70A6-476D-B1F6-362EE3B241DC}"/>
              </a:ext>
            </a:extLst>
          </p:cNvPr>
          <p:cNvSpPr>
            <a:spLocks noGrp="1" noChangeArrowheads="1"/>
          </p:cNvSpPr>
          <p:nvPr>
            <p:ph type="dt" sz="half" idx="10"/>
          </p:nvPr>
        </p:nvSpPr>
        <p:spPr>
          <a:ln/>
        </p:spPr>
        <p:txBody>
          <a:bodyPr/>
          <a:lstStyle>
            <a:lvl1pPr>
              <a:defRPr/>
            </a:lvl1pPr>
          </a:lstStyle>
          <a:p>
            <a:pPr>
              <a:defRPr/>
            </a:pPr>
            <a:r>
              <a:rPr lang="en-US"/>
              <a:t>Sept 08</a:t>
            </a:r>
          </a:p>
        </p:txBody>
      </p:sp>
      <p:sp>
        <p:nvSpPr>
          <p:cNvPr id="4" name="Rectangle 5">
            <a:extLst>
              <a:ext uri="{FF2B5EF4-FFF2-40B4-BE49-F238E27FC236}">
                <a16:creationId xmlns:a16="http://schemas.microsoft.com/office/drawing/2014/main" id="{24A972A7-4AEF-4284-9344-8E98A09DFC2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B2C2CA1-3456-4967-B04B-5FEEEAF13F88}"/>
              </a:ext>
            </a:extLst>
          </p:cNvPr>
          <p:cNvSpPr>
            <a:spLocks noGrp="1" noChangeArrowheads="1"/>
          </p:cNvSpPr>
          <p:nvPr>
            <p:ph type="sldNum" sz="quarter" idx="12"/>
          </p:nvPr>
        </p:nvSpPr>
        <p:spPr>
          <a:ln/>
        </p:spPr>
        <p:txBody>
          <a:bodyPr/>
          <a:lstStyle>
            <a:lvl1pPr>
              <a:defRPr/>
            </a:lvl1pPr>
          </a:lstStyle>
          <a:p>
            <a:fld id="{08EC5538-D1AA-4890-9E8D-F0A9B7D45989}" type="slidenum">
              <a:rPr lang="en-US" altLang="en-US"/>
              <a:pPr/>
              <a:t>‹#›</a:t>
            </a:fld>
            <a:endParaRPr lang="en-US" altLang="en-US"/>
          </a:p>
        </p:txBody>
      </p:sp>
    </p:spTree>
    <p:extLst>
      <p:ext uri="{BB962C8B-B14F-4D97-AF65-F5344CB8AC3E}">
        <p14:creationId xmlns:p14="http://schemas.microsoft.com/office/powerpoint/2010/main" val="3019282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494B355-7B2B-4CDB-9BB2-86A26660BDA1}"/>
              </a:ext>
            </a:extLst>
          </p:cNvPr>
          <p:cNvSpPr>
            <a:spLocks noGrp="1" noChangeArrowheads="1"/>
          </p:cNvSpPr>
          <p:nvPr>
            <p:ph type="dt" sz="half" idx="10"/>
          </p:nvPr>
        </p:nvSpPr>
        <p:spPr/>
        <p:txBody>
          <a:bodyPr/>
          <a:lstStyle>
            <a:lvl1pPr>
              <a:defRPr/>
            </a:lvl1pPr>
          </a:lstStyle>
          <a:p>
            <a:pPr>
              <a:defRPr/>
            </a:pPr>
            <a:r>
              <a:rPr lang="en-US"/>
              <a:t>Sept 08</a:t>
            </a:r>
          </a:p>
        </p:txBody>
      </p:sp>
      <p:sp>
        <p:nvSpPr>
          <p:cNvPr id="3" name="Rectangle 5">
            <a:extLst>
              <a:ext uri="{FF2B5EF4-FFF2-40B4-BE49-F238E27FC236}">
                <a16:creationId xmlns:a16="http://schemas.microsoft.com/office/drawing/2014/main" id="{6DC43E54-5EBB-4228-AC65-5C63D98323BC}"/>
              </a:ext>
            </a:extLst>
          </p:cNvPr>
          <p:cNvSpPr>
            <a:spLocks noGrp="1" noChangeArrowheads="1"/>
          </p:cNvSpPr>
          <p:nvPr>
            <p:ph type="ftr" sz="quarter" idx="11"/>
          </p:nvPr>
        </p:nvSpPr>
        <p:spPr>
          <a:xfrm>
            <a:off x="2971800" y="6172200"/>
            <a:ext cx="2895600" cy="476250"/>
          </a:xfrm>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24E3B9F-7DBF-4935-8314-FC498576CA15}"/>
              </a:ext>
            </a:extLst>
          </p:cNvPr>
          <p:cNvSpPr>
            <a:spLocks noGrp="1" noChangeArrowheads="1"/>
          </p:cNvSpPr>
          <p:nvPr>
            <p:ph type="sldNum" sz="quarter" idx="12"/>
          </p:nvPr>
        </p:nvSpPr>
        <p:spPr/>
        <p:txBody>
          <a:bodyPr/>
          <a:lstStyle>
            <a:lvl1pPr>
              <a:defRPr/>
            </a:lvl1pPr>
          </a:lstStyle>
          <a:p>
            <a:fld id="{F4225184-3D9A-415A-B641-911F61C7718D}" type="slidenum">
              <a:rPr lang="en-US" altLang="en-US"/>
              <a:pPr/>
              <a:t>‹#›</a:t>
            </a:fld>
            <a:endParaRPr lang="en-US" altLang="en-US"/>
          </a:p>
        </p:txBody>
      </p:sp>
    </p:spTree>
    <p:extLst>
      <p:ext uri="{BB962C8B-B14F-4D97-AF65-F5344CB8AC3E}">
        <p14:creationId xmlns:p14="http://schemas.microsoft.com/office/powerpoint/2010/main" val="36865387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3F81DBB-D713-4BE1-B387-C7D2080A37B4}"/>
              </a:ext>
            </a:extLst>
          </p:cNvPr>
          <p:cNvSpPr>
            <a:spLocks noGrp="1" noChangeArrowheads="1"/>
          </p:cNvSpPr>
          <p:nvPr>
            <p:ph type="dt" sz="half" idx="10"/>
          </p:nvPr>
        </p:nvSpPr>
        <p:spPr>
          <a:ln/>
        </p:spPr>
        <p:txBody>
          <a:bodyPr/>
          <a:lstStyle>
            <a:lvl1pPr>
              <a:defRPr/>
            </a:lvl1pPr>
          </a:lstStyle>
          <a:p>
            <a:pPr>
              <a:defRPr/>
            </a:pPr>
            <a:r>
              <a:rPr lang="en-US"/>
              <a:t>Sept 08</a:t>
            </a:r>
          </a:p>
        </p:txBody>
      </p:sp>
      <p:sp>
        <p:nvSpPr>
          <p:cNvPr id="6" name="Rectangle 5">
            <a:extLst>
              <a:ext uri="{FF2B5EF4-FFF2-40B4-BE49-F238E27FC236}">
                <a16:creationId xmlns:a16="http://schemas.microsoft.com/office/drawing/2014/main" id="{E37A653D-E40D-4B90-B7F8-10AAB2A4CA3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A416352-7AA5-4ACF-A791-0D61299D4528}"/>
              </a:ext>
            </a:extLst>
          </p:cNvPr>
          <p:cNvSpPr>
            <a:spLocks noGrp="1" noChangeArrowheads="1"/>
          </p:cNvSpPr>
          <p:nvPr>
            <p:ph type="sldNum" sz="quarter" idx="12"/>
          </p:nvPr>
        </p:nvSpPr>
        <p:spPr>
          <a:ln/>
        </p:spPr>
        <p:txBody>
          <a:bodyPr/>
          <a:lstStyle>
            <a:lvl1pPr>
              <a:defRPr/>
            </a:lvl1pPr>
          </a:lstStyle>
          <a:p>
            <a:fld id="{7B7E5191-48FE-4271-BA8D-07D627F3AA7B}" type="slidenum">
              <a:rPr lang="en-US" altLang="en-US"/>
              <a:pPr/>
              <a:t>‹#›</a:t>
            </a:fld>
            <a:endParaRPr lang="en-US" altLang="en-US"/>
          </a:p>
        </p:txBody>
      </p:sp>
    </p:spTree>
    <p:extLst>
      <p:ext uri="{BB962C8B-B14F-4D97-AF65-F5344CB8AC3E}">
        <p14:creationId xmlns:p14="http://schemas.microsoft.com/office/powerpoint/2010/main" val="3657439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C415225-02E3-4D40-89EA-29AECD61BF95}"/>
              </a:ext>
            </a:extLst>
          </p:cNvPr>
          <p:cNvSpPr>
            <a:spLocks noGrp="1" noChangeArrowheads="1"/>
          </p:cNvSpPr>
          <p:nvPr>
            <p:ph type="dt" sz="half" idx="10"/>
          </p:nvPr>
        </p:nvSpPr>
        <p:spPr>
          <a:ln/>
        </p:spPr>
        <p:txBody>
          <a:bodyPr/>
          <a:lstStyle>
            <a:lvl1pPr>
              <a:defRPr/>
            </a:lvl1pPr>
          </a:lstStyle>
          <a:p>
            <a:pPr>
              <a:defRPr/>
            </a:pPr>
            <a:r>
              <a:rPr lang="en-US"/>
              <a:t>Sept 08</a:t>
            </a:r>
          </a:p>
        </p:txBody>
      </p:sp>
      <p:sp>
        <p:nvSpPr>
          <p:cNvPr id="6" name="Rectangle 5">
            <a:extLst>
              <a:ext uri="{FF2B5EF4-FFF2-40B4-BE49-F238E27FC236}">
                <a16:creationId xmlns:a16="http://schemas.microsoft.com/office/drawing/2014/main" id="{C03DB237-3C0E-4B4B-9045-38EC5BF0741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48CCAC7-066C-491B-8255-A68B39990175}"/>
              </a:ext>
            </a:extLst>
          </p:cNvPr>
          <p:cNvSpPr>
            <a:spLocks noGrp="1" noChangeArrowheads="1"/>
          </p:cNvSpPr>
          <p:nvPr>
            <p:ph type="sldNum" sz="quarter" idx="12"/>
          </p:nvPr>
        </p:nvSpPr>
        <p:spPr>
          <a:ln/>
        </p:spPr>
        <p:txBody>
          <a:bodyPr/>
          <a:lstStyle>
            <a:lvl1pPr>
              <a:defRPr/>
            </a:lvl1pPr>
          </a:lstStyle>
          <a:p>
            <a:fld id="{7517DE2A-6B94-40CF-AF94-38BA89BEEBA6}" type="slidenum">
              <a:rPr lang="en-US" altLang="en-US"/>
              <a:pPr/>
              <a:t>‹#›</a:t>
            </a:fld>
            <a:endParaRPr lang="en-US" altLang="en-US"/>
          </a:p>
        </p:txBody>
      </p:sp>
    </p:spTree>
    <p:extLst>
      <p:ext uri="{BB962C8B-B14F-4D97-AF65-F5344CB8AC3E}">
        <p14:creationId xmlns:p14="http://schemas.microsoft.com/office/powerpoint/2010/main" val="2345293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ADFD644-9511-46E4-9E17-D70B9CAF43DC}"/>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4D0C87A2-9E78-4902-9648-03FEC1319F2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47750259-C385-45D6-97C0-2D57E7899759}"/>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mn-ea"/>
              </a:defRPr>
            </a:lvl1pPr>
          </a:lstStyle>
          <a:p>
            <a:pPr>
              <a:defRPr/>
            </a:pPr>
            <a:r>
              <a:rPr lang="en-US"/>
              <a:t>Sept 08</a:t>
            </a:r>
          </a:p>
        </p:txBody>
      </p:sp>
      <p:sp>
        <p:nvSpPr>
          <p:cNvPr id="1029" name="Rectangle 5">
            <a:extLst>
              <a:ext uri="{FF2B5EF4-FFF2-40B4-BE49-F238E27FC236}">
                <a16:creationId xmlns:a16="http://schemas.microsoft.com/office/drawing/2014/main" id="{0D2705E8-97CC-4032-B64A-5244FE58D20B}"/>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pitchFamily="34" charset="0"/>
                <a:ea typeface="+mn-ea"/>
              </a:defRPr>
            </a:lvl1pPr>
          </a:lstStyle>
          <a:p>
            <a:pPr>
              <a:defRPr/>
            </a:pPr>
            <a:endParaRPr lang="en-US"/>
          </a:p>
        </p:txBody>
      </p:sp>
      <p:sp>
        <p:nvSpPr>
          <p:cNvPr id="1030" name="Rectangle 6">
            <a:extLst>
              <a:ext uri="{FF2B5EF4-FFF2-40B4-BE49-F238E27FC236}">
                <a16:creationId xmlns:a16="http://schemas.microsoft.com/office/drawing/2014/main" id="{16E1D5A8-62CB-4816-B437-E675E997438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61176CB5-C512-4355-AC61-C930758AFCAC}"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325" r:id="rId1"/>
    <p:sldLayoutId id="2147484326" r:id="rId2"/>
    <p:sldLayoutId id="2147484317" r:id="rId3"/>
    <p:sldLayoutId id="2147484318" r:id="rId4"/>
    <p:sldLayoutId id="2147484319" r:id="rId5"/>
    <p:sldLayoutId id="2147484320" r:id="rId6"/>
    <p:sldLayoutId id="2147484327" r:id="rId7"/>
    <p:sldLayoutId id="2147484321" r:id="rId8"/>
    <p:sldLayoutId id="2147484322" r:id="rId9"/>
    <p:sldLayoutId id="2147484323" r:id="rId10"/>
    <p:sldLayoutId id="2147484324" r:id="rId11"/>
    <p:sldLayoutId id="2147484329" r:id="rId12"/>
    <p:sldLayoutId id="2147484330" r:id="rId13"/>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personalitytest.net/ipip/index.html"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fGWYyvPhsf8" TargetMode="External"/><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www.gottman.com/blog/the-four-horsemen-recognizing-criticism-contempt-defensiveness-and-stonewalling/"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inc.com/james-kerr/team-building-through-heraldry.html" TargetMode="External"/><Relationship Id="rId2" Type="http://schemas.openxmlformats.org/officeDocument/2006/relationships/hyperlink" Target="https://www.ted.com/talks/susan_cain_the_power_of_introverts" TargetMode="External"/><Relationship Id="rId1" Type="http://schemas.openxmlformats.org/officeDocument/2006/relationships/slideLayout" Target="../slideLayouts/slideLayout7.xml"/><Relationship Id="rId6" Type="http://schemas.openxmlformats.org/officeDocument/2006/relationships/hyperlink" Target="https://www.youtube.com/watch?v=XD6N8bsjOEE" TargetMode="External"/><Relationship Id="rId5" Type="http://schemas.openxmlformats.org/officeDocument/2006/relationships/hyperlink" Target="https://www.youtube.com/watch?v=LhoLuui9gX8" TargetMode="External"/><Relationship Id="rId4" Type="http://schemas.openxmlformats.org/officeDocument/2006/relationships/hyperlink" Target="https://www.youtube.com/watch?v=fGWYyvPhsf8"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__JLFw2FtEQ"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www.ted.com/talks/susan_cain_the_power_of_introverts"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 name="Picture 1" descr="A group of people posing for a picture&#10;&#10;Description automatically generated">
            <a:extLst>
              <a:ext uri="{FF2B5EF4-FFF2-40B4-BE49-F238E27FC236}">
                <a16:creationId xmlns:a16="http://schemas.microsoft.com/office/drawing/2014/main" id="{BEBC05D0-5E15-7B3A-38C5-30967BF6AE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49"/>
            <a:ext cx="9143629" cy="6096249"/>
          </a:xfrm>
          <a:prstGeom prst="rect">
            <a:avLst/>
          </a:prstGeom>
        </p:spPr>
      </p:pic>
      <p:sp>
        <p:nvSpPr>
          <p:cNvPr id="4098" name="Rectangle 2">
            <a:extLst>
              <a:ext uri="{FF2B5EF4-FFF2-40B4-BE49-F238E27FC236}">
                <a16:creationId xmlns:a16="http://schemas.microsoft.com/office/drawing/2014/main" id="{298FF87D-BE5C-4E8B-9247-72B8D427AE6D}"/>
              </a:ext>
            </a:extLst>
          </p:cNvPr>
          <p:cNvSpPr>
            <a:spLocks noGrp="1" noChangeArrowheads="1"/>
          </p:cNvSpPr>
          <p:nvPr>
            <p:ph type="ctrTitle"/>
          </p:nvPr>
        </p:nvSpPr>
        <p:spPr>
          <a:xfrm>
            <a:off x="515143" y="3940394"/>
            <a:ext cx="8113712" cy="1808162"/>
          </a:xfrm>
        </p:spPr>
        <p:txBody>
          <a:bodyPr/>
          <a:lstStyle/>
          <a:p>
            <a:pPr>
              <a:defRPr/>
            </a:pPr>
            <a:r>
              <a:rPr lang="en-US" sz="5400" b="1" dirty="0">
                <a:solidFill>
                  <a:schemeClr val="bg1"/>
                </a:solidFill>
                <a:effectLst>
                  <a:outerShdw blurRad="38100" dist="38100" dir="2700000" algn="tl">
                    <a:srgbClr val="000000">
                      <a:alpha val="43137"/>
                    </a:srgbClr>
                  </a:outerShdw>
                </a:effectLst>
                <a:ea typeface="+mj-ea"/>
              </a:rPr>
              <a:t>Personal Development &amp; Team Leadership</a:t>
            </a:r>
          </a:p>
        </p:txBody>
      </p:sp>
      <p:sp>
        <p:nvSpPr>
          <p:cNvPr id="4099" name="Rectangle 3">
            <a:extLst>
              <a:ext uri="{FF2B5EF4-FFF2-40B4-BE49-F238E27FC236}">
                <a16:creationId xmlns:a16="http://schemas.microsoft.com/office/drawing/2014/main" id="{866FF499-15EF-4233-A6A4-2BB953E599B9}"/>
              </a:ext>
            </a:extLst>
          </p:cNvPr>
          <p:cNvSpPr>
            <a:spLocks noGrp="1" noChangeArrowheads="1"/>
          </p:cNvSpPr>
          <p:nvPr>
            <p:ph type="subTitle" idx="1"/>
          </p:nvPr>
        </p:nvSpPr>
        <p:spPr>
          <a:xfrm>
            <a:off x="195263" y="6143625"/>
            <a:ext cx="8694737" cy="714375"/>
          </a:xfrm>
        </p:spPr>
        <p:txBody>
          <a:bodyPr/>
          <a:lstStyle/>
          <a:p>
            <a:pPr marL="342900" indent="-342900">
              <a:buFont typeface="Monotype Sorts" pitchFamily="2" charset="2"/>
              <a:buNone/>
              <a:defRPr/>
            </a:pPr>
            <a:r>
              <a:rPr lang="en-US" sz="4000" b="1" i="1" dirty="0">
                <a:solidFill>
                  <a:srgbClr val="0070C0"/>
                </a:solidFill>
                <a:effectLst>
                  <a:outerShdw blurRad="38100" dist="38100" dir="2700000" algn="tl">
                    <a:srgbClr val="000000">
                      <a:alpha val="43137"/>
                    </a:srgbClr>
                  </a:outerShdw>
                </a:effectLst>
                <a:ea typeface="+mn-ea"/>
              </a:rPr>
              <a:t>Class 5: -Mon-4-Nov-2024</a:t>
            </a:r>
          </a:p>
        </p:txBody>
      </p:sp>
      <p:sp>
        <p:nvSpPr>
          <p:cNvPr id="4100" name="Text Box 4">
            <a:extLst>
              <a:ext uri="{FF2B5EF4-FFF2-40B4-BE49-F238E27FC236}">
                <a16:creationId xmlns:a16="http://schemas.microsoft.com/office/drawing/2014/main" id="{C09294E2-CFB5-4FF2-9698-06CA76AC7E45}"/>
              </a:ext>
            </a:extLst>
          </p:cNvPr>
          <p:cNvSpPr txBox="1">
            <a:spLocks noChangeArrowheads="1"/>
          </p:cNvSpPr>
          <p:nvPr/>
        </p:nvSpPr>
        <p:spPr bwMode="auto">
          <a:xfrm>
            <a:off x="363537" y="5558850"/>
            <a:ext cx="8358188" cy="584775"/>
          </a:xfrm>
          <a:prstGeom prst="rect">
            <a:avLst/>
          </a:prstGeom>
          <a:noFill/>
          <a:ln w="12700">
            <a:noFill/>
            <a:miter lim="800000"/>
            <a:headEnd type="none" w="sm" len="sm"/>
            <a:tailEnd type="none" w="sm" len="sm"/>
          </a:ln>
        </p:spPr>
        <p:txBody>
          <a:bodyPr>
            <a:spAutoFit/>
          </a:bodyPr>
          <a:lstStyle/>
          <a:p>
            <a:pPr algn="ctr">
              <a:defRPr/>
            </a:pPr>
            <a:r>
              <a:rPr lang="en-US" sz="3200" dirty="0">
                <a:solidFill>
                  <a:schemeClr val="bg1"/>
                </a:solidFill>
                <a:effectLst>
                  <a:outerShdw blurRad="38100" dist="38100" dir="2700000" algn="tl">
                    <a:srgbClr val="000000">
                      <a:alpha val="43137"/>
                    </a:srgbClr>
                  </a:outerShdw>
                </a:effectLst>
                <a:latin typeface="Century Gothic" pitchFamily="34" charset="0"/>
                <a:ea typeface="+mn-ea"/>
              </a:rPr>
              <a:t>Prof: Andrew PRIOR</a:t>
            </a:r>
          </a:p>
        </p:txBody>
      </p:sp>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p:cTn id="7" dur="500" fill="hold"/>
                                        <p:tgtEl>
                                          <p:spTgt spid="4098"/>
                                        </p:tgtEl>
                                        <p:attrNameLst>
                                          <p:attrName>ppt_w</p:attrName>
                                        </p:attrNameLst>
                                      </p:cBhvr>
                                      <p:tavLst>
                                        <p:tav tm="0">
                                          <p:val>
                                            <p:fltVal val="0"/>
                                          </p:val>
                                        </p:tav>
                                        <p:tav tm="100000">
                                          <p:val>
                                            <p:strVal val="#ppt_w"/>
                                          </p:val>
                                        </p:tav>
                                      </p:tavLst>
                                    </p:anim>
                                    <p:anim calcmode="lin" valueType="num">
                                      <p:cBhvr>
                                        <p:cTn id="8" dur="500" fill="hold"/>
                                        <p:tgtEl>
                                          <p:spTgt spid="4098"/>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1" presetClass="entr" presetSubtype="0" fill="hold" grpId="0" nodeType="afterEffect">
                                  <p:stCondLst>
                                    <p:cond delay="0"/>
                                  </p:stCondLst>
                                  <p:childTnLst>
                                    <p:set>
                                      <p:cBhvr>
                                        <p:cTn id="11" dur="1" fill="hold">
                                          <p:stCondLst>
                                            <p:cond delay="499"/>
                                          </p:stCondLst>
                                        </p:cTn>
                                        <p:tgtEl>
                                          <p:spTgt spid="4099">
                                            <p:txEl>
                                              <p:pRg st="0" end="0"/>
                                            </p:txEl>
                                          </p:spTgt>
                                        </p:tgtEl>
                                        <p:attrNameLst>
                                          <p:attrName>style.visibility</p:attrName>
                                        </p:attrNameLst>
                                      </p:cBhvr>
                                      <p:to>
                                        <p:strVal val="visible"/>
                                      </p:to>
                                    </p:set>
                                  </p:childTnLst>
                                </p:cTn>
                              </p:par>
                            </p:childTnLst>
                          </p:cTn>
                        </p:par>
                        <p:par>
                          <p:cTn id="12" fill="hold" nodeType="afterGroup">
                            <p:stCondLst>
                              <p:cond delay="1000"/>
                            </p:stCondLst>
                            <p:childTnLst>
                              <p:par>
                                <p:cTn id="13" presetID="22" presetClass="entr" presetSubtype="8" fill="hold" grpId="0" nodeType="afterEffect">
                                  <p:stCondLst>
                                    <p:cond delay="1000"/>
                                  </p:stCondLst>
                                  <p:iterate type="wd">
                                    <p:tmPct val="100000"/>
                                  </p:iterate>
                                  <p:childTnLst>
                                    <p:set>
                                      <p:cBhvr>
                                        <p:cTn id="14" dur="1" fill="hold">
                                          <p:stCondLst>
                                            <p:cond delay="0"/>
                                          </p:stCondLst>
                                        </p:cTn>
                                        <p:tgtEl>
                                          <p:spTgt spid="4100"/>
                                        </p:tgtEl>
                                        <p:attrNameLst>
                                          <p:attrName>style.visibility</p:attrName>
                                        </p:attrNameLst>
                                      </p:cBhvr>
                                      <p:to>
                                        <p:strVal val="visible"/>
                                      </p:to>
                                    </p:set>
                                    <p:animEffect transition="in" filter="wipe(left)">
                                      <p:cBhvr>
                                        <p:cTn id="15" dur="3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autoUpdateAnimBg="0"/>
      <p:bldP spid="4099" grpId="0" build="p" autoUpdateAnimBg="0" advAuto="0"/>
      <p:bldP spid="4100"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CAB991-7CCC-5940-C21D-2EEDAD7C59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FD52E8-7690-9FC2-0CA0-4F1171D1EF90}"/>
              </a:ext>
            </a:extLst>
          </p:cNvPr>
          <p:cNvSpPr>
            <a:spLocks noGrp="1"/>
          </p:cNvSpPr>
          <p:nvPr>
            <p:ph type="title"/>
          </p:nvPr>
        </p:nvSpPr>
        <p:spPr>
          <a:xfrm>
            <a:off x="542192" y="133350"/>
            <a:ext cx="8458200" cy="1466850"/>
          </a:xfrm>
        </p:spPr>
        <p:txBody>
          <a:bodyPr/>
          <a:lstStyle/>
          <a:p>
            <a:r>
              <a:rPr lang="en-US" sz="3200" b="1" dirty="0">
                <a:solidFill>
                  <a:srgbClr val="0000CC"/>
                </a:solidFill>
                <a:effectLst>
                  <a:outerShdw blurRad="38100" dist="38100" dir="2700000" algn="tl">
                    <a:srgbClr val="000000">
                      <a:alpha val="43137"/>
                    </a:srgbClr>
                  </a:outerShdw>
                </a:effectLst>
              </a:rPr>
              <a:t>Learning Groups Create </a:t>
            </a:r>
            <a:br>
              <a:rPr lang="en-US" sz="3200" b="1" dirty="0">
                <a:solidFill>
                  <a:srgbClr val="0000CC"/>
                </a:solidFill>
                <a:effectLst>
                  <a:outerShdw blurRad="38100" dist="38100" dir="2700000" algn="tl">
                    <a:srgbClr val="000000">
                      <a:alpha val="43137"/>
                    </a:srgbClr>
                  </a:outerShdw>
                </a:effectLst>
              </a:rPr>
            </a:br>
            <a:r>
              <a:rPr lang="en-US" sz="3200" b="1" dirty="0">
                <a:solidFill>
                  <a:srgbClr val="0000CC"/>
                </a:solidFill>
                <a:effectLst>
                  <a:outerShdw blurRad="38100" dist="38100" dir="2700000" algn="tl">
                    <a:srgbClr val="000000">
                      <a:alpha val="43137"/>
                    </a:srgbClr>
                  </a:outerShdw>
                </a:effectLst>
              </a:rPr>
              <a:t>Google Shared Drive/Doc. Moodle Link </a:t>
            </a:r>
            <a:endParaRPr lang="en-US" sz="3200" dirty="0">
              <a:solidFill>
                <a:srgbClr val="000099"/>
              </a:solidFill>
              <a:effectLst>
                <a:outerShdw blurRad="38100" dist="38100" dir="2700000" algn="tl">
                  <a:srgbClr val="000000">
                    <a:alpha val="43137"/>
                  </a:srgbClr>
                </a:outerShdw>
              </a:effectLst>
            </a:endParaRPr>
          </a:p>
        </p:txBody>
      </p:sp>
      <p:sp>
        <p:nvSpPr>
          <p:cNvPr id="3" name="Slide Number Placeholder 2">
            <a:extLst>
              <a:ext uri="{FF2B5EF4-FFF2-40B4-BE49-F238E27FC236}">
                <a16:creationId xmlns:a16="http://schemas.microsoft.com/office/drawing/2014/main" id="{3A9B1248-6D38-0F3E-DDD3-865CAA4B9EC6}"/>
              </a:ext>
            </a:extLst>
          </p:cNvPr>
          <p:cNvSpPr>
            <a:spLocks noGrp="1"/>
          </p:cNvSpPr>
          <p:nvPr>
            <p:ph type="sldNum" sz="quarter" idx="12"/>
          </p:nvPr>
        </p:nvSpPr>
        <p:spPr/>
        <p:txBody>
          <a:bodyPr/>
          <a:lstStyle/>
          <a:p>
            <a:pPr>
              <a:defRPr/>
            </a:pPr>
            <a:fld id="{83148E82-31A5-1B4B-BB63-CD258D7192DB}" type="slidenum">
              <a:rPr lang="en-US" smtClean="0"/>
              <a:pPr>
                <a:defRPr/>
              </a:pPr>
              <a:t>10</a:t>
            </a:fld>
            <a:endParaRPr lang="en-US"/>
          </a:p>
        </p:txBody>
      </p:sp>
      <p:sp>
        <p:nvSpPr>
          <p:cNvPr id="5" name="Content Placeholder 4">
            <a:extLst>
              <a:ext uri="{FF2B5EF4-FFF2-40B4-BE49-F238E27FC236}">
                <a16:creationId xmlns:a16="http://schemas.microsoft.com/office/drawing/2014/main" id="{53F50ABC-0BA4-2BE5-BE9D-0EBC7F0CD2A2}"/>
              </a:ext>
            </a:extLst>
          </p:cNvPr>
          <p:cNvSpPr>
            <a:spLocks noGrp="1"/>
          </p:cNvSpPr>
          <p:nvPr>
            <p:ph idx="1"/>
          </p:nvPr>
        </p:nvSpPr>
        <p:spPr>
          <a:xfrm>
            <a:off x="304800" y="1447800"/>
            <a:ext cx="8610600" cy="5124450"/>
          </a:xfrm>
        </p:spPr>
        <p:txBody>
          <a:bodyPr/>
          <a:lstStyle/>
          <a:p>
            <a:r>
              <a:rPr lang="en-US" sz="2800" dirty="0">
                <a:solidFill>
                  <a:srgbClr val="000099"/>
                </a:solidFill>
              </a:rPr>
              <a:t>Who are the members in your learning group?</a:t>
            </a:r>
          </a:p>
          <a:p>
            <a:pPr lvl="1"/>
            <a:r>
              <a:rPr lang="en-US" sz="2400" dirty="0">
                <a:solidFill>
                  <a:srgbClr val="000099"/>
                </a:solidFill>
              </a:rPr>
              <a:t>Poster gathering information showing diversity of culture, personalities, and dominant/auxiliary cognitive functions (Se, Si, Ne, Ni, Ti, </a:t>
            </a:r>
            <a:r>
              <a:rPr lang="en-US" sz="2400" dirty="0" err="1">
                <a:solidFill>
                  <a:srgbClr val="000099"/>
                </a:solidFill>
              </a:rPr>
              <a:t>Te</a:t>
            </a:r>
            <a:r>
              <a:rPr lang="en-US" sz="2400" dirty="0">
                <a:solidFill>
                  <a:srgbClr val="000099"/>
                </a:solidFill>
              </a:rPr>
              <a:t>, Fe, Fi)</a:t>
            </a:r>
          </a:p>
          <a:p>
            <a:pPr lvl="1"/>
            <a:r>
              <a:rPr lang="en-US" sz="2400" dirty="0">
                <a:solidFill>
                  <a:srgbClr val="000099"/>
                </a:solidFill>
              </a:rPr>
              <a:t>BIG 5 </a:t>
            </a:r>
            <a:r>
              <a:rPr lang="en-US" sz="2400" dirty="0">
                <a:solidFill>
                  <a:srgbClr val="000099"/>
                </a:solidFill>
                <a:hlinkClick r:id="rId3"/>
              </a:rPr>
              <a:t>https://www.personalitytest.net/ipip/index.html</a:t>
            </a:r>
            <a:r>
              <a:rPr lang="en-US" sz="2400" dirty="0">
                <a:solidFill>
                  <a:srgbClr val="000099"/>
                </a:solidFill>
              </a:rPr>
              <a:t> </a:t>
            </a:r>
          </a:p>
          <a:p>
            <a:r>
              <a:rPr lang="en-US" sz="2800" dirty="0">
                <a:solidFill>
                  <a:srgbClr val="000099"/>
                </a:solidFill>
              </a:rPr>
              <a:t>What was the decision-making process for selecting your group representative (or group leader)?</a:t>
            </a:r>
          </a:p>
          <a:p>
            <a:r>
              <a:rPr lang="en-US" sz="2800" dirty="0">
                <a:solidFill>
                  <a:srgbClr val="000099"/>
                </a:solidFill>
              </a:rPr>
              <a:t>What is your group’s coat of arms, what is your group identity? What does these symbols mean to you?</a:t>
            </a:r>
          </a:p>
          <a:p>
            <a:r>
              <a:rPr lang="en-US" sz="2800" dirty="0">
                <a:solidFill>
                  <a:srgbClr val="000099"/>
                </a:solidFill>
              </a:rPr>
              <a:t>What is your group’s current problem statement?</a:t>
            </a:r>
          </a:p>
          <a:p>
            <a:endParaRPr lang="en-US" sz="2800" dirty="0">
              <a:solidFill>
                <a:srgbClr val="000099"/>
              </a:solidFill>
            </a:endParaRPr>
          </a:p>
          <a:p>
            <a:endParaRPr lang="en-US" sz="2800" dirty="0">
              <a:solidFill>
                <a:srgbClr val="000099"/>
              </a:solidFill>
            </a:endParaRPr>
          </a:p>
          <a:p>
            <a:endParaRPr lang="en-US" sz="2800" dirty="0">
              <a:solidFill>
                <a:srgbClr val="000099"/>
              </a:solidFill>
            </a:endParaRPr>
          </a:p>
          <a:p>
            <a:pPr lvl="1"/>
            <a:endParaRPr lang="en-US" sz="1600" dirty="0">
              <a:solidFill>
                <a:srgbClr val="000099"/>
              </a:solidFill>
            </a:endParaRPr>
          </a:p>
        </p:txBody>
      </p:sp>
    </p:spTree>
    <p:extLst>
      <p:ext uri="{BB962C8B-B14F-4D97-AF65-F5344CB8AC3E}">
        <p14:creationId xmlns:p14="http://schemas.microsoft.com/office/powerpoint/2010/main" val="100311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wipe(up)">
                                      <p:cBhvr>
                                        <p:cTn id="14" dur="1000"/>
                                        <p:tgtEl>
                                          <p:spTgt spid="5">
                                            <p:txEl>
                                              <p:pRg st="0" end="0"/>
                                            </p:txEl>
                                          </p:spTgt>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wipe(up)">
                                      <p:cBhvr>
                                        <p:cTn id="17" dur="1000"/>
                                        <p:tgtEl>
                                          <p:spTgt spid="5">
                                            <p:txEl>
                                              <p:pRg st="1" end="1"/>
                                            </p:txEl>
                                          </p:spTgt>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wipe(up)">
                                      <p:cBhvr>
                                        <p:cTn id="20" dur="1000"/>
                                        <p:tgtEl>
                                          <p:spTgt spid="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wipe(up)">
                                      <p:cBhvr>
                                        <p:cTn id="25" dur="1000"/>
                                        <p:tgtEl>
                                          <p:spTgt spid="5">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5">
                                            <p:txEl>
                                              <p:pRg st="4" end="4"/>
                                            </p:txEl>
                                          </p:spTgt>
                                        </p:tgtEl>
                                        <p:attrNameLst>
                                          <p:attrName>style.visibility</p:attrName>
                                        </p:attrNameLst>
                                      </p:cBhvr>
                                      <p:to>
                                        <p:strVal val="visible"/>
                                      </p:to>
                                    </p:set>
                                    <p:animEffect transition="in" filter="wipe(up)">
                                      <p:cBhvr>
                                        <p:cTn id="30" dur="1000"/>
                                        <p:tgtEl>
                                          <p:spTgt spid="5">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animEffect transition="in" filter="wipe(up)">
                                      <p:cBhvr>
                                        <p:cTn id="35" dur="10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B9CB68D0-F38F-46C3-AACC-DC1364F50BB6}"/>
              </a:ext>
            </a:extLst>
          </p:cNvPr>
          <p:cNvSpPr txBox="1">
            <a:spLocks noChangeArrowheads="1"/>
          </p:cNvSpPr>
          <p:nvPr/>
        </p:nvSpPr>
        <p:spPr>
          <a:xfrm>
            <a:off x="1371600" y="153988"/>
            <a:ext cx="6553200" cy="9144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l">
              <a:defRPr/>
            </a:pPr>
            <a:r>
              <a:rPr lang="en-US" b="1" kern="0">
                <a:solidFill>
                  <a:srgbClr val="0000CC"/>
                </a:solidFill>
                <a:effectLst>
                  <a:outerShdw blurRad="38100" dist="38100" dir="2700000" algn="tl">
                    <a:srgbClr val="000000">
                      <a:alpha val="43137"/>
                    </a:srgbClr>
                  </a:outerShdw>
                </a:effectLst>
                <a:ea typeface="+mj-ea"/>
              </a:rPr>
              <a:t>Group details</a:t>
            </a:r>
            <a:endParaRPr lang="en-US" b="1" kern="0" dirty="0">
              <a:solidFill>
                <a:srgbClr val="0000CC"/>
              </a:solidFill>
              <a:effectLst>
                <a:outerShdw blurRad="38100" dist="38100" dir="2700000" algn="tl">
                  <a:srgbClr val="000000">
                    <a:alpha val="43137"/>
                  </a:srgbClr>
                </a:outerShdw>
              </a:effectLst>
              <a:ea typeface="+mj-ea"/>
            </a:endParaRPr>
          </a:p>
        </p:txBody>
      </p:sp>
      <p:sp>
        <p:nvSpPr>
          <p:cNvPr id="9" name="Rectangle 2">
            <a:extLst>
              <a:ext uri="{FF2B5EF4-FFF2-40B4-BE49-F238E27FC236}">
                <a16:creationId xmlns:a16="http://schemas.microsoft.com/office/drawing/2014/main" id="{F6BAB8BA-20F5-475E-90ED-3AFDAB21FA12}"/>
              </a:ext>
            </a:extLst>
          </p:cNvPr>
          <p:cNvSpPr txBox="1">
            <a:spLocks noChangeArrowheads="1"/>
          </p:cNvSpPr>
          <p:nvPr/>
        </p:nvSpPr>
        <p:spPr>
          <a:xfrm>
            <a:off x="2757139" y="6019800"/>
            <a:ext cx="3782122" cy="5334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l">
              <a:defRPr/>
            </a:pPr>
            <a:endParaRPr lang="en-US" sz="2400" b="1" kern="0" dirty="0">
              <a:solidFill>
                <a:srgbClr val="0000CC"/>
              </a:solidFill>
              <a:effectLst>
                <a:outerShdw blurRad="38100" dist="38100" dir="2700000" algn="tl">
                  <a:srgbClr val="000000">
                    <a:alpha val="43137"/>
                  </a:srgbClr>
                </a:outerShdw>
              </a:effectLst>
              <a:ea typeface="+mj-ea"/>
            </a:endParaRPr>
          </a:p>
        </p:txBody>
      </p:sp>
      <p:pic>
        <p:nvPicPr>
          <p:cNvPr id="3" name="Picture 2" descr="A white paper with writing on it&#10;&#10;Description automatically generated">
            <a:extLst>
              <a:ext uri="{FF2B5EF4-FFF2-40B4-BE49-F238E27FC236}">
                <a16:creationId xmlns:a16="http://schemas.microsoft.com/office/drawing/2014/main" id="{8689EA35-213C-46ED-3792-5BFD027A44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672000" cy="3504000"/>
          </a:xfrm>
          <a:prstGeom prst="rect">
            <a:avLst/>
          </a:prstGeom>
        </p:spPr>
      </p:pic>
      <p:pic>
        <p:nvPicPr>
          <p:cNvPr id="7" name="Picture 6" descr="A white paper with writing on it&#10;&#10;Description automatically generated">
            <a:extLst>
              <a:ext uri="{FF2B5EF4-FFF2-40B4-BE49-F238E27FC236}">
                <a16:creationId xmlns:a16="http://schemas.microsoft.com/office/drawing/2014/main" id="{12DE7606-1EBE-3E31-B78C-A4E0D57CBC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4400" y="0"/>
            <a:ext cx="4672000" cy="3504000"/>
          </a:xfrm>
          <a:prstGeom prst="rect">
            <a:avLst/>
          </a:prstGeom>
        </p:spPr>
      </p:pic>
      <p:pic>
        <p:nvPicPr>
          <p:cNvPr id="10" name="Picture 9" descr="A paper with writing on it&#10;&#10;Description automatically generated">
            <a:extLst>
              <a:ext uri="{FF2B5EF4-FFF2-40B4-BE49-F238E27FC236}">
                <a16:creationId xmlns:a16="http://schemas.microsoft.com/office/drawing/2014/main" id="{DE2F59F6-EDC8-DF34-B067-5F9E92532F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477618" y="3520531"/>
            <a:ext cx="3814249" cy="2860687"/>
          </a:xfrm>
          <a:prstGeom prst="rect">
            <a:avLst/>
          </a:prstGeom>
        </p:spPr>
      </p:pic>
      <p:pic>
        <p:nvPicPr>
          <p:cNvPr id="12" name="Picture 11" descr="A white paper with writing on it&#10;&#10;Description automatically generated">
            <a:extLst>
              <a:ext uri="{FF2B5EF4-FFF2-40B4-BE49-F238E27FC236}">
                <a16:creationId xmlns:a16="http://schemas.microsoft.com/office/drawing/2014/main" id="{A5EF28C8-43B7-2871-25CB-8A52619CB7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6636" y="3483217"/>
            <a:ext cx="4537364" cy="3403023"/>
          </a:xfrm>
          <a:prstGeom prst="rect">
            <a:avLst/>
          </a:prstGeom>
        </p:spPr>
      </p:pic>
    </p:spTree>
    <p:extLst>
      <p:ext uri="{BB962C8B-B14F-4D97-AF65-F5344CB8AC3E}">
        <p14:creationId xmlns:p14="http://schemas.microsoft.com/office/powerpoint/2010/main" val="3915659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798D1-08E7-00FC-8FE3-386A16B2DF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090EE3-9113-DFFF-E0F5-1CB8A1BBB232}"/>
              </a:ext>
            </a:extLst>
          </p:cNvPr>
          <p:cNvSpPr>
            <a:spLocks noGrp="1"/>
          </p:cNvSpPr>
          <p:nvPr>
            <p:ph type="title"/>
          </p:nvPr>
        </p:nvSpPr>
        <p:spPr>
          <a:xfrm>
            <a:off x="542192" y="304800"/>
            <a:ext cx="8458200" cy="990600"/>
          </a:xfrm>
        </p:spPr>
        <p:txBody>
          <a:bodyPr/>
          <a:lstStyle/>
          <a:p>
            <a:r>
              <a:rPr lang="en-US" b="1" dirty="0">
                <a:solidFill>
                  <a:srgbClr val="0000CC"/>
                </a:solidFill>
                <a:effectLst>
                  <a:outerShdw blurRad="38100" dist="38100" dir="2700000" algn="tl">
                    <a:srgbClr val="000000">
                      <a:alpha val="43137"/>
                    </a:srgbClr>
                  </a:outerShdw>
                </a:effectLst>
              </a:rPr>
              <a:t>A Shared Problem Statement:</a:t>
            </a:r>
            <a:br>
              <a:rPr lang="en-US" dirty="0">
                <a:solidFill>
                  <a:srgbClr val="000099"/>
                </a:solidFill>
                <a:effectLst>
                  <a:outerShdw blurRad="38100" dist="38100" dir="2700000" algn="tl">
                    <a:srgbClr val="000000">
                      <a:alpha val="43137"/>
                    </a:srgbClr>
                  </a:outerShdw>
                </a:effectLst>
              </a:rPr>
            </a:br>
            <a:endParaRPr lang="en-US" dirty="0">
              <a:solidFill>
                <a:srgbClr val="000099"/>
              </a:solidFill>
              <a:effectLst>
                <a:outerShdw blurRad="38100" dist="38100" dir="2700000" algn="tl">
                  <a:srgbClr val="000000">
                    <a:alpha val="43137"/>
                  </a:srgbClr>
                </a:outerShdw>
              </a:effectLst>
            </a:endParaRPr>
          </a:p>
        </p:txBody>
      </p:sp>
      <p:sp>
        <p:nvSpPr>
          <p:cNvPr id="3" name="Slide Number Placeholder 2">
            <a:extLst>
              <a:ext uri="{FF2B5EF4-FFF2-40B4-BE49-F238E27FC236}">
                <a16:creationId xmlns:a16="http://schemas.microsoft.com/office/drawing/2014/main" id="{5EC0E3B4-3888-372E-232A-7D7A364878C4}"/>
              </a:ext>
            </a:extLst>
          </p:cNvPr>
          <p:cNvSpPr>
            <a:spLocks noGrp="1"/>
          </p:cNvSpPr>
          <p:nvPr>
            <p:ph type="sldNum" sz="quarter" idx="12"/>
          </p:nvPr>
        </p:nvSpPr>
        <p:spPr/>
        <p:txBody>
          <a:bodyPr/>
          <a:lstStyle/>
          <a:p>
            <a:pPr>
              <a:defRPr/>
            </a:pPr>
            <a:fld id="{83148E82-31A5-1B4B-BB63-CD258D7192DB}" type="slidenum">
              <a:rPr lang="en-US" smtClean="0"/>
              <a:pPr>
                <a:defRPr/>
              </a:pPr>
              <a:t>12</a:t>
            </a:fld>
            <a:endParaRPr lang="en-US"/>
          </a:p>
        </p:txBody>
      </p:sp>
      <p:sp>
        <p:nvSpPr>
          <p:cNvPr id="5" name="Content Placeholder 4">
            <a:extLst>
              <a:ext uri="{FF2B5EF4-FFF2-40B4-BE49-F238E27FC236}">
                <a16:creationId xmlns:a16="http://schemas.microsoft.com/office/drawing/2014/main" id="{7EA96414-D1A1-745A-A01A-33017CD68307}"/>
              </a:ext>
            </a:extLst>
          </p:cNvPr>
          <p:cNvSpPr>
            <a:spLocks noGrp="1"/>
          </p:cNvSpPr>
          <p:nvPr>
            <p:ph idx="1"/>
          </p:nvPr>
        </p:nvSpPr>
        <p:spPr>
          <a:xfrm>
            <a:off x="304800" y="939800"/>
            <a:ext cx="8610600" cy="5308600"/>
          </a:xfrm>
        </p:spPr>
        <p:txBody>
          <a:bodyPr/>
          <a:lstStyle/>
          <a:p>
            <a:r>
              <a:rPr lang="en-US" sz="2800" dirty="0">
                <a:solidFill>
                  <a:srgbClr val="000099"/>
                </a:solidFill>
              </a:rPr>
              <a:t>The task is to reach, among all the participants of the group, a </a:t>
            </a:r>
            <a:r>
              <a:rPr lang="en-US" sz="2800" b="1" u="sng" dirty="0">
                <a:solidFill>
                  <a:srgbClr val="000099"/>
                </a:solidFill>
              </a:rPr>
              <a:t>SINGLE</a:t>
            </a:r>
            <a:r>
              <a:rPr lang="en-US" sz="2800" dirty="0">
                <a:solidFill>
                  <a:srgbClr val="000099"/>
                </a:solidFill>
              </a:rPr>
              <a:t> consensus on the problem statement.</a:t>
            </a:r>
          </a:p>
          <a:p>
            <a:r>
              <a:rPr lang="en-US" sz="2800" dirty="0">
                <a:solidFill>
                  <a:srgbClr val="000099"/>
                </a:solidFill>
              </a:rPr>
              <a:t>In the previous exercise, each of you created your own one-sentence problem statement. You will now share this with the group</a:t>
            </a:r>
          </a:p>
          <a:p>
            <a:r>
              <a:rPr lang="en-US" sz="2800" dirty="0">
                <a:solidFill>
                  <a:srgbClr val="000099"/>
                </a:solidFill>
              </a:rPr>
              <a:t>You must all come to a consensus on how to describe the problem in a single sentence.</a:t>
            </a:r>
          </a:p>
          <a:p>
            <a:r>
              <a:rPr lang="en-US" sz="2800" dirty="0">
                <a:solidFill>
                  <a:srgbClr val="000099"/>
                </a:solidFill>
              </a:rPr>
              <a:t>From all the definitions provided within your group, choose only one; the one that, based on the contents and the theory studied, adequately represents or defines the problem posed.</a:t>
            </a:r>
          </a:p>
          <a:p>
            <a:pPr lvl="1"/>
            <a:endParaRPr lang="en-US" sz="1600" dirty="0">
              <a:solidFill>
                <a:srgbClr val="000099"/>
              </a:solidFill>
            </a:endParaRPr>
          </a:p>
        </p:txBody>
      </p:sp>
    </p:spTree>
    <p:extLst>
      <p:ext uri="{BB962C8B-B14F-4D97-AF65-F5344CB8AC3E}">
        <p14:creationId xmlns:p14="http://schemas.microsoft.com/office/powerpoint/2010/main" val="1531694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wipe(up)">
                                      <p:cBhvr>
                                        <p:cTn id="14" dur="1000"/>
                                        <p:tgtEl>
                                          <p:spTgt spid="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wipe(up)">
                                      <p:cBhvr>
                                        <p:cTn id="19" dur="1000"/>
                                        <p:tgtEl>
                                          <p:spTgt spid="5">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wipe(up)">
                                      <p:cBhvr>
                                        <p:cTn id="24" dur="1000"/>
                                        <p:tgtEl>
                                          <p:spTgt spid="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animEffect transition="in" filter="wipe(up)">
                                      <p:cBhvr>
                                        <p:cTn id="29" dur="10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5943600" cy="838200"/>
          </a:xfrm>
        </p:spPr>
        <p:txBody>
          <a:bodyPr/>
          <a:lstStyle/>
          <a:p>
            <a:r>
              <a:rPr lang="en-US" b="1" dirty="0">
                <a:solidFill>
                  <a:srgbClr val="0000CC"/>
                </a:solidFill>
              </a:rPr>
              <a:t>Group Task</a:t>
            </a:r>
          </a:p>
        </p:txBody>
      </p:sp>
      <p:sp>
        <p:nvSpPr>
          <p:cNvPr id="3" name="Content Placeholder 2"/>
          <p:cNvSpPr>
            <a:spLocks noGrp="1"/>
          </p:cNvSpPr>
          <p:nvPr>
            <p:ph idx="1"/>
          </p:nvPr>
        </p:nvSpPr>
        <p:spPr>
          <a:xfrm>
            <a:off x="773151" y="723900"/>
            <a:ext cx="7445298" cy="1981200"/>
          </a:xfrm>
        </p:spPr>
        <p:txBody>
          <a:bodyPr/>
          <a:lstStyle/>
          <a:p>
            <a:pPr marL="0" lvl="0" indent="0" algn="ctr">
              <a:buNone/>
            </a:pPr>
            <a:r>
              <a:rPr lang="en-GB" sz="2800" dirty="0">
                <a:solidFill>
                  <a:srgbClr val="000099"/>
                </a:solidFill>
              </a:rPr>
              <a:t>Each group create a ‘coat of arms’ for the group, which expresses – visually – the highlights of your group’s qualities and strengths (perhaps refer to the group name)</a:t>
            </a:r>
          </a:p>
          <a:p>
            <a:pPr marL="0" indent="0" algn="ctr">
              <a:buNone/>
            </a:pPr>
            <a:endParaRPr lang="en-US" sz="2800" b="1" dirty="0">
              <a:solidFill>
                <a:srgbClr val="000099"/>
              </a:solidFill>
            </a:endParaRPr>
          </a:p>
        </p:txBody>
      </p:sp>
      <p:sp>
        <p:nvSpPr>
          <p:cNvPr id="4" name="Slide Number Placeholder 3"/>
          <p:cNvSpPr>
            <a:spLocks noGrp="1"/>
          </p:cNvSpPr>
          <p:nvPr>
            <p:ph type="sldNum" sz="quarter" idx="12"/>
          </p:nvPr>
        </p:nvSpPr>
        <p:spPr/>
        <p:txBody>
          <a:bodyPr/>
          <a:lstStyle/>
          <a:p>
            <a:pPr>
              <a:defRPr/>
            </a:pPr>
            <a:fld id="{5D01581A-B3C5-B94B-82F4-54EB7F6A570C}" type="slidenum">
              <a:rPr lang="en-US" smtClean="0"/>
              <a:pPr>
                <a:defRPr/>
              </a:pPr>
              <a:t>13</a:t>
            </a:fld>
            <a:endParaRPr lang="en-US" dirty="0"/>
          </a:p>
        </p:txBody>
      </p:sp>
      <p:pic>
        <p:nvPicPr>
          <p:cNvPr id="2050" name="Picture 2" descr="https://www.fleurdelis.com/images/coatofarms.png">
            <a:extLst>
              <a:ext uri="{FF2B5EF4-FFF2-40B4-BE49-F238E27FC236}">
                <a16:creationId xmlns:a16="http://schemas.microsoft.com/office/drawing/2014/main" id="{809A2141-0DF2-4A65-968F-348472A672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3800" y="2590800"/>
            <a:ext cx="6604000" cy="39624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009678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5666" name="Rectangle 2">
            <a:extLst>
              <a:ext uri="{FF2B5EF4-FFF2-40B4-BE49-F238E27FC236}">
                <a16:creationId xmlns:a16="http://schemas.microsoft.com/office/drawing/2014/main" id="{5816399C-BE5C-4BCC-9CF1-06C595EAF634}"/>
              </a:ext>
            </a:extLst>
          </p:cNvPr>
          <p:cNvSpPr>
            <a:spLocks noGrp="1" noChangeArrowheads="1"/>
          </p:cNvSpPr>
          <p:nvPr>
            <p:ph type="title"/>
          </p:nvPr>
        </p:nvSpPr>
        <p:spPr>
          <a:xfrm>
            <a:off x="0" y="457200"/>
            <a:ext cx="8839200" cy="685800"/>
          </a:xfrm>
        </p:spPr>
        <p:txBody>
          <a:bodyPr/>
          <a:lstStyle/>
          <a:p>
            <a:pPr marL="1143000" indent="-1143000"/>
            <a:r>
              <a:rPr lang="en-US" altLang="en-US" sz="5400" b="1" dirty="0">
                <a:solidFill>
                  <a:srgbClr val="0000CC"/>
                </a:solidFill>
                <a:effectLst>
                  <a:outerShdw blurRad="38100" dist="38100" dir="2700000" algn="tl">
                    <a:srgbClr val="C0C0C0"/>
                  </a:outerShdw>
                </a:effectLst>
              </a:rPr>
              <a:t>Making an experiment?</a:t>
            </a:r>
            <a:br>
              <a:rPr lang="en-US" altLang="en-US" sz="5400" b="1" dirty="0">
                <a:solidFill>
                  <a:srgbClr val="0000CC"/>
                </a:solidFill>
                <a:effectLst>
                  <a:outerShdw blurRad="38100" dist="38100" dir="2700000" algn="tl">
                    <a:srgbClr val="C0C0C0"/>
                  </a:outerShdw>
                </a:effectLst>
              </a:rPr>
            </a:br>
            <a:endParaRPr lang="en-US" altLang="en-US" b="1" dirty="0">
              <a:solidFill>
                <a:srgbClr val="0000CC"/>
              </a:solidFill>
              <a:effectLst>
                <a:outerShdw blurRad="38100" dist="38100" dir="2700000" algn="tl">
                  <a:srgbClr val="C0C0C0"/>
                </a:outerShdw>
              </a:effectLst>
            </a:endParaRPr>
          </a:p>
        </p:txBody>
      </p:sp>
      <p:sp>
        <p:nvSpPr>
          <p:cNvPr id="32771" name="Slide Number Placeholder 3">
            <a:extLst>
              <a:ext uri="{FF2B5EF4-FFF2-40B4-BE49-F238E27FC236}">
                <a16:creationId xmlns:a16="http://schemas.microsoft.com/office/drawing/2014/main" id="{046B5864-FC2E-4F02-ADCD-71F83380AF27}"/>
              </a:ext>
            </a:extLst>
          </p:cNvPr>
          <p:cNvSpPr>
            <a:spLocks noGrp="1"/>
          </p:cNvSpPr>
          <p:nvPr>
            <p:ph type="sldNum" sz="quarter" idx="12"/>
          </p:nvPr>
        </p:nvSpPr>
        <p:spPr>
          <a:xfrm>
            <a:off x="8686800" y="6248400"/>
            <a:ext cx="3810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l" eaLnBrk="1" hangingPunct="1"/>
            <a:fld id="{9CC05C56-A735-483C-AE13-6126512B5C13}" type="slidenum">
              <a:rPr lang="en-US" altLang="en-US" sz="1400"/>
              <a:pPr algn="l" eaLnBrk="1" hangingPunct="1"/>
              <a:t>14</a:t>
            </a:fld>
            <a:endParaRPr lang="en-US" altLang="en-US" sz="1400"/>
          </a:p>
        </p:txBody>
      </p:sp>
      <p:sp>
        <p:nvSpPr>
          <p:cNvPr id="6148" name="Content Placeholder 2">
            <a:extLst>
              <a:ext uri="{FF2B5EF4-FFF2-40B4-BE49-F238E27FC236}">
                <a16:creationId xmlns:a16="http://schemas.microsoft.com/office/drawing/2014/main" id="{B9808659-A5A0-4E46-B144-345A7578CD49}"/>
              </a:ext>
            </a:extLst>
          </p:cNvPr>
          <p:cNvSpPr>
            <a:spLocks noGrp="1"/>
          </p:cNvSpPr>
          <p:nvPr>
            <p:ph idx="1"/>
          </p:nvPr>
        </p:nvSpPr>
        <p:spPr>
          <a:xfrm>
            <a:off x="228600" y="914400"/>
            <a:ext cx="8839200" cy="5867400"/>
          </a:xfrm>
        </p:spPr>
        <p:txBody>
          <a:bodyPr/>
          <a:lstStyle/>
          <a:p>
            <a:pPr>
              <a:buFont typeface="Wingdings" panose="05000000000000000000" pitchFamily="2" charset="2"/>
              <a:buChar char="Ø"/>
            </a:pPr>
            <a:r>
              <a:rPr lang="en-GB" altLang="en-US" sz="2600" b="1" dirty="0">
                <a:solidFill>
                  <a:srgbClr val="0000CC"/>
                </a:solidFill>
              </a:rPr>
              <a:t>Problem: Low engagement in workplace. Read Gallup study in Moodle</a:t>
            </a:r>
          </a:p>
          <a:p>
            <a:pPr>
              <a:buFont typeface="Wingdings" panose="05000000000000000000" pitchFamily="2" charset="2"/>
              <a:buChar char="Ø"/>
            </a:pPr>
            <a:r>
              <a:rPr lang="en-GB" altLang="en-US" sz="2600" b="1" dirty="0">
                <a:solidFill>
                  <a:srgbClr val="0000CC"/>
                </a:solidFill>
              </a:rPr>
              <a:t>Hypothesis: Working in functional groups and teams improves motivation, engagement learning and development in organisations</a:t>
            </a:r>
          </a:p>
          <a:p>
            <a:pPr>
              <a:buFont typeface="Wingdings" panose="05000000000000000000" pitchFamily="2" charset="2"/>
              <a:buChar char="Ø"/>
            </a:pPr>
            <a:r>
              <a:rPr lang="en-GB" altLang="en-US" sz="2600" b="1" dirty="0">
                <a:solidFill>
                  <a:srgbClr val="0000CC"/>
                </a:solidFill>
              </a:rPr>
              <a:t>Reps or group leaders form a “meta learning” group</a:t>
            </a:r>
          </a:p>
          <a:p>
            <a:pPr>
              <a:buFont typeface="Wingdings" panose="05000000000000000000" pitchFamily="2" charset="2"/>
              <a:buChar char="Ø"/>
            </a:pPr>
            <a:r>
              <a:rPr lang="en-GB" altLang="en-US" sz="2600" b="1" dirty="0">
                <a:solidFill>
                  <a:srgbClr val="0000CC"/>
                </a:solidFill>
              </a:rPr>
              <a:t>The reps/leaders group is accompanied by co-coaches (Andrew and Thibault) over 6 weeks, 1h30 hour per week between classes (learn about coaching)</a:t>
            </a:r>
          </a:p>
          <a:p>
            <a:pPr>
              <a:buFont typeface="Wingdings" panose="05000000000000000000" pitchFamily="2" charset="2"/>
              <a:buChar char="Ø"/>
            </a:pPr>
            <a:r>
              <a:rPr lang="en-GB" altLang="en-US" sz="2600" b="1" dirty="0">
                <a:solidFill>
                  <a:srgbClr val="0000CC"/>
                </a:solidFill>
              </a:rPr>
              <a:t>The purpose of the representative group is to </a:t>
            </a:r>
            <a:r>
              <a:rPr lang="en-GB" altLang="en-US" sz="2600" b="1" u="sng" dirty="0">
                <a:solidFill>
                  <a:srgbClr val="0000CC"/>
                </a:solidFill>
              </a:rPr>
              <a:t>learn team leadership skills </a:t>
            </a:r>
            <a:r>
              <a:rPr lang="en-GB" altLang="en-US" sz="2600" b="1" dirty="0">
                <a:solidFill>
                  <a:srgbClr val="0000CC"/>
                </a:solidFill>
              </a:rPr>
              <a:t>with the co-coaches, and </a:t>
            </a:r>
            <a:r>
              <a:rPr lang="en-GB" altLang="en-US" sz="2600" b="1" u="sng" dirty="0">
                <a:solidFill>
                  <a:srgbClr val="0000CC"/>
                </a:solidFill>
              </a:rPr>
              <a:t>share learnings with their learning groups</a:t>
            </a:r>
          </a:p>
          <a:p>
            <a:pPr>
              <a:buFont typeface="Wingdings" panose="05000000000000000000" pitchFamily="2" charset="2"/>
              <a:buChar char="Ø"/>
            </a:pPr>
            <a:endParaRPr lang="en-GB" altLang="en-US" sz="2600" b="1" dirty="0">
              <a:solidFill>
                <a:srgbClr val="0000CC"/>
              </a:solidFill>
            </a:endParaRPr>
          </a:p>
        </p:txBody>
      </p:sp>
    </p:spTree>
    <p:extLst>
      <p:ext uri="{BB962C8B-B14F-4D97-AF65-F5344CB8AC3E}">
        <p14:creationId xmlns:p14="http://schemas.microsoft.com/office/powerpoint/2010/main" val="44401166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25666"/>
                                        </p:tgtEl>
                                        <p:attrNameLst>
                                          <p:attrName>style.visibility</p:attrName>
                                        </p:attrNameLst>
                                      </p:cBhvr>
                                      <p:to>
                                        <p:strVal val="visible"/>
                                      </p:to>
                                    </p:set>
                                    <p:animEffect transition="in" filter="wipe(left)">
                                      <p:cBhvr>
                                        <p:cTn id="7" dur="500"/>
                                        <p:tgtEl>
                                          <p:spTgt spid="6256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148">
                                            <p:txEl>
                                              <p:pRg st="0" end="0"/>
                                            </p:txEl>
                                          </p:spTgt>
                                        </p:tgtEl>
                                        <p:attrNameLst>
                                          <p:attrName>style.visibility</p:attrName>
                                        </p:attrNameLst>
                                      </p:cBhvr>
                                      <p:to>
                                        <p:strVal val="visible"/>
                                      </p:to>
                                    </p:set>
                                    <p:animEffect transition="in" filter="wipe(left)">
                                      <p:cBhvr>
                                        <p:cTn id="12" dur="1000"/>
                                        <p:tgtEl>
                                          <p:spTgt spid="614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148">
                                            <p:txEl>
                                              <p:pRg st="1" end="1"/>
                                            </p:txEl>
                                          </p:spTgt>
                                        </p:tgtEl>
                                        <p:attrNameLst>
                                          <p:attrName>style.visibility</p:attrName>
                                        </p:attrNameLst>
                                      </p:cBhvr>
                                      <p:to>
                                        <p:strVal val="visible"/>
                                      </p:to>
                                    </p:set>
                                    <p:animEffect transition="in" filter="wipe(left)">
                                      <p:cBhvr>
                                        <p:cTn id="17" dur="1000"/>
                                        <p:tgtEl>
                                          <p:spTgt spid="614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148">
                                            <p:txEl>
                                              <p:pRg st="2" end="2"/>
                                            </p:txEl>
                                          </p:spTgt>
                                        </p:tgtEl>
                                        <p:attrNameLst>
                                          <p:attrName>style.visibility</p:attrName>
                                        </p:attrNameLst>
                                      </p:cBhvr>
                                      <p:to>
                                        <p:strVal val="visible"/>
                                      </p:to>
                                    </p:set>
                                    <p:animEffect transition="in" filter="wipe(left)">
                                      <p:cBhvr>
                                        <p:cTn id="22" dur="1000"/>
                                        <p:tgtEl>
                                          <p:spTgt spid="614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148">
                                            <p:txEl>
                                              <p:pRg st="3" end="3"/>
                                            </p:txEl>
                                          </p:spTgt>
                                        </p:tgtEl>
                                        <p:attrNameLst>
                                          <p:attrName>style.visibility</p:attrName>
                                        </p:attrNameLst>
                                      </p:cBhvr>
                                      <p:to>
                                        <p:strVal val="visible"/>
                                      </p:to>
                                    </p:set>
                                    <p:animEffect transition="in" filter="wipe(left)">
                                      <p:cBhvr>
                                        <p:cTn id="27" dur="1000"/>
                                        <p:tgtEl>
                                          <p:spTgt spid="614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148">
                                            <p:txEl>
                                              <p:pRg st="4" end="4"/>
                                            </p:txEl>
                                          </p:spTgt>
                                        </p:tgtEl>
                                        <p:attrNameLst>
                                          <p:attrName>style.visibility</p:attrName>
                                        </p:attrNameLst>
                                      </p:cBhvr>
                                      <p:to>
                                        <p:strVal val="visible"/>
                                      </p:to>
                                    </p:set>
                                    <p:animEffect transition="in" filter="wipe(left)">
                                      <p:cBhvr>
                                        <p:cTn id="32" dur="1000"/>
                                        <p:tgtEl>
                                          <p:spTgt spid="614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666" grpId="0" autoUpdateAnimBg="0"/>
      <p:bldP spid="6148" grpId="0" build="p"/>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5666" name="Rectangle 2">
            <a:extLst>
              <a:ext uri="{FF2B5EF4-FFF2-40B4-BE49-F238E27FC236}">
                <a16:creationId xmlns:a16="http://schemas.microsoft.com/office/drawing/2014/main" id="{5816399C-BE5C-4BCC-9CF1-06C595EAF634}"/>
              </a:ext>
            </a:extLst>
          </p:cNvPr>
          <p:cNvSpPr>
            <a:spLocks noGrp="1" noChangeArrowheads="1"/>
          </p:cNvSpPr>
          <p:nvPr>
            <p:ph type="title"/>
          </p:nvPr>
        </p:nvSpPr>
        <p:spPr>
          <a:xfrm>
            <a:off x="429368" y="238539"/>
            <a:ext cx="5742831" cy="1165265"/>
          </a:xfrm>
        </p:spPr>
        <p:txBody>
          <a:bodyPr anchor="ctr">
            <a:normAutofit fontScale="90000"/>
          </a:bodyPr>
          <a:lstStyle/>
          <a:p>
            <a:pPr marL="1143000" indent="-1143000" algn="r">
              <a:lnSpc>
                <a:spcPct val="90000"/>
              </a:lnSpc>
            </a:pPr>
            <a:r>
              <a:rPr lang="en-US" altLang="en-US" sz="4700" b="1" dirty="0">
                <a:effectLst>
                  <a:outerShdw blurRad="38100" dist="38100" dir="2700000" algn="tl">
                    <a:srgbClr val="C0C0C0"/>
                  </a:outerShdw>
                </a:effectLst>
              </a:rPr>
              <a:t>        </a:t>
            </a:r>
            <a:r>
              <a:rPr lang="en-US" altLang="en-US" b="1" dirty="0">
                <a:solidFill>
                  <a:srgbClr val="0000CC"/>
                </a:solidFill>
                <a:effectLst>
                  <a:outerShdw blurRad="38100" dist="38100" dir="2700000" algn="tl">
                    <a:srgbClr val="C0C0C0"/>
                  </a:outerShdw>
                </a:effectLst>
              </a:rPr>
              <a:t>Thibaut </a:t>
            </a:r>
            <a:r>
              <a:rPr lang="en-US" altLang="en-US" b="1" dirty="0" err="1">
                <a:solidFill>
                  <a:srgbClr val="0000CC"/>
                </a:solidFill>
                <a:effectLst>
                  <a:outerShdw blurRad="38100" dist="38100" dir="2700000" algn="tl">
                    <a:srgbClr val="C0C0C0"/>
                  </a:outerShdw>
                </a:effectLst>
              </a:rPr>
              <a:t>Righenzi</a:t>
            </a:r>
            <a:br>
              <a:rPr lang="en-US" altLang="en-US" b="1" dirty="0">
                <a:solidFill>
                  <a:srgbClr val="0000CC"/>
                </a:solidFill>
                <a:effectLst>
                  <a:outerShdw blurRad="38100" dist="38100" dir="2700000" algn="tl">
                    <a:srgbClr val="C0C0C0"/>
                  </a:outerShdw>
                </a:effectLst>
              </a:rPr>
            </a:br>
            <a:r>
              <a:rPr lang="en-US" altLang="en-US" b="1" dirty="0">
                <a:solidFill>
                  <a:srgbClr val="0000CC"/>
                </a:solidFill>
                <a:effectLst>
                  <a:outerShdw blurRad="38100" dist="38100" dir="2700000" algn="tl">
                    <a:srgbClr val="C0C0C0"/>
                  </a:outerShdw>
                </a:effectLst>
              </a:rPr>
              <a:t>Team Co-coach</a:t>
            </a:r>
            <a:endParaRPr lang="en-US" altLang="en-US" sz="6000" b="1" dirty="0">
              <a:solidFill>
                <a:srgbClr val="0000CC"/>
              </a:solidFill>
              <a:effectLst>
                <a:outerShdw blurRad="38100" dist="38100" dir="2700000" algn="tl">
                  <a:srgbClr val="C0C0C0"/>
                </a:outerShdw>
              </a:effectLst>
            </a:endParaRPr>
          </a:p>
        </p:txBody>
      </p:sp>
      <p:sp>
        <p:nvSpPr>
          <p:cNvPr id="3" name="Content Placeholder 2">
            <a:extLst>
              <a:ext uri="{FF2B5EF4-FFF2-40B4-BE49-F238E27FC236}">
                <a16:creationId xmlns:a16="http://schemas.microsoft.com/office/drawing/2014/main" id="{B77DFD19-F64B-918D-6F55-DC579BDB3049}"/>
              </a:ext>
            </a:extLst>
          </p:cNvPr>
          <p:cNvSpPr>
            <a:spLocks noGrp="1"/>
          </p:cNvSpPr>
          <p:nvPr>
            <p:ph idx="1"/>
          </p:nvPr>
        </p:nvSpPr>
        <p:spPr>
          <a:xfrm>
            <a:off x="304800" y="1676400"/>
            <a:ext cx="8712346" cy="4119172"/>
          </a:xfrm>
        </p:spPr>
        <p:txBody>
          <a:bodyPr anchor="t">
            <a:noAutofit/>
          </a:bodyPr>
          <a:lstStyle/>
          <a:p>
            <a:pPr marL="0" indent="0">
              <a:lnSpc>
                <a:spcPct val="90000"/>
              </a:lnSpc>
              <a:buNone/>
            </a:pPr>
            <a:r>
              <a:rPr lang="en-US" sz="1800" b="1" dirty="0">
                <a:solidFill>
                  <a:srgbClr val="0070C0"/>
                </a:solidFill>
                <a:latin typeface="Segoe UI" panose="020B0502040204020203" pitchFamily="34" charset="0"/>
              </a:rPr>
              <a:t>With over 15 years of experience in a range of operational positions, from Development Engineer to Department Manager, Thibaut has carved a niche in driving transformative change. Over the past 7 years, his expertise as a Change Management Consultant has been instrumental in guiding organizations toward nimble and adaptive operational models.</a:t>
            </a:r>
          </a:p>
          <a:p>
            <a:pPr marL="0" indent="0">
              <a:lnSpc>
                <a:spcPct val="90000"/>
              </a:lnSpc>
              <a:buNone/>
            </a:pPr>
            <a:endParaRPr lang="en-US" sz="1800" b="1" dirty="0">
              <a:solidFill>
                <a:srgbClr val="0070C0"/>
              </a:solidFill>
              <a:latin typeface="Segoe UI" panose="020B0502040204020203" pitchFamily="34" charset="0"/>
            </a:endParaRPr>
          </a:p>
          <a:p>
            <a:pPr marL="0" indent="0">
              <a:lnSpc>
                <a:spcPct val="90000"/>
              </a:lnSpc>
              <a:buNone/>
            </a:pPr>
            <a:r>
              <a:rPr lang="en-US" sz="1800" b="1" dirty="0">
                <a:solidFill>
                  <a:srgbClr val="0070C0"/>
                </a:solidFill>
                <a:latin typeface="Segoe UI" panose="020B0502040204020203" pitchFamily="34" charset="0"/>
              </a:rPr>
              <a:t>For the last decade, Thibaut has dedicated himself to fostering organizational agility, drawing on his certifications in executive, team, and organizational development coaching.</a:t>
            </a:r>
          </a:p>
          <a:p>
            <a:pPr marL="0" indent="0">
              <a:lnSpc>
                <a:spcPct val="90000"/>
              </a:lnSpc>
              <a:buNone/>
            </a:pPr>
            <a:r>
              <a:rPr lang="en-US" sz="1800" b="1" dirty="0">
                <a:solidFill>
                  <a:srgbClr val="0070C0"/>
                </a:solidFill>
                <a:latin typeface="Segoe UI" panose="020B0502040204020203" pitchFamily="34" charset="0"/>
              </a:rPr>
              <a:t> </a:t>
            </a:r>
          </a:p>
          <a:p>
            <a:pPr marL="0" indent="0">
              <a:lnSpc>
                <a:spcPct val="90000"/>
              </a:lnSpc>
              <a:buNone/>
            </a:pPr>
            <a:r>
              <a:rPr lang="en-US" sz="1800" b="1" dirty="0">
                <a:solidFill>
                  <a:srgbClr val="0070C0"/>
                </a:solidFill>
                <a:latin typeface="Segoe UI" panose="020B0502040204020203" pitchFamily="34" charset="0"/>
              </a:rPr>
              <a:t>His approach is rooted in core principles that synthesize agility, change management, and coaching, focusing on cultivating a Shared Vision, fostering Collaboration, encouraging Co-construction, ensuring Continuous Value Production, striving for Continuous Improvement, and supporting Autonomy. </a:t>
            </a:r>
          </a:p>
          <a:p>
            <a:pPr marL="0" indent="0">
              <a:lnSpc>
                <a:spcPct val="90000"/>
              </a:lnSpc>
              <a:buNone/>
            </a:pPr>
            <a:endParaRPr lang="en-US" sz="1800" b="1" dirty="0">
              <a:solidFill>
                <a:srgbClr val="0070C0"/>
              </a:solidFill>
              <a:latin typeface="Segoe UI" panose="020B0502040204020203" pitchFamily="34" charset="0"/>
            </a:endParaRPr>
          </a:p>
          <a:p>
            <a:pPr marL="0" indent="0">
              <a:lnSpc>
                <a:spcPct val="90000"/>
              </a:lnSpc>
              <a:buNone/>
            </a:pPr>
            <a:r>
              <a:rPr lang="en-US" sz="1800" b="1" dirty="0">
                <a:solidFill>
                  <a:srgbClr val="0070C0"/>
                </a:solidFill>
                <a:latin typeface="Segoe UI" panose="020B0502040204020203" pitchFamily="34" charset="0"/>
              </a:rPr>
              <a:t>Outside the professional realm, Thibaut is a devoted father to three children, ranging from 10 to 22 years old. His passion for the arts is all-encompassing, and he boasts a rich history as a tenor, a talent he showcased for a decade prior to marriage.</a:t>
            </a:r>
            <a:endParaRPr lang="en-US" sz="1800" b="1" dirty="0">
              <a:solidFill>
                <a:srgbClr val="0070C0"/>
              </a:solidFill>
            </a:endParaRPr>
          </a:p>
        </p:txBody>
      </p:sp>
      <p:pic>
        <p:nvPicPr>
          <p:cNvPr id="4" name="Picture 3" descr="A person in a suit and tie&#10;&#10;Description automatically generated">
            <a:extLst>
              <a:ext uri="{FF2B5EF4-FFF2-40B4-BE49-F238E27FC236}">
                <a16:creationId xmlns:a16="http://schemas.microsoft.com/office/drawing/2014/main" id="{335CBC48-848B-1C60-183A-BF21FA4853EE}"/>
              </a:ext>
            </a:extLst>
          </p:cNvPr>
          <p:cNvPicPr>
            <a:picLocks noChangeAspect="1"/>
          </p:cNvPicPr>
          <p:nvPr/>
        </p:nvPicPr>
        <p:blipFill rotWithShape="1">
          <a:blip r:embed="rId3">
            <a:extLst>
              <a:ext uri="{28A0092B-C50C-407E-A947-70E740481C1C}">
                <a14:useLocalDpi xmlns:a14="http://schemas.microsoft.com/office/drawing/2010/main" val="0"/>
              </a:ext>
            </a:extLst>
          </a:blip>
          <a:srcRect l="11347" r="17252" b="2"/>
          <a:stretch/>
        </p:blipFill>
        <p:spPr>
          <a:xfrm>
            <a:off x="6736120" y="39861"/>
            <a:ext cx="1155779" cy="1601822"/>
          </a:xfrm>
          <a:prstGeom prst="rect">
            <a:avLst/>
          </a:prstGeom>
        </p:spPr>
      </p:pic>
      <p:sp>
        <p:nvSpPr>
          <p:cNvPr id="32771" name="Slide Number Placeholder 3">
            <a:extLst>
              <a:ext uri="{FF2B5EF4-FFF2-40B4-BE49-F238E27FC236}">
                <a16:creationId xmlns:a16="http://schemas.microsoft.com/office/drawing/2014/main" id="{046B5864-FC2E-4F02-ADCD-71F83380AF27}"/>
              </a:ext>
            </a:extLst>
          </p:cNvPr>
          <p:cNvSpPr>
            <a:spLocks noGrp="1"/>
          </p:cNvSpPr>
          <p:nvPr>
            <p:ph type="sldNum" sz="quarter" idx="12"/>
          </p:nvPr>
        </p:nvSpPr>
        <p:spPr>
          <a:xfrm>
            <a:off x="6457950" y="6356350"/>
            <a:ext cx="2057400"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90000"/>
              </a:lnSpc>
              <a:spcAft>
                <a:spcPts val="600"/>
              </a:spcAft>
            </a:pPr>
            <a:fld id="{9CC05C56-A735-483C-AE13-6126512B5C13}" type="slidenum">
              <a:rPr lang="en-US" altLang="en-US" sz="1900"/>
              <a:pPr eaLnBrk="1" hangingPunct="1">
                <a:lnSpc>
                  <a:spcPct val="90000"/>
                </a:lnSpc>
                <a:spcAft>
                  <a:spcPts val="600"/>
                </a:spcAft>
              </a:pPr>
              <a:t>15</a:t>
            </a:fld>
            <a:endParaRPr lang="en-US" altLang="en-US" sz="1900"/>
          </a:p>
        </p:txBody>
      </p:sp>
    </p:spTree>
    <p:extLst>
      <p:ext uri="{BB962C8B-B14F-4D97-AF65-F5344CB8AC3E}">
        <p14:creationId xmlns:p14="http://schemas.microsoft.com/office/powerpoint/2010/main" val="19977628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25666"/>
                                        </p:tgtEl>
                                        <p:attrNameLst>
                                          <p:attrName>style.visibility</p:attrName>
                                        </p:attrNameLst>
                                      </p:cBhvr>
                                      <p:to>
                                        <p:strVal val="visible"/>
                                      </p:to>
                                    </p:set>
                                    <p:animEffect transition="in" filter="wipe(left)">
                                      <p:cBhvr>
                                        <p:cTn id="7" dur="500"/>
                                        <p:tgtEl>
                                          <p:spTgt spid="6256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666"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5666" name="Rectangle 2">
            <a:extLst>
              <a:ext uri="{FF2B5EF4-FFF2-40B4-BE49-F238E27FC236}">
                <a16:creationId xmlns:a16="http://schemas.microsoft.com/office/drawing/2014/main" id="{5816399C-BE5C-4BCC-9CF1-06C595EAF634}"/>
              </a:ext>
            </a:extLst>
          </p:cNvPr>
          <p:cNvSpPr>
            <a:spLocks noGrp="1" noChangeArrowheads="1"/>
          </p:cNvSpPr>
          <p:nvPr>
            <p:ph type="title"/>
          </p:nvPr>
        </p:nvSpPr>
        <p:spPr>
          <a:xfrm>
            <a:off x="0" y="457200"/>
            <a:ext cx="8839200" cy="1447800"/>
          </a:xfrm>
        </p:spPr>
        <p:txBody>
          <a:bodyPr/>
          <a:lstStyle/>
          <a:p>
            <a:pPr marL="1143000" indent="-1143000"/>
            <a:r>
              <a:rPr lang="en-US" altLang="en-US" sz="5400" b="1" dirty="0">
                <a:solidFill>
                  <a:srgbClr val="0000CC"/>
                </a:solidFill>
                <a:effectLst>
                  <a:outerShdw blurRad="38100" dist="38100" dir="2700000" algn="tl">
                    <a:srgbClr val="C0C0C0"/>
                  </a:outerShdw>
                </a:effectLst>
              </a:rPr>
              <a:t>Forming a learning group of representatives</a:t>
            </a:r>
            <a:br>
              <a:rPr lang="en-US" altLang="en-US" sz="5400" b="1" dirty="0">
                <a:solidFill>
                  <a:srgbClr val="0000CC"/>
                </a:solidFill>
                <a:effectLst>
                  <a:outerShdw blurRad="38100" dist="38100" dir="2700000" algn="tl">
                    <a:srgbClr val="C0C0C0"/>
                  </a:outerShdw>
                </a:effectLst>
              </a:rPr>
            </a:br>
            <a:endParaRPr lang="en-US" altLang="en-US" b="1" dirty="0">
              <a:solidFill>
                <a:srgbClr val="0000CC"/>
              </a:solidFill>
              <a:effectLst>
                <a:outerShdw blurRad="38100" dist="38100" dir="2700000" algn="tl">
                  <a:srgbClr val="C0C0C0"/>
                </a:outerShdw>
              </a:effectLst>
            </a:endParaRPr>
          </a:p>
        </p:txBody>
      </p:sp>
      <p:sp>
        <p:nvSpPr>
          <p:cNvPr id="32771" name="Slide Number Placeholder 3">
            <a:extLst>
              <a:ext uri="{FF2B5EF4-FFF2-40B4-BE49-F238E27FC236}">
                <a16:creationId xmlns:a16="http://schemas.microsoft.com/office/drawing/2014/main" id="{046B5864-FC2E-4F02-ADCD-71F83380AF27}"/>
              </a:ext>
            </a:extLst>
          </p:cNvPr>
          <p:cNvSpPr>
            <a:spLocks noGrp="1"/>
          </p:cNvSpPr>
          <p:nvPr>
            <p:ph type="sldNum" sz="quarter" idx="12"/>
          </p:nvPr>
        </p:nvSpPr>
        <p:spPr>
          <a:xfrm>
            <a:off x="8686800" y="6248400"/>
            <a:ext cx="3810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l" eaLnBrk="1" hangingPunct="1"/>
            <a:fld id="{9CC05C56-A735-483C-AE13-6126512B5C13}" type="slidenum">
              <a:rPr lang="en-US" altLang="en-US" sz="1400"/>
              <a:pPr algn="l" eaLnBrk="1" hangingPunct="1"/>
              <a:t>16</a:t>
            </a:fld>
            <a:endParaRPr lang="en-US" altLang="en-US" sz="1400"/>
          </a:p>
        </p:txBody>
      </p:sp>
      <p:sp>
        <p:nvSpPr>
          <p:cNvPr id="6148" name="Content Placeholder 2">
            <a:extLst>
              <a:ext uri="{FF2B5EF4-FFF2-40B4-BE49-F238E27FC236}">
                <a16:creationId xmlns:a16="http://schemas.microsoft.com/office/drawing/2014/main" id="{B9808659-A5A0-4E46-B144-345A7578CD49}"/>
              </a:ext>
            </a:extLst>
          </p:cNvPr>
          <p:cNvSpPr>
            <a:spLocks noGrp="1"/>
          </p:cNvSpPr>
          <p:nvPr>
            <p:ph idx="1"/>
          </p:nvPr>
        </p:nvSpPr>
        <p:spPr>
          <a:xfrm>
            <a:off x="228600" y="2057400"/>
            <a:ext cx="8839200" cy="4038600"/>
          </a:xfrm>
        </p:spPr>
        <p:txBody>
          <a:bodyPr/>
          <a:lstStyle/>
          <a:p>
            <a:pPr>
              <a:buFont typeface="Wingdings" panose="05000000000000000000" pitchFamily="2" charset="2"/>
              <a:buChar char="Ø"/>
            </a:pPr>
            <a:r>
              <a:rPr lang="en-US" altLang="en-US" sz="2800" b="1" dirty="0">
                <a:solidFill>
                  <a:srgbClr val="0000CC"/>
                </a:solidFill>
              </a:rPr>
              <a:t>Representatives come to front of the class</a:t>
            </a:r>
          </a:p>
          <a:p>
            <a:pPr>
              <a:buFont typeface="Wingdings" panose="05000000000000000000" pitchFamily="2" charset="2"/>
              <a:buChar char="Ø"/>
            </a:pPr>
            <a:r>
              <a:rPr lang="en-US" altLang="en-US" sz="2800" b="1" dirty="0">
                <a:solidFill>
                  <a:srgbClr val="0000CC"/>
                </a:solidFill>
              </a:rPr>
              <a:t>Introduce yourselves to the class</a:t>
            </a:r>
          </a:p>
          <a:p>
            <a:pPr>
              <a:buFont typeface="Wingdings" panose="05000000000000000000" pitchFamily="2" charset="2"/>
              <a:buChar char="Ø"/>
            </a:pPr>
            <a:r>
              <a:rPr lang="en-US" altLang="en-US" sz="2800" b="1" dirty="0">
                <a:solidFill>
                  <a:srgbClr val="0000CC"/>
                </a:solidFill>
              </a:rPr>
              <a:t>Why did the group chose you to be their representative?</a:t>
            </a:r>
          </a:p>
          <a:p>
            <a:pPr>
              <a:buFont typeface="Wingdings" panose="05000000000000000000" pitchFamily="2" charset="2"/>
              <a:buChar char="Ø"/>
            </a:pPr>
            <a:r>
              <a:rPr lang="en-US" altLang="en-US" sz="2800" b="1" dirty="0">
                <a:solidFill>
                  <a:srgbClr val="0000CC"/>
                </a:solidFill>
              </a:rPr>
              <a:t>When do we meet between class? </a:t>
            </a:r>
          </a:p>
          <a:p>
            <a:pPr marL="457200" lvl="1" indent="0">
              <a:buNone/>
            </a:pPr>
            <a:r>
              <a:rPr lang="en-US" altLang="en-US" sz="2400" b="1" dirty="0">
                <a:solidFill>
                  <a:srgbClr val="0000CC"/>
                </a:solidFill>
              </a:rPr>
              <a:t>Tuesday between 12h-13h30h</a:t>
            </a:r>
          </a:p>
          <a:p>
            <a:pPr marL="457200" lvl="1" indent="0">
              <a:buNone/>
            </a:pPr>
            <a:r>
              <a:rPr lang="en-US" altLang="en-US" sz="2400" b="1" dirty="0">
                <a:solidFill>
                  <a:srgbClr val="0000CC"/>
                </a:solidFill>
              </a:rPr>
              <a:t>Wednesday between 12h-13h30h</a:t>
            </a:r>
          </a:p>
          <a:p>
            <a:pPr marL="457200" lvl="1" indent="0">
              <a:buNone/>
            </a:pPr>
            <a:r>
              <a:rPr lang="en-US" altLang="en-US" sz="2400" b="1" dirty="0">
                <a:solidFill>
                  <a:srgbClr val="0000CC"/>
                </a:solidFill>
              </a:rPr>
              <a:t>Virtual meeting MS teams / Zoom?</a:t>
            </a:r>
          </a:p>
          <a:p>
            <a:pPr marL="457200" lvl="1" indent="0">
              <a:buNone/>
            </a:pPr>
            <a:endParaRPr lang="en-US" altLang="en-US" sz="2400" b="1" dirty="0">
              <a:solidFill>
                <a:srgbClr val="0000CC"/>
              </a:solidFill>
            </a:endParaRPr>
          </a:p>
          <a:p>
            <a:pPr marL="457200" lvl="1" indent="0">
              <a:buNone/>
            </a:pPr>
            <a:endParaRPr lang="en-US" altLang="en-US" sz="2400" b="1" dirty="0">
              <a:solidFill>
                <a:srgbClr val="0000CC"/>
              </a:solidFill>
            </a:endParaRPr>
          </a:p>
          <a:p>
            <a:pPr>
              <a:buFont typeface="Wingdings" panose="05000000000000000000" pitchFamily="2" charset="2"/>
              <a:buChar char="Ø"/>
            </a:pPr>
            <a:endParaRPr lang="en-US" altLang="en-US" sz="2800" b="1" dirty="0">
              <a:solidFill>
                <a:srgbClr val="0000CC"/>
              </a:solidFill>
            </a:endParaRPr>
          </a:p>
        </p:txBody>
      </p:sp>
    </p:spTree>
    <p:extLst>
      <p:ext uri="{BB962C8B-B14F-4D97-AF65-F5344CB8AC3E}">
        <p14:creationId xmlns:p14="http://schemas.microsoft.com/office/powerpoint/2010/main" val="39555061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25666"/>
                                        </p:tgtEl>
                                        <p:attrNameLst>
                                          <p:attrName>style.visibility</p:attrName>
                                        </p:attrNameLst>
                                      </p:cBhvr>
                                      <p:to>
                                        <p:strVal val="visible"/>
                                      </p:to>
                                    </p:set>
                                    <p:animEffect transition="in" filter="wipe(left)">
                                      <p:cBhvr>
                                        <p:cTn id="7" dur="500"/>
                                        <p:tgtEl>
                                          <p:spTgt spid="6256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148">
                                            <p:txEl>
                                              <p:pRg st="0" end="0"/>
                                            </p:txEl>
                                          </p:spTgt>
                                        </p:tgtEl>
                                        <p:attrNameLst>
                                          <p:attrName>style.visibility</p:attrName>
                                        </p:attrNameLst>
                                      </p:cBhvr>
                                      <p:to>
                                        <p:strVal val="visible"/>
                                      </p:to>
                                    </p:set>
                                    <p:animEffect transition="in" filter="wipe(left)">
                                      <p:cBhvr>
                                        <p:cTn id="12" dur="1000"/>
                                        <p:tgtEl>
                                          <p:spTgt spid="614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148">
                                            <p:txEl>
                                              <p:pRg st="1" end="1"/>
                                            </p:txEl>
                                          </p:spTgt>
                                        </p:tgtEl>
                                        <p:attrNameLst>
                                          <p:attrName>style.visibility</p:attrName>
                                        </p:attrNameLst>
                                      </p:cBhvr>
                                      <p:to>
                                        <p:strVal val="visible"/>
                                      </p:to>
                                    </p:set>
                                    <p:animEffect transition="in" filter="wipe(left)">
                                      <p:cBhvr>
                                        <p:cTn id="17" dur="1000"/>
                                        <p:tgtEl>
                                          <p:spTgt spid="614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148">
                                            <p:txEl>
                                              <p:pRg st="2" end="2"/>
                                            </p:txEl>
                                          </p:spTgt>
                                        </p:tgtEl>
                                        <p:attrNameLst>
                                          <p:attrName>style.visibility</p:attrName>
                                        </p:attrNameLst>
                                      </p:cBhvr>
                                      <p:to>
                                        <p:strVal val="visible"/>
                                      </p:to>
                                    </p:set>
                                    <p:animEffect transition="in" filter="wipe(left)">
                                      <p:cBhvr>
                                        <p:cTn id="22" dur="1000"/>
                                        <p:tgtEl>
                                          <p:spTgt spid="614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148">
                                            <p:txEl>
                                              <p:pRg st="3" end="3"/>
                                            </p:txEl>
                                          </p:spTgt>
                                        </p:tgtEl>
                                        <p:attrNameLst>
                                          <p:attrName>style.visibility</p:attrName>
                                        </p:attrNameLst>
                                      </p:cBhvr>
                                      <p:to>
                                        <p:strVal val="visible"/>
                                      </p:to>
                                    </p:set>
                                    <p:animEffect transition="in" filter="wipe(left)">
                                      <p:cBhvr>
                                        <p:cTn id="27" dur="1000"/>
                                        <p:tgtEl>
                                          <p:spTgt spid="6148">
                                            <p:txEl>
                                              <p:pRg st="3" end="3"/>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6148">
                                            <p:txEl>
                                              <p:pRg st="4" end="4"/>
                                            </p:txEl>
                                          </p:spTgt>
                                        </p:tgtEl>
                                        <p:attrNameLst>
                                          <p:attrName>style.visibility</p:attrName>
                                        </p:attrNameLst>
                                      </p:cBhvr>
                                      <p:to>
                                        <p:strVal val="visible"/>
                                      </p:to>
                                    </p:set>
                                    <p:animEffect transition="in" filter="wipe(left)">
                                      <p:cBhvr>
                                        <p:cTn id="30" dur="1000"/>
                                        <p:tgtEl>
                                          <p:spTgt spid="6148">
                                            <p:txEl>
                                              <p:pRg st="4" end="4"/>
                                            </p:tx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6148">
                                            <p:txEl>
                                              <p:pRg st="5" end="5"/>
                                            </p:txEl>
                                          </p:spTgt>
                                        </p:tgtEl>
                                        <p:attrNameLst>
                                          <p:attrName>style.visibility</p:attrName>
                                        </p:attrNameLst>
                                      </p:cBhvr>
                                      <p:to>
                                        <p:strVal val="visible"/>
                                      </p:to>
                                    </p:set>
                                    <p:animEffect transition="in" filter="wipe(left)">
                                      <p:cBhvr>
                                        <p:cTn id="33" dur="1000"/>
                                        <p:tgtEl>
                                          <p:spTgt spid="6148">
                                            <p:txEl>
                                              <p:pRg st="5" end="5"/>
                                            </p:txEl>
                                          </p:spTgt>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6148">
                                            <p:txEl>
                                              <p:pRg st="6" end="6"/>
                                            </p:txEl>
                                          </p:spTgt>
                                        </p:tgtEl>
                                        <p:attrNameLst>
                                          <p:attrName>style.visibility</p:attrName>
                                        </p:attrNameLst>
                                      </p:cBhvr>
                                      <p:to>
                                        <p:strVal val="visible"/>
                                      </p:to>
                                    </p:set>
                                    <p:animEffect transition="in" filter="wipe(left)">
                                      <p:cBhvr>
                                        <p:cTn id="36" dur="1000"/>
                                        <p:tgtEl>
                                          <p:spTgt spid="614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666" grpId="0" autoUpdateAnimBg="0"/>
      <p:bldP spid="6148"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wilderdom.com/images/HeliumStick4.jpg"/>
          <p:cNvPicPr/>
          <p:nvPr/>
        </p:nvPicPr>
        <p:blipFill>
          <a:blip r:embed="rId2"/>
          <a:srcRect/>
          <a:stretch>
            <a:fillRect/>
          </a:stretch>
        </p:blipFill>
        <p:spPr bwMode="auto">
          <a:xfrm>
            <a:off x="5715000" y="0"/>
            <a:ext cx="3429000" cy="3733800"/>
          </a:xfrm>
          <a:prstGeom prst="rect">
            <a:avLst/>
          </a:prstGeom>
          <a:noFill/>
          <a:ln w="9525">
            <a:noFill/>
            <a:miter lim="800000"/>
            <a:headEnd/>
            <a:tailEnd/>
          </a:ln>
        </p:spPr>
      </p:pic>
      <p:sp>
        <p:nvSpPr>
          <p:cNvPr id="2" name="Title 1"/>
          <p:cNvSpPr>
            <a:spLocks noGrp="1"/>
          </p:cNvSpPr>
          <p:nvPr>
            <p:ph type="title"/>
          </p:nvPr>
        </p:nvSpPr>
        <p:spPr>
          <a:xfrm>
            <a:off x="0" y="0"/>
            <a:ext cx="5867400" cy="1752600"/>
          </a:xfrm>
        </p:spPr>
        <p:txBody>
          <a:bodyPr/>
          <a:lstStyle/>
          <a:p>
            <a:r>
              <a:rPr lang="en-US" sz="3600" b="1" dirty="0">
                <a:solidFill>
                  <a:srgbClr val="000099"/>
                </a:solidFill>
                <a:effectLst>
                  <a:outerShdw blurRad="38100" dist="38100" dir="2700000" algn="tl">
                    <a:srgbClr val="000000">
                      <a:alpha val="43137"/>
                    </a:srgbClr>
                  </a:outerShdw>
                </a:effectLst>
              </a:rPr>
              <a:t>Team building Activity so that you get to know each other better</a:t>
            </a:r>
          </a:p>
        </p:txBody>
      </p:sp>
      <p:sp>
        <p:nvSpPr>
          <p:cNvPr id="3" name="Content Placeholder 2"/>
          <p:cNvSpPr>
            <a:spLocks noGrp="1"/>
          </p:cNvSpPr>
          <p:nvPr>
            <p:ph idx="1"/>
          </p:nvPr>
        </p:nvSpPr>
        <p:spPr>
          <a:xfrm>
            <a:off x="0" y="2209800"/>
            <a:ext cx="8153400" cy="4648200"/>
          </a:xfrm>
        </p:spPr>
        <p:txBody>
          <a:bodyPr/>
          <a:lstStyle/>
          <a:p>
            <a:pPr marL="514350" indent="-514350">
              <a:buFont typeface="+mj-lt"/>
              <a:buAutoNum type="arabicPeriod"/>
            </a:pPr>
            <a:r>
              <a:rPr lang="en-US" sz="2400" b="1" dirty="0">
                <a:solidFill>
                  <a:srgbClr val="000099"/>
                </a:solidFill>
              </a:rPr>
              <a:t>One observer from each team:</a:t>
            </a:r>
          </a:p>
          <a:p>
            <a:pPr marL="914400" lvl="1" indent="-369888">
              <a:buFont typeface="Wingdings" panose="05000000000000000000" pitchFamily="2" charset="2"/>
              <a:buChar char="Ø"/>
            </a:pPr>
            <a:r>
              <a:rPr lang="en-US" sz="2000" b="1" dirty="0">
                <a:solidFill>
                  <a:srgbClr val="000099"/>
                </a:solidFill>
              </a:rPr>
              <a:t>Rules, behaviors, tone, words (facts)</a:t>
            </a:r>
          </a:p>
          <a:p>
            <a:pPr marL="514350" indent="-514350">
              <a:buFont typeface="+mj-lt"/>
              <a:buAutoNum type="arabicPeriod"/>
            </a:pPr>
            <a:r>
              <a:rPr lang="en-US" sz="2400" b="1" dirty="0">
                <a:solidFill>
                  <a:srgbClr val="000099"/>
                </a:solidFill>
              </a:rPr>
              <a:t>Group members on each side </a:t>
            </a:r>
            <a:br>
              <a:rPr lang="en-US" sz="2400" b="1" dirty="0">
                <a:solidFill>
                  <a:srgbClr val="000099"/>
                </a:solidFill>
              </a:rPr>
            </a:br>
            <a:r>
              <a:rPr lang="en-US" sz="2400" b="1" dirty="0">
                <a:solidFill>
                  <a:srgbClr val="000099"/>
                </a:solidFill>
              </a:rPr>
              <a:t>of the bar</a:t>
            </a:r>
          </a:p>
          <a:p>
            <a:pPr marL="514350" indent="-514350">
              <a:buFont typeface="+mj-lt"/>
              <a:buAutoNum type="arabicPeriod"/>
            </a:pPr>
            <a:r>
              <a:rPr lang="en-US" sz="2400" b="1" dirty="0">
                <a:solidFill>
                  <a:srgbClr val="000099"/>
                </a:solidFill>
              </a:rPr>
              <a:t>Important rule (or constraint): The Bar must rest on the index fingers </a:t>
            </a:r>
            <a:r>
              <a:rPr lang="en-US" sz="2400" b="1" u="sng" dirty="0">
                <a:solidFill>
                  <a:srgbClr val="000099"/>
                </a:solidFill>
              </a:rPr>
              <a:t>only</a:t>
            </a:r>
            <a:r>
              <a:rPr lang="en-US" sz="2400" b="1" dirty="0">
                <a:solidFill>
                  <a:srgbClr val="000099"/>
                </a:solidFill>
              </a:rPr>
              <a:t> of each team member</a:t>
            </a:r>
          </a:p>
          <a:p>
            <a:pPr marL="514350" indent="-514350">
              <a:buFont typeface="+mj-lt"/>
              <a:buAutoNum type="arabicPeriod"/>
            </a:pPr>
            <a:r>
              <a:rPr lang="en-US" sz="2400" b="1" dirty="0">
                <a:solidFill>
                  <a:srgbClr val="000099"/>
                </a:solidFill>
              </a:rPr>
              <a:t>The Bar must rest on the index fingers of </a:t>
            </a:r>
            <a:r>
              <a:rPr lang="en-US" sz="2400" b="1" u="sng" dirty="0">
                <a:solidFill>
                  <a:srgbClr val="000099"/>
                </a:solidFill>
              </a:rPr>
              <a:t>all</a:t>
            </a:r>
            <a:r>
              <a:rPr lang="en-US" sz="2400" b="1" dirty="0">
                <a:solidFill>
                  <a:srgbClr val="000099"/>
                </a:solidFill>
              </a:rPr>
              <a:t> team members </a:t>
            </a:r>
            <a:r>
              <a:rPr lang="en-US" sz="2400" b="1" u="sng" dirty="0">
                <a:solidFill>
                  <a:srgbClr val="000099"/>
                </a:solidFill>
              </a:rPr>
              <a:t>all the time</a:t>
            </a:r>
            <a:r>
              <a:rPr lang="en-US" sz="2400" b="1" dirty="0">
                <a:solidFill>
                  <a:srgbClr val="000099"/>
                </a:solidFill>
              </a:rPr>
              <a:t>. If the rule is broken, then the bar must go back to starting position</a:t>
            </a:r>
          </a:p>
          <a:p>
            <a:pPr marL="514350" indent="-514350">
              <a:buFont typeface="+mj-lt"/>
              <a:buAutoNum type="arabicPeriod"/>
            </a:pPr>
            <a:r>
              <a:rPr lang="en-US" sz="2400" b="1" dirty="0">
                <a:solidFill>
                  <a:srgbClr val="000099"/>
                </a:solidFill>
                <a:effectLst>
                  <a:outerShdw blurRad="38100" dist="38100" dir="2700000" algn="tl">
                    <a:srgbClr val="000000">
                      <a:alpha val="43137"/>
                    </a:srgbClr>
                  </a:outerShdw>
                </a:effectLst>
              </a:rPr>
              <a:t>The goal is to lower the bar to the ground within 10 minutes (includes 2’ of planning)</a:t>
            </a:r>
          </a:p>
        </p:txBody>
      </p:sp>
      <p:sp>
        <p:nvSpPr>
          <p:cNvPr id="4" name="Slide Number Placeholder 3"/>
          <p:cNvSpPr>
            <a:spLocks noGrp="1"/>
          </p:cNvSpPr>
          <p:nvPr>
            <p:ph type="sldNum" sz="quarter" idx="12"/>
          </p:nvPr>
        </p:nvSpPr>
        <p:spPr/>
        <p:txBody>
          <a:bodyPr/>
          <a:lstStyle/>
          <a:p>
            <a:pPr>
              <a:defRPr/>
            </a:pPr>
            <a:fld id="{5D01581A-B3C5-B94B-82F4-54EB7F6A570C}" type="slidenum">
              <a:rPr lang="en-US" smtClean="0"/>
              <a:pPr>
                <a:defRPr/>
              </a:pPr>
              <a:t>17</a:t>
            </a:fld>
            <a:endParaRPr lang="en-US" dirty="0"/>
          </a:p>
        </p:txBody>
      </p:sp>
      <p:sp>
        <p:nvSpPr>
          <p:cNvPr id="6" name="Title 1"/>
          <p:cNvSpPr txBox="1">
            <a:spLocks/>
          </p:cNvSpPr>
          <p:nvPr/>
        </p:nvSpPr>
        <p:spPr bwMode="auto">
          <a:xfrm>
            <a:off x="152400" y="1622323"/>
            <a:ext cx="36576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ＭＳ Ｐゴシック" pitchFamily="-1" charset="-128"/>
                <a:cs typeface="ＭＳ Ｐゴシック" pitchFamily="-1" charset="-128"/>
              </a:defRPr>
            </a:lvl1pPr>
            <a:lvl2pPr algn="ctr" rtl="0" eaLnBrk="0" fontAlgn="base" hangingPunct="0">
              <a:spcBef>
                <a:spcPct val="0"/>
              </a:spcBef>
              <a:spcAft>
                <a:spcPct val="0"/>
              </a:spcAft>
              <a:defRPr sz="4400">
                <a:solidFill>
                  <a:schemeClr val="tx2"/>
                </a:solidFill>
                <a:latin typeface="Arial" charset="0"/>
                <a:ea typeface="ＭＳ Ｐゴシック" pitchFamily="-1" charset="-128"/>
                <a:cs typeface="ＭＳ Ｐゴシック" pitchFamily="-1" charset="-128"/>
              </a:defRPr>
            </a:lvl2pPr>
            <a:lvl3pPr algn="ctr" rtl="0" eaLnBrk="0" fontAlgn="base" hangingPunct="0">
              <a:spcBef>
                <a:spcPct val="0"/>
              </a:spcBef>
              <a:spcAft>
                <a:spcPct val="0"/>
              </a:spcAft>
              <a:defRPr sz="4400">
                <a:solidFill>
                  <a:schemeClr val="tx2"/>
                </a:solidFill>
                <a:latin typeface="Arial" charset="0"/>
                <a:ea typeface="ＭＳ Ｐゴシック" pitchFamily="-1" charset="-128"/>
                <a:cs typeface="ＭＳ Ｐゴシック" pitchFamily="-1" charset="-128"/>
              </a:defRPr>
            </a:lvl3pPr>
            <a:lvl4pPr algn="ctr" rtl="0" eaLnBrk="0" fontAlgn="base" hangingPunct="0">
              <a:spcBef>
                <a:spcPct val="0"/>
              </a:spcBef>
              <a:spcAft>
                <a:spcPct val="0"/>
              </a:spcAft>
              <a:defRPr sz="4400">
                <a:solidFill>
                  <a:schemeClr val="tx2"/>
                </a:solidFill>
                <a:latin typeface="Arial" charset="0"/>
                <a:ea typeface="ＭＳ Ｐゴシック" pitchFamily="-1" charset="-128"/>
                <a:cs typeface="ＭＳ Ｐゴシック" pitchFamily="-1" charset="-128"/>
              </a:defRPr>
            </a:lvl4pPr>
            <a:lvl5pPr algn="ctr" rtl="0" eaLnBrk="0" fontAlgn="base" hangingPunct="0">
              <a:spcBef>
                <a:spcPct val="0"/>
              </a:spcBef>
              <a:spcAft>
                <a:spcPct val="0"/>
              </a:spcAft>
              <a:defRPr sz="4400">
                <a:solidFill>
                  <a:schemeClr val="tx2"/>
                </a:solidFill>
                <a:latin typeface="Arial" charset="0"/>
                <a:ea typeface="ＭＳ Ｐゴシック" pitchFamily="-1" charset="-128"/>
                <a:cs typeface="ＭＳ Ｐゴシック" pitchFamily="-1"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l"/>
            <a:r>
              <a:rPr lang="en-US" sz="3200" b="1" kern="0" dirty="0">
                <a:solidFill>
                  <a:srgbClr val="000099"/>
                </a:solidFill>
                <a:effectLst>
                  <a:outerShdw blurRad="38100" dist="38100" dir="2700000" algn="tl">
                    <a:srgbClr val="000000">
                      <a:alpha val="43137"/>
                    </a:srgbClr>
                  </a:outerShdw>
                </a:effectLst>
              </a:rPr>
              <a:t>Helium Bar:</a:t>
            </a:r>
          </a:p>
        </p:txBody>
      </p:sp>
    </p:spTree>
    <p:extLst>
      <p:ext uri="{BB962C8B-B14F-4D97-AF65-F5344CB8AC3E}">
        <p14:creationId xmlns:p14="http://schemas.microsoft.com/office/powerpoint/2010/main" val="81279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5"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000"/>
                                        <p:tgtEl>
                                          <p:spTgt spid="6"/>
                                        </p:tgtEl>
                                      </p:cBhvr>
                                    </p:animEffect>
                                    <p:anim calcmode="lin" valueType="num">
                                      <p:cBhvr>
                                        <p:cTn id="14" dur="2000" fill="hold"/>
                                        <p:tgtEl>
                                          <p:spTgt spid="6"/>
                                        </p:tgtEl>
                                        <p:attrNameLst>
                                          <p:attrName>ppt_w</p:attrName>
                                        </p:attrNameLst>
                                      </p:cBhvr>
                                      <p:tavLst>
                                        <p:tav tm="0" fmla="#ppt_w*sin(2.5*pi*$)">
                                          <p:val>
                                            <p:fltVal val="0"/>
                                          </p:val>
                                        </p:tav>
                                        <p:tav tm="100000">
                                          <p:val>
                                            <p:fltVal val="1"/>
                                          </p:val>
                                        </p:tav>
                                      </p:tavLst>
                                    </p:anim>
                                    <p:anim calcmode="lin" valueType="num">
                                      <p:cBhvr>
                                        <p:cTn id="15" dur="2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wipe(up)">
                                      <p:cBhvr>
                                        <p:cTn id="20" dur="1000"/>
                                        <p:tgtEl>
                                          <p:spTgt spid="3">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wipe(up)">
                                      <p:cBhvr>
                                        <p:cTn id="25" dur="1000"/>
                                        <p:tgtEl>
                                          <p:spTgt spid="3">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Effect transition="in" filter="wipe(up)">
                                      <p:cBhvr>
                                        <p:cTn id="30" dur="1000"/>
                                        <p:tgtEl>
                                          <p:spTgt spid="3">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wipe(up)">
                                      <p:cBhvr>
                                        <p:cTn id="35" dur="1000"/>
                                        <p:tgtEl>
                                          <p:spTgt spid="3">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wipe(up)">
                                      <p:cBhvr>
                                        <p:cTn id="40" dur="1000"/>
                                        <p:tgtEl>
                                          <p:spTgt spid="3">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animEffect transition="in" filter="wipe(up)">
                                      <p:cBhvr>
                                        <p:cTn id="45"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bldLvl="2"/>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7848600" cy="838200"/>
          </a:xfrm>
        </p:spPr>
        <p:txBody>
          <a:bodyPr/>
          <a:lstStyle/>
          <a:p>
            <a:r>
              <a:rPr lang="en-US" b="1" dirty="0">
                <a:solidFill>
                  <a:srgbClr val="000099"/>
                </a:solidFill>
              </a:rPr>
              <a:t>Group Review of the Objectives and Key Results</a:t>
            </a:r>
          </a:p>
        </p:txBody>
      </p:sp>
      <p:sp>
        <p:nvSpPr>
          <p:cNvPr id="3" name="Content Placeholder 2"/>
          <p:cNvSpPr>
            <a:spLocks noGrp="1"/>
          </p:cNvSpPr>
          <p:nvPr>
            <p:ph idx="1"/>
          </p:nvPr>
        </p:nvSpPr>
        <p:spPr>
          <a:xfrm>
            <a:off x="304800" y="1752600"/>
            <a:ext cx="8839200" cy="5105400"/>
          </a:xfrm>
        </p:spPr>
        <p:txBody>
          <a:bodyPr/>
          <a:lstStyle/>
          <a:p>
            <a:pPr marL="514350" indent="-514350">
              <a:buFont typeface="+mj-lt"/>
              <a:buAutoNum type="arabicPeriod"/>
            </a:pPr>
            <a:r>
              <a:rPr lang="en-US" sz="2800" b="1" dirty="0">
                <a:solidFill>
                  <a:srgbClr val="000099"/>
                </a:solidFill>
              </a:rPr>
              <a:t>Did we have a shared problem statement? </a:t>
            </a:r>
          </a:p>
          <a:p>
            <a:pPr marL="514350" indent="-514350">
              <a:buFont typeface="+mj-lt"/>
              <a:buAutoNum type="arabicPeriod"/>
            </a:pPr>
            <a:r>
              <a:rPr lang="en-US" sz="2800" b="1" dirty="0">
                <a:solidFill>
                  <a:srgbClr val="000099"/>
                </a:solidFill>
              </a:rPr>
              <a:t>Did we understand the underlying root causes of the problem?</a:t>
            </a:r>
          </a:p>
          <a:p>
            <a:pPr marL="514350" indent="-514350">
              <a:buFont typeface="+mj-lt"/>
              <a:buAutoNum type="arabicPeriod"/>
            </a:pPr>
            <a:r>
              <a:rPr lang="en-US" sz="2800" b="1" dirty="0">
                <a:solidFill>
                  <a:srgbClr val="000099"/>
                </a:solidFill>
              </a:rPr>
              <a:t>Did we have a shared objective as a group?</a:t>
            </a:r>
          </a:p>
          <a:p>
            <a:pPr marL="514350" indent="-514350">
              <a:buFont typeface="+mj-lt"/>
              <a:buAutoNum type="arabicPeriod"/>
            </a:pPr>
            <a:r>
              <a:rPr lang="en-US" sz="2800" b="1" dirty="0">
                <a:solidFill>
                  <a:srgbClr val="000099"/>
                </a:solidFill>
              </a:rPr>
              <a:t>Did we have any key results to show progress?</a:t>
            </a:r>
          </a:p>
          <a:p>
            <a:pPr marL="514350" indent="-514350">
              <a:buFont typeface="+mj-lt"/>
              <a:buAutoNum type="arabicPeriod"/>
            </a:pPr>
            <a:r>
              <a:rPr lang="en-US" sz="2800" b="1" dirty="0">
                <a:solidFill>
                  <a:srgbClr val="000099"/>
                </a:solidFill>
              </a:rPr>
              <a:t>Did we have a plan to achieve the objective?</a:t>
            </a:r>
          </a:p>
          <a:p>
            <a:pPr marL="514350" indent="-514350">
              <a:buFont typeface="+mj-lt"/>
              <a:buAutoNum type="arabicPeriod"/>
            </a:pPr>
            <a:r>
              <a:rPr lang="en-US" sz="2800" b="1" dirty="0">
                <a:solidFill>
                  <a:srgbClr val="000099"/>
                </a:solidFill>
              </a:rPr>
              <a:t>Did we achieve our objective?</a:t>
            </a:r>
          </a:p>
          <a:p>
            <a:pPr marL="514350" indent="-514350">
              <a:buFont typeface="+mj-lt"/>
              <a:buAutoNum type="arabicPeriod"/>
            </a:pPr>
            <a:r>
              <a:rPr lang="en-US" sz="2800" b="1" dirty="0">
                <a:solidFill>
                  <a:srgbClr val="000099"/>
                </a:solidFill>
              </a:rPr>
              <a:t>Did we have any key results showing we are getting closer to our objective?</a:t>
            </a:r>
          </a:p>
          <a:p>
            <a:pPr marL="514350" indent="-514350">
              <a:buFont typeface="+mj-lt"/>
              <a:buAutoNum type="arabicPeriod"/>
            </a:pPr>
            <a:r>
              <a:rPr lang="en-US" sz="2800" b="1" dirty="0">
                <a:solidFill>
                  <a:srgbClr val="000099"/>
                </a:solidFill>
              </a:rPr>
              <a:t>Did any other group achieve their objective?</a:t>
            </a:r>
          </a:p>
        </p:txBody>
      </p:sp>
      <p:sp>
        <p:nvSpPr>
          <p:cNvPr id="4" name="Slide Number Placeholder 3"/>
          <p:cNvSpPr>
            <a:spLocks noGrp="1"/>
          </p:cNvSpPr>
          <p:nvPr>
            <p:ph type="sldNum" sz="quarter" idx="12"/>
          </p:nvPr>
        </p:nvSpPr>
        <p:spPr/>
        <p:txBody>
          <a:bodyPr/>
          <a:lstStyle/>
          <a:p>
            <a:pPr>
              <a:defRPr/>
            </a:pPr>
            <a:fld id="{5D01581A-B3C5-B94B-82F4-54EB7F6A570C}" type="slidenum">
              <a:rPr lang="en-US" smtClean="0"/>
              <a:pPr>
                <a:defRPr/>
              </a:pPr>
              <a:t>18</a:t>
            </a:fld>
            <a:endParaRPr lang="en-US" dirty="0"/>
          </a:p>
        </p:txBody>
      </p:sp>
      <p:pic>
        <p:nvPicPr>
          <p:cNvPr id="5" name="Picture 4" descr="http://wilderdom.com/images/HeliumStick4.jpg"/>
          <p:cNvPicPr/>
          <p:nvPr/>
        </p:nvPicPr>
        <p:blipFill>
          <a:blip r:embed="rId2"/>
          <a:srcRect/>
          <a:stretch>
            <a:fillRect/>
          </a:stretch>
        </p:blipFill>
        <p:spPr bwMode="auto">
          <a:xfrm>
            <a:off x="7848600" y="0"/>
            <a:ext cx="1295400" cy="1066800"/>
          </a:xfrm>
          <a:prstGeom prst="rect">
            <a:avLst/>
          </a:prstGeom>
          <a:noFill/>
          <a:ln w="9525">
            <a:noFill/>
            <a:miter lim="800000"/>
            <a:headEnd/>
            <a:tailEnd/>
          </a:ln>
        </p:spPr>
      </p:pic>
    </p:spTree>
    <p:extLst>
      <p:ext uri="{BB962C8B-B14F-4D97-AF65-F5344CB8AC3E}">
        <p14:creationId xmlns:p14="http://schemas.microsoft.com/office/powerpoint/2010/main" val="78181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left)">
                                      <p:cBhvr>
                                        <p:cTn id="14" dur="10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wipe(left)">
                                      <p:cBhvr>
                                        <p:cTn id="19" dur="10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wipe(left)">
                                      <p:cBhvr>
                                        <p:cTn id="24" dur="10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wipe(left)">
                                      <p:cBhvr>
                                        <p:cTn id="29" dur="10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wipe(left)">
                                      <p:cBhvr>
                                        <p:cTn id="34" dur="1000"/>
                                        <p:tgtEl>
                                          <p:spTgt spid="3">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wipe(left)">
                                      <p:cBhvr>
                                        <p:cTn id="39" dur="1000"/>
                                        <p:tgtEl>
                                          <p:spTgt spid="3">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wipe(left)">
                                      <p:cBhvr>
                                        <p:cTn id="44" dur="1000"/>
                                        <p:tgtEl>
                                          <p:spTgt spid="3">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wipe(left)">
                                      <p:cBhvr>
                                        <p:cTn id="49" dur="1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57200"/>
            <a:ext cx="7162800" cy="838200"/>
          </a:xfrm>
        </p:spPr>
        <p:txBody>
          <a:bodyPr/>
          <a:lstStyle/>
          <a:p>
            <a:r>
              <a:rPr lang="en-US" sz="4000" b="1" dirty="0">
                <a:solidFill>
                  <a:srgbClr val="000099"/>
                </a:solidFill>
              </a:rPr>
              <a:t>Group Reflection </a:t>
            </a:r>
            <a:br>
              <a:rPr lang="en-US" sz="4000" b="1" dirty="0">
                <a:solidFill>
                  <a:srgbClr val="000099"/>
                </a:solidFill>
              </a:rPr>
            </a:br>
            <a:r>
              <a:rPr lang="en-US" sz="4000" b="1" dirty="0">
                <a:solidFill>
                  <a:srgbClr val="000099"/>
                </a:solidFill>
              </a:rPr>
              <a:t>on our way of working and group dynamics </a:t>
            </a:r>
          </a:p>
        </p:txBody>
      </p:sp>
      <p:sp>
        <p:nvSpPr>
          <p:cNvPr id="3" name="Content Placeholder 2"/>
          <p:cNvSpPr>
            <a:spLocks noGrp="1"/>
          </p:cNvSpPr>
          <p:nvPr>
            <p:ph idx="1"/>
          </p:nvPr>
        </p:nvSpPr>
        <p:spPr>
          <a:xfrm>
            <a:off x="304800" y="1752600"/>
            <a:ext cx="8686800" cy="5029200"/>
          </a:xfrm>
        </p:spPr>
        <p:txBody>
          <a:bodyPr/>
          <a:lstStyle/>
          <a:p>
            <a:pPr marL="514350" lvl="0" indent="-514350">
              <a:buFont typeface="+mj-lt"/>
              <a:buAutoNum type="arabicPeriod"/>
            </a:pPr>
            <a:r>
              <a:rPr lang="en-GB" sz="2400" b="1" dirty="0">
                <a:solidFill>
                  <a:srgbClr val="000099"/>
                </a:solidFill>
              </a:rPr>
              <a:t>What was the initial reaction of the group?</a:t>
            </a:r>
          </a:p>
          <a:p>
            <a:pPr marL="514350" lvl="0" indent="-514350">
              <a:buFont typeface="+mj-lt"/>
              <a:buAutoNum type="arabicPeriod"/>
            </a:pPr>
            <a:r>
              <a:rPr lang="en-GB" sz="2400" b="1" dirty="0">
                <a:solidFill>
                  <a:srgbClr val="000099"/>
                </a:solidFill>
              </a:rPr>
              <a:t>How well did the group cope with this challenge?</a:t>
            </a:r>
          </a:p>
          <a:p>
            <a:pPr marL="514350" lvl="0" indent="-514350">
              <a:buFont typeface="+mj-lt"/>
              <a:buAutoNum type="arabicPeriod"/>
            </a:pPr>
            <a:r>
              <a:rPr lang="en-GB" sz="2400" b="1" dirty="0">
                <a:solidFill>
                  <a:srgbClr val="000099"/>
                </a:solidFill>
              </a:rPr>
              <a:t>What skills did it take to be successful as a group?</a:t>
            </a:r>
          </a:p>
          <a:p>
            <a:pPr marL="514350" lvl="0" indent="-514350">
              <a:buFont typeface="+mj-lt"/>
              <a:buAutoNum type="arabicPeriod"/>
            </a:pPr>
            <a:r>
              <a:rPr lang="en-GB" sz="2400" b="1" dirty="0">
                <a:solidFill>
                  <a:srgbClr val="000099"/>
                </a:solidFill>
              </a:rPr>
              <a:t>What creative solutions were suggested and how were they received?</a:t>
            </a:r>
          </a:p>
          <a:p>
            <a:pPr marL="514350" lvl="0" indent="-514350">
              <a:buFont typeface="+mj-lt"/>
              <a:buAutoNum type="arabicPeriod"/>
            </a:pPr>
            <a:r>
              <a:rPr lang="en-GB" sz="2400" b="1" dirty="0">
                <a:solidFill>
                  <a:srgbClr val="000099"/>
                </a:solidFill>
              </a:rPr>
              <a:t>What would an outside observer have seen as the strengths and weaknesses of the group?</a:t>
            </a:r>
          </a:p>
          <a:p>
            <a:pPr marL="514350" lvl="0" indent="-514350">
              <a:buFont typeface="+mj-lt"/>
              <a:buAutoNum type="arabicPeriod"/>
            </a:pPr>
            <a:r>
              <a:rPr lang="en-GB" sz="2400" b="1" dirty="0">
                <a:solidFill>
                  <a:srgbClr val="000099"/>
                </a:solidFill>
              </a:rPr>
              <a:t>What roles did people play?</a:t>
            </a:r>
          </a:p>
          <a:p>
            <a:pPr marL="514350" lvl="0" indent="-514350">
              <a:buFont typeface="+mj-lt"/>
              <a:buAutoNum type="arabicPeriod"/>
            </a:pPr>
            <a:r>
              <a:rPr lang="en-GB" sz="2400" b="1" dirty="0">
                <a:solidFill>
                  <a:srgbClr val="000099"/>
                </a:solidFill>
              </a:rPr>
              <a:t>What did each group member learn about him/her self as an individual?</a:t>
            </a:r>
          </a:p>
          <a:p>
            <a:pPr marL="514350" lvl="0" indent="-514350">
              <a:buFont typeface="+mj-lt"/>
              <a:buAutoNum type="arabicPeriod"/>
            </a:pPr>
            <a:r>
              <a:rPr lang="en-GB" sz="2400" b="1" dirty="0">
                <a:solidFill>
                  <a:srgbClr val="000099"/>
                </a:solidFill>
              </a:rPr>
              <a:t>What other situations (e.g., at school, home or work) are like the Helium Bar?</a:t>
            </a:r>
          </a:p>
          <a:p>
            <a:pPr marL="514350" indent="-514350">
              <a:buFont typeface="+mj-lt"/>
              <a:buAutoNum type="arabicPeriod"/>
            </a:pPr>
            <a:endParaRPr lang="en-US" sz="2400" b="1" dirty="0">
              <a:solidFill>
                <a:srgbClr val="000099"/>
              </a:solidFill>
            </a:endParaRPr>
          </a:p>
        </p:txBody>
      </p:sp>
      <p:sp>
        <p:nvSpPr>
          <p:cNvPr id="4" name="Slide Number Placeholder 3"/>
          <p:cNvSpPr>
            <a:spLocks noGrp="1"/>
          </p:cNvSpPr>
          <p:nvPr>
            <p:ph type="sldNum" sz="quarter" idx="12"/>
          </p:nvPr>
        </p:nvSpPr>
        <p:spPr/>
        <p:txBody>
          <a:bodyPr/>
          <a:lstStyle/>
          <a:p>
            <a:pPr>
              <a:defRPr/>
            </a:pPr>
            <a:fld id="{5D01581A-B3C5-B94B-82F4-54EB7F6A570C}" type="slidenum">
              <a:rPr lang="en-US" smtClean="0"/>
              <a:pPr>
                <a:defRPr/>
              </a:pPr>
              <a:t>19</a:t>
            </a:fld>
            <a:endParaRPr lang="en-US" dirty="0"/>
          </a:p>
        </p:txBody>
      </p:sp>
      <p:pic>
        <p:nvPicPr>
          <p:cNvPr id="5" name="Picture 4" descr="http://wilderdom.com/images/HeliumStick4.jpg"/>
          <p:cNvPicPr/>
          <p:nvPr/>
        </p:nvPicPr>
        <p:blipFill>
          <a:blip r:embed="rId2"/>
          <a:srcRect/>
          <a:stretch>
            <a:fillRect/>
          </a:stretch>
        </p:blipFill>
        <p:spPr bwMode="auto">
          <a:xfrm>
            <a:off x="7467600" y="0"/>
            <a:ext cx="1676400" cy="1295400"/>
          </a:xfrm>
          <a:prstGeom prst="rect">
            <a:avLst/>
          </a:prstGeom>
          <a:noFill/>
          <a:ln w="9525">
            <a:noFill/>
            <a:miter lim="800000"/>
            <a:headEnd/>
            <a:tailEnd/>
          </a:ln>
        </p:spPr>
      </p:pic>
    </p:spTree>
    <p:extLst>
      <p:ext uri="{BB962C8B-B14F-4D97-AF65-F5344CB8AC3E}">
        <p14:creationId xmlns:p14="http://schemas.microsoft.com/office/powerpoint/2010/main" val="3305291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left)">
                                      <p:cBhvr>
                                        <p:cTn id="14" dur="10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wipe(left)">
                                      <p:cBhvr>
                                        <p:cTn id="19" dur="10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wipe(left)">
                                      <p:cBhvr>
                                        <p:cTn id="24" dur="10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wipe(left)">
                                      <p:cBhvr>
                                        <p:cTn id="29" dur="10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wipe(left)">
                                      <p:cBhvr>
                                        <p:cTn id="34" dur="1000"/>
                                        <p:tgtEl>
                                          <p:spTgt spid="3">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wipe(left)">
                                      <p:cBhvr>
                                        <p:cTn id="39" dur="1000"/>
                                        <p:tgtEl>
                                          <p:spTgt spid="3">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wipe(left)">
                                      <p:cBhvr>
                                        <p:cTn id="44" dur="1000"/>
                                        <p:tgtEl>
                                          <p:spTgt spid="3">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wipe(left)">
                                      <p:cBhvr>
                                        <p:cTn id="49" dur="1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07D291E4-E9B5-4FA2-AF75-E557E8D6FD3A}"/>
              </a:ext>
            </a:extLst>
          </p:cNvPr>
          <p:cNvSpPr/>
          <p:nvPr/>
        </p:nvSpPr>
        <p:spPr>
          <a:xfrm>
            <a:off x="2697163" y="1520825"/>
            <a:ext cx="3703637" cy="1804988"/>
          </a:xfrm>
          <a:prstGeom prst="ellipse">
            <a:avLst/>
          </a:prstGeom>
          <a:noFill/>
          <a:ln w="476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b="1" dirty="0">
                <a:solidFill>
                  <a:srgbClr val="00B050"/>
                </a:solidFill>
                <a:latin typeface="Arial Narrow" panose="020B0606020202030204" pitchFamily="34" charset="0"/>
              </a:rPr>
              <a:t>Team </a:t>
            </a:r>
            <a:br>
              <a:rPr lang="en-US" altLang="en-US" b="1" dirty="0">
                <a:solidFill>
                  <a:srgbClr val="00B050"/>
                </a:solidFill>
                <a:latin typeface="Arial Narrow" panose="020B0606020202030204" pitchFamily="34" charset="0"/>
              </a:rPr>
            </a:br>
            <a:r>
              <a:rPr lang="en-US" altLang="en-US" b="1" dirty="0">
                <a:solidFill>
                  <a:srgbClr val="00B050"/>
                </a:solidFill>
                <a:latin typeface="Arial Narrow" panose="020B0606020202030204" pitchFamily="34" charset="0"/>
              </a:rPr>
              <a:t>Leadership:</a:t>
            </a:r>
            <a:br>
              <a:rPr lang="en-US" altLang="en-US" b="1" dirty="0">
                <a:solidFill>
                  <a:srgbClr val="00B050"/>
                </a:solidFill>
                <a:latin typeface="Arial Narrow" panose="020B0606020202030204" pitchFamily="34" charset="0"/>
              </a:rPr>
            </a:br>
            <a:r>
              <a:rPr lang="en-US" altLang="en-US" b="1" dirty="0">
                <a:solidFill>
                  <a:srgbClr val="00B050"/>
                </a:solidFill>
                <a:latin typeface="Arial Narrow" panose="020B0606020202030204" pitchFamily="34" charset="0"/>
              </a:rPr>
              <a:t>building your</a:t>
            </a:r>
            <a:br>
              <a:rPr lang="en-US" altLang="en-US" b="1" dirty="0">
                <a:solidFill>
                  <a:srgbClr val="00B050"/>
                </a:solidFill>
                <a:latin typeface="Arial Narrow" panose="020B0606020202030204" pitchFamily="34" charset="0"/>
              </a:rPr>
            </a:br>
            <a:r>
              <a:rPr lang="en-US" altLang="en-US" b="1" dirty="0">
                <a:solidFill>
                  <a:srgbClr val="00B050"/>
                </a:solidFill>
                <a:latin typeface="Arial Narrow" panose="020B0606020202030204" pitchFamily="34" charset="0"/>
              </a:rPr>
              <a:t>  team skills</a:t>
            </a:r>
            <a:endParaRPr lang="en-US" altLang="en-US" sz="1600" b="1" dirty="0">
              <a:solidFill>
                <a:srgbClr val="00B050"/>
              </a:solidFill>
              <a:latin typeface="Arial Narrow" panose="020B0606020202030204" pitchFamily="34" charset="0"/>
            </a:endParaRPr>
          </a:p>
        </p:txBody>
      </p:sp>
      <p:sp>
        <p:nvSpPr>
          <p:cNvPr id="9" name="Rectangle 2">
            <a:extLst>
              <a:ext uri="{FF2B5EF4-FFF2-40B4-BE49-F238E27FC236}">
                <a16:creationId xmlns:a16="http://schemas.microsoft.com/office/drawing/2014/main" id="{F4E976EE-6E34-40B9-AEDA-E618C33F2C65}"/>
              </a:ext>
            </a:extLst>
          </p:cNvPr>
          <p:cNvSpPr txBox="1">
            <a:spLocks noChangeArrowheads="1"/>
          </p:cNvSpPr>
          <p:nvPr/>
        </p:nvSpPr>
        <p:spPr>
          <a:xfrm>
            <a:off x="0" y="0"/>
            <a:ext cx="9144000" cy="911225"/>
          </a:xfrm>
          <a:prstGeom prst="rect">
            <a:avLst/>
          </a:prstGeom>
        </p:spPr>
        <p:txBody>
          <a:bodyPr/>
          <a:lstStyle/>
          <a:p>
            <a:pPr algn="ctr" eaLnBrk="0" hangingPunct="0">
              <a:defRPr/>
            </a:pPr>
            <a:r>
              <a:rPr lang="en-US" sz="4200" b="1" kern="0" dirty="0">
                <a:solidFill>
                  <a:srgbClr val="0070C0"/>
                </a:solidFill>
                <a:effectLst>
                  <a:outerShdw blurRad="38100" dist="38100" dir="2700000" algn="tl">
                    <a:srgbClr val="000000">
                      <a:alpha val="43137"/>
                    </a:srgbClr>
                  </a:outerShdw>
                </a:effectLst>
                <a:latin typeface="+mj-lt"/>
                <a:ea typeface="ＭＳ Ｐゴシック" pitchFamily="-1" charset="-128"/>
                <a:cs typeface="+mj-cs"/>
              </a:rPr>
              <a:t>Where are we in the course?</a:t>
            </a:r>
          </a:p>
        </p:txBody>
      </p:sp>
      <p:sp>
        <p:nvSpPr>
          <p:cNvPr id="11" name="Oval 4">
            <a:extLst>
              <a:ext uri="{FF2B5EF4-FFF2-40B4-BE49-F238E27FC236}">
                <a16:creationId xmlns:a16="http://schemas.microsoft.com/office/drawing/2014/main" id="{D2E2ECA4-17AC-497F-805B-66D3468664B0}"/>
              </a:ext>
            </a:extLst>
          </p:cNvPr>
          <p:cNvSpPr/>
          <p:nvPr/>
        </p:nvSpPr>
        <p:spPr>
          <a:xfrm rot="753718">
            <a:off x="5638800" y="2144713"/>
            <a:ext cx="3122613" cy="1982787"/>
          </a:xfrm>
          <a:prstGeom prst="ellipse">
            <a:avLst/>
          </a:prstGeom>
          <a:noFill/>
          <a:ln w="476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600">
                <a:solidFill>
                  <a:schemeClr val="tx1"/>
                </a:solidFill>
                <a:latin typeface="Arial Narrow" pitchFamily="34" charset="0"/>
              </a:defRPr>
            </a:lvl1pPr>
            <a:lvl2pPr marL="742950" indent="-285750">
              <a:defRPr sz="1600">
                <a:solidFill>
                  <a:schemeClr val="tx1"/>
                </a:solidFill>
                <a:latin typeface="Arial Narrow" pitchFamily="34" charset="0"/>
              </a:defRPr>
            </a:lvl2pPr>
            <a:lvl3pPr marL="1143000" indent="-228600">
              <a:defRPr sz="1600">
                <a:solidFill>
                  <a:schemeClr val="tx1"/>
                </a:solidFill>
                <a:latin typeface="Arial Narrow" pitchFamily="34" charset="0"/>
              </a:defRPr>
            </a:lvl3pPr>
            <a:lvl4pPr marL="1600200" indent="-228600">
              <a:defRPr sz="1600">
                <a:solidFill>
                  <a:schemeClr val="tx1"/>
                </a:solidFill>
                <a:latin typeface="Arial Narrow" pitchFamily="34" charset="0"/>
              </a:defRPr>
            </a:lvl4pPr>
            <a:lvl5pPr marL="2057400" indent="-228600">
              <a:defRPr sz="1600">
                <a:solidFill>
                  <a:schemeClr val="tx1"/>
                </a:solidFill>
                <a:latin typeface="Arial Narrow" pitchFamily="34" charset="0"/>
              </a:defRPr>
            </a:lvl5pPr>
            <a:lvl6pPr marL="2514600" indent="-228600" algn="ctr" eaLnBrk="0" fontAlgn="base" hangingPunct="0">
              <a:lnSpc>
                <a:spcPct val="90000"/>
              </a:lnSpc>
              <a:spcBef>
                <a:spcPct val="0"/>
              </a:spcBef>
              <a:spcAft>
                <a:spcPct val="0"/>
              </a:spcAft>
              <a:defRPr sz="1600">
                <a:solidFill>
                  <a:schemeClr val="tx1"/>
                </a:solidFill>
                <a:latin typeface="Arial Narrow" pitchFamily="34" charset="0"/>
              </a:defRPr>
            </a:lvl6pPr>
            <a:lvl7pPr marL="2971800" indent="-228600" algn="ctr" eaLnBrk="0" fontAlgn="base" hangingPunct="0">
              <a:lnSpc>
                <a:spcPct val="90000"/>
              </a:lnSpc>
              <a:spcBef>
                <a:spcPct val="0"/>
              </a:spcBef>
              <a:spcAft>
                <a:spcPct val="0"/>
              </a:spcAft>
              <a:defRPr sz="1600">
                <a:solidFill>
                  <a:schemeClr val="tx1"/>
                </a:solidFill>
                <a:latin typeface="Arial Narrow" pitchFamily="34" charset="0"/>
              </a:defRPr>
            </a:lvl7pPr>
            <a:lvl8pPr marL="3429000" indent="-228600" algn="ctr" eaLnBrk="0" fontAlgn="base" hangingPunct="0">
              <a:lnSpc>
                <a:spcPct val="90000"/>
              </a:lnSpc>
              <a:spcBef>
                <a:spcPct val="0"/>
              </a:spcBef>
              <a:spcAft>
                <a:spcPct val="0"/>
              </a:spcAft>
              <a:defRPr sz="1600">
                <a:solidFill>
                  <a:schemeClr val="tx1"/>
                </a:solidFill>
                <a:latin typeface="Arial Narrow" pitchFamily="34" charset="0"/>
              </a:defRPr>
            </a:lvl8pPr>
            <a:lvl9pPr marL="3886200" indent="-228600" algn="ctr" eaLnBrk="0" fontAlgn="base" hangingPunct="0">
              <a:lnSpc>
                <a:spcPct val="90000"/>
              </a:lnSpc>
              <a:spcBef>
                <a:spcPct val="0"/>
              </a:spcBef>
              <a:spcAft>
                <a:spcPct val="0"/>
              </a:spcAft>
              <a:defRPr sz="1600">
                <a:solidFill>
                  <a:schemeClr val="tx1"/>
                </a:solidFill>
                <a:latin typeface="Arial Narrow" pitchFamily="34" charset="0"/>
              </a:defRPr>
            </a:lvl9pPr>
          </a:lstStyle>
          <a:p>
            <a:pPr algn="ctr">
              <a:defRPr/>
            </a:pPr>
            <a:r>
              <a:rPr lang="en-US" altLang="en-US" sz="2400" b="1" dirty="0">
                <a:solidFill>
                  <a:srgbClr val="0070C0"/>
                </a:solidFill>
              </a:rPr>
              <a:t>Personal </a:t>
            </a:r>
            <a:br>
              <a:rPr lang="en-US" altLang="en-US" sz="2400" b="1" dirty="0">
                <a:solidFill>
                  <a:srgbClr val="0070C0"/>
                </a:solidFill>
              </a:rPr>
            </a:br>
            <a:r>
              <a:rPr lang="en-US" altLang="en-US" sz="2400" b="1" dirty="0">
                <a:solidFill>
                  <a:srgbClr val="0070C0"/>
                </a:solidFill>
              </a:rPr>
              <a:t> Development 2:</a:t>
            </a:r>
            <a:br>
              <a:rPr lang="en-US" altLang="en-US" sz="2400" b="1" dirty="0">
                <a:solidFill>
                  <a:srgbClr val="0070C0"/>
                </a:solidFill>
              </a:rPr>
            </a:br>
            <a:r>
              <a:rPr lang="en-US" altLang="en-US" sz="2400" b="1" dirty="0">
                <a:solidFill>
                  <a:srgbClr val="0070C0"/>
                </a:solidFill>
              </a:rPr>
              <a:t>Growth mindset and your future</a:t>
            </a:r>
          </a:p>
        </p:txBody>
      </p:sp>
      <p:sp>
        <p:nvSpPr>
          <p:cNvPr id="13" name="Oval 4">
            <a:extLst>
              <a:ext uri="{FF2B5EF4-FFF2-40B4-BE49-F238E27FC236}">
                <a16:creationId xmlns:a16="http://schemas.microsoft.com/office/drawing/2014/main" id="{0BC64C82-895D-498E-BDE9-A24D5702C949}"/>
              </a:ext>
            </a:extLst>
          </p:cNvPr>
          <p:cNvSpPr/>
          <p:nvPr/>
        </p:nvSpPr>
        <p:spPr>
          <a:xfrm rot="20702337">
            <a:off x="338138" y="2128838"/>
            <a:ext cx="3122612" cy="1982787"/>
          </a:xfrm>
          <a:prstGeom prst="ellipse">
            <a:avLst/>
          </a:prstGeom>
          <a:noFill/>
          <a:ln w="476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600">
                <a:solidFill>
                  <a:schemeClr val="tx1"/>
                </a:solidFill>
                <a:latin typeface="Arial Narrow" pitchFamily="34" charset="0"/>
              </a:defRPr>
            </a:lvl1pPr>
            <a:lvl2pPr marL="742950" indent="-285750">
              <a:defRPr sz="1600">
                <a:solidFill>
                  <a:schemeClr val="tx1"/>
                </a:solidFill>
                <a:latin typeface="Arial Narrow" pitchFamily="34" charset="0"/>
              </a:defRPr>
            </a:lvl2pPr>
            <a:lvl3pPr marL="1143000" indent="-228600">
              <a:defRPr sz="1600">
                <a:solidFill>
                  <a:schemeClr val="tx1"/>
                </a:solidFill>
                <a:latin typeface="Arial Narrow" pitchFamily="34" charset="0"/>
              </a:defRPr>
            </a:lvl3pPr>
            <a:lvl4pPr marL="1600200" indent="-228600">
              <a:defRPr sz="1600">
                <a:solidFill>
                  <a:schemeClr val="tx1"/>
                </a:solidFill>
                <a:latin typeface="Arial Narrow" pitchFamily="34" charset="0"/>
              </a:defRPr>
            </a:lvl4pPr>
            <a:lvl5pPr marL="2057400" indent="-228600">
              <a:defRPr sz="1600">
                <a:solidFill>
                  <a:schemeClr val="tx1"/>
                </a:solidFill>
                <a:latin typeface="Arial Narrow" pitchFamily="34" charset="0"/>
              </a:defRPr>
            </a:lvl5pPr>
            <a:lvl6pPr marL="2514600" indent="-228600" algn="ctr" eaLnBrk="0" fontAlgn="base" hangingPunct="0">
              <a:lnSpc>
                <a:spcPct val="90000"/>
              </a:lnSpc>
              <a:spcBef>
                <a:spcPct val="0"/>
              </a:spcBef>
              <a:spcAft>
                <a:spcPct val="0"/>
              </a:spcAft>
              <a:defRPr sz="1600">
                <a:solidFill>
                  <a:schemeClr val="tx1"/>
                </a:solidFill>
                <a:latin typeface="Arial Narrow" pitchFamily="34" charset="0"/>
              </a:defRPr>
            </a:lvl6pPr>
            <a:lvl7pPr marL="2971800" indent="-228600" algn="ctr" eaLnBrk="0" fontAlgn="base" hangingPunct="0">
              <a:lnSpc>
                <a:spcPct val="90000"/>
              </a:lnSpc>
              <a:spcBef>
                <a:spcPct val="0"/>
              </a:spcBef>
              <a:spcAft>
                <a:spcPct val="0"/>
              </a:spcAft>
              <a:defRPr sz="1600">
                <a:solidFill>
                  <a:schemeClr val="tx1"/>
                </a:solidFill>
                <a:latin typeface="Arial Narrow" pitchFamily="34" charset="0"/>
              </a:defRPr>
            </a:lvl7pPr>
            <a:lvl8pPr marL="3429000" indent="-228600" algn="ctr" eaLnBrk="0" fontAlgn="base" hangingPunct="0">
              <a:lnSpc>
                <a:spcPct val="90000"/>
              </a:lnSpc>
              <a:spcBef>
                <a:spcPct val="0"/>
              </a:spcBef>
              <a:spcAft>
                <a:spcPct val="0"/>
              </a:spcAft>
              <a:defRPr sz="1600">
                <a:solidFill>
                  <a:schemeClr val="tx1"/>
                </a:solidFill>
                <a:latin typeface="Arial Narrow" pitchFamily="34" charset="0"/>
              </a:defRPr>
            </a:lvl8pPr>
            <a:lvl9pPr marL="3886200" indent="-228600" algn="ctr" eaLnBrk="0" fontAlgn="base" hangingPunct="0">
              <a:lnSpc>
                <a:spcPct val="90000"/>
              </a:lnSpc>
              <a:spcBef>
                <a:spcPct val="0"/>
              </a:spcBef>
              <a:spcAft>
                <a:spcPct val="0"/>
              </a:spcAft>
              <a:defRPr sz="1600">
                <a:solidFill>
                  <a:schemeClr val="tx1"/>
                </a:solidFill>
                <a:latin typeface="Arial Narrow" pitchFamily="34" charset="0"/>
              </a:defRPr>
            </a:lvl9pPr>
          </a:lstStyle>
          <a:p>
            <a:pPr algn="ctr">
              <a:defRPr/>
            </a:pPr>
            <a:r>
              <a:rPr lang="en-US" altLang="en-US" sz="2400" b="1" dirty="0">
                <a:solidFill>
                  <a:srgbClr val="0070C0"/>
                </a:solidFill>
              </a:rPr>
              <a:t>Personal Development 1:</a:t>
            </a:r>
          </a:p>
          <a:p>
            <a:pPr algn="ctr">
              <a:defRPr/>
            </a:pPr>
            <a:r>
              <a:rPr lang="en-US" altLang="en-US" sz="2400" b="1" dirty="0">
                <a:solidFill>
                  <a:srgbClr val="0070C0"/>
                </a:solidFill>
              </a:rPr>
              <a:t>understanding yourself now</a:t>
            </a:r>
          </a:p>
        </p:txBody>
      </p:sp>
      <p:grpSp>
        <p:nvGrpSpPr>
          <p:cNvPr id="2" name="Group 31">
            <a:extLst>
              <a:ext uri="{FF2B5EF4-FFF2-40B4-BE49-F238E27FC236}">
                <a16:creationId xmlns:a16="http://schemas.microsoft.com/office/drawing/2014/main" id="{FB61A3D0-4548-41D1-9052-9CBBE831E6E8}"/>
              </a:ext>
            </a:extLst>
          </p:cNvPr>
          <p:cNvGrpSpPr>
            <a:grpSpLocks/>
          </p:cNvGrpSpPr>
          <p:nvPr/>
        </p:nvGrpSpPr>
        <p:grpSpPr bwMode="auto">
          <a:xfrm>
            <a:off x="5049838" y="2590800"/>
            <a:ext cx="2112962" cy="3213100"/>
            <a:chOff x="5050192" y="2590801"/>
            <a:chExt cx="2112608" cy="3213315"/>
          </a:xfrm>
        </p:grpSpPr>
        <p:sp>
          <p:nvSpPr>
            <p:cNvPr id="17" name="TextBox 16">
              <a:extLst>
                <a:ext uri="{FF2B5EF4-FFF2-40B4-BE49-F238E27FC236}">
                  <a16:creationId xmlns:a16="http://schemas.microsoft.com/office/drawing/2014/main" id="{CAF27CBF-CAAA-4DEA-A36C-066E918A2195}"/>
                </a:ext>
              </a:extLst>
            </p:cNvPr>
            <p:cNvSpPr txBox="1">
              <a:spLocks noChangeArrowheads="1"/>
            </p:cNvSpPr>
            <p:nvPr/>
          </p:nvSpPr>
          <p:spPr bwMode="auto">
            <a:xfrm>
              <a:off x="5050192" y="4480677"/>
              <a:ext cx="2112608" cy="1323439"/>
            </a:xfrm>
            <a:prstGeom prst="rect">
              <a:avLst/>
            </a:prstGeom>
            <a:solidFill>
              <a:schemeClr val="accent1"/>
            </a:solidFill>
            <a:ln w="9525">
              <a:solidFill>
                <a:schemeClr val="tx1"/>
              </a:solidFill>
              <a:miter lim="800000"/>
              <a:headEnd/>
              <a:tailEnd/>
            </a:ln>
            <a:effectLst>
              <a:outerShdw blurRad="50800" dist="38100" dir="2700000" algn="tl" rotWithShape="0">
                <a:srgbClr val="808080">
                  <a:alpha val="39999"/>
                </a:srgbClr>
              </a:outerShdw>
            </a:effectLst>
          </p:spPr>
          <p:txBody>
            <a:bodyPr>
              <a:spAutoFit/>
            </a:bodyPr>
            <a:lstStyle/>
            <a:p>
              <a:pPr algn="ctr">
                <a:defRPr/>
              </a:pPr>
              <a:r>
                <a:rPr lang="en-GB" sz="2000" dirty="0">
                  <a:latin typeface="Arial" charset="0"/>
                  <a:ea typeface="ＭＳ Ｐゴシック" pitchFamily="-84" charset="-128"/>
                </a:rPr>
                <a:t>Using your new knowledge of you and team, set your goals</a:t>
              </a:r>
            </a:p>
          </p:txBody>
        </p:sp>
        <p:cxnSp>
          <p:nvCxnSpPr>
            <p:cNvPr id="19" name="Straight Arrow Connector 18">
              <a:extLst>
                <a:ext uri="{FF2B5EF4-FFF2-40B4-BE49-F238E27FC236}">
                  <a16:creationId xmlns:a16="http://schemas.microsoft.com/office/drawing/2014/main" id="{5445C664-A118-4B01-9DF1-B52E8246A30A}"/>
                </a:ext>
              </a:extLst>
            </p:cNvPr>
            <p:cNvCxnSpPr>
              <a:stCxn id="17" idx="0"/>
            </p:cNvCxnSpPr>
            <p:nvPr/>
          </p:nvCxnSpPr>
          <p:spPr bwMode="auto">
            <a:xfrm flipV="1">
              <a:off x="6107290" y="2590801"/>
              <a:ext cx="0" cy="1889251"/>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11F099B-0D54-4B35-8FAB-34EB2EA51FC5}"/>
              </a:ext>
            </a:extLst>
          </p:cNvPr>
          <p:cNvSpPr txBox="1">
            <a:spLocks noChangeArrowheads="1"/>
          </p:cNvSpPr>
          <p:nvPr/>
        </p:nvSpPr>
        <p:spPr bwMode="auto">
          <a:xfrm>
            <a:off x="404813" y="1520825"/>
            <a:ext cx="2220912" cy="400050"/>
          </a:xfrm>
          <a:prstGeom prst="rect">
            <a:avLst/>
          </a:prstGeom>
          <a:solidFill>
            <a:schemeClr val="accent1"/>
          </a:solidFill>
          <a:ln w="9525">
            <a:solidFill>
              <a:schemeClr val="tx1"/>
            </a:solidFill>
            <a:miter lim="800000"/>
            <a:headEnd/>
            <a:tailEnd/>
          </a:ln>
          <a:effectLst>
            <a:outerShdw blurRad="50800" dist="38100" dir="2700000" algn="tl" rotWithShape="0">
              <a:srgbClr val="808080">
                <a:alpha val="39999"/>
              </a:srgbClr>
            </a:outerShdw>
          </a:effectLst>
        </p:spPr>
        <p:txBody>
          <a:bodyPr>
            <a:spAutoFit/>
          </a:bodyPr>
          <a:lstStyle/>
          <a:p>
            <a:pPr algn="ctr">
              <a:defRPr/>
            </a:pPr>
            <a:r>
              <a:rPr lang="en-GB" sz="2000" dirty="0">
                <a:latin typeface="Arial" charset="0"/>
                <a:ea typeface="ＭＳ Ｐゴシック" pitchFamily="-84" charset="-128"/>
              </a:rPr>
              <a:t>About four weeks</a:t>
            </a:r>
          </a:p>
        </p:txBody>
      </p:sp>
      <p:sp>
        <p:nvSpPr>
          <p:cNvPr id="12" name="TextBox 11">
            <a:extLst>
              <a:ext uri="{FF2B5EF4-FFF2-40B4-BE49-F238E27FC236}">
                <a16:creationId xmlns:a16="http://schemas.microsoft.com/office/drawing/2014/main" id="{2ECB1648-913A-4507-872C-015955FCB8C2}"/>
              </a:ext>
            </a:extLst>
          </p:cNvPr>
          <p:cNvSpPr txBox="1">
            <a:spLocks noChangeArrowheads="1"/>
          </p:cNvSpPr>
          <p:nvPr/>
        </p:nvSpPr>
        <p:spPr bwMode="auto">
          <a:xfrm>
            <a:off x="6400800" y="1520825"/>
            <a:ext cx="2220913" cy="400050"/>
          </a:xfrm>
          <a:prstGeom prst="rect">
            <a:avLst/>
          </a:prstGeom>
          <a:solidFill>
            <a:schemeClr val="accent1"/>
          </a:solidFill>
          <a:ln w="9525">
            <a:solidFill>
              <a:schemeClr val="tx1"/>
            </a:solidFill>
            <a:miter lim="800000"/>
            <a:headEnd/>
            <a:tailEnd/>
          </a:ln>
          <a:effectLst>
            <a:outerShdw blurRad="50800" dist="38100" dir="2700000" algn="tl" rotWithShape="0">
              <a:srgbClr val="808080">
                <a:alpha val="39999"/>
              </a:srgbClr>
            </a:outerShdw>
          </a:effectLst>
        </p:spPr>
        <p:txBody>
          <a:bodyPr>
            <a:spAutoFit/>
          </a:bodyPr>
          <a:lstStyle/>
          <a:p>
            <a:pPr algn="ctr">
              <a:defRPr/>
            </a:pPr>
            <a:r>
              <a:rPr lang="en-GB" sz="2000" dirty="0">
                <a:latin typeface="Arial" charset="0"/>
                <a:ea typeface="ＭＳ Ｐゴシック" pitchFamily="-84" charset="-128"/>
              </a:rPr>
              <a:t>About four weeks</a:t>
            </a:r>
          </a:p>
        </p:txBody>
      </p:sp>
      <p:sp>
        <p:nvSpPr>
          <p:cNvPr id="14" name="TextBox 13">
            <a:extLst>
              <a:ext uri="{FF2B5EF4-FFF2-40B4-BE49-F238E27FC236}">
                <a16:creationId xmlns:a16="http://schemas.microsoft.com/office/drawing/2014/main" id="{55BFD4E5-D8A5-4994-B362-85A7AA735C97}"/>
              </a:ext>
            </a:extLst>
          </p:cNvPr>
          <p:cNvSpPr txBox="1">
            <a:spLocks noChangeArrowheads="1"/>
          </p:cNvSpPr>
          <p:nvPr/>
        </p:nvSpPr>
        <p:spPr bwMode="auto">
          <a:xfrm>
            <a:off x="3438525" y="952500"/>
            <a:ext cx="2220913" cy="400050"/>
          </a:xfrm>
          <a:prstGeom prst="rect">
            <a:avLst/>
          </a:prstGeom>
          <a:solidFill>
            <a:schemeClr val="accent1"/>
          </a:solidFill>
          <a:ln w="9525">
            <a:solidFill>
              <a:schemeClr val="tx1"/>
            </a:solidFill>
            <a:miter lim="800000"/>
            <a:headEnd/>
            <a:tailEnd/>
          </a:ln>
          <a:effectLst>
            <a:outerShdw blurRad="50800" dist="38100" dir="2700000" algn="tl" rotWithShape="0">
              <a:srgbClr val="808080">
                <a:alpha val="39999"/>
              </a:srgbClr>
            </a:outerShdw>
          </a:effectLst>
        </p:spPr>
        <p:txBody>
          <a:bodyPr>
            <a:spAutoFit/>
          </a:bodyPr>
          <a:lstStyle/>
          <a:p>
            <a:pPr algn="ctr">
              <a:defRPr/>
            </a:pPr>
            <a:r>
              <a:rPr lang="en-GB" sz="2000" dirty="0">
                <a:latin typeface="Arial" charset="0"/>
                <a:ea typeface="ＭＳ Ｐゴシック" pitchFamily="-84" charset="-128"/>
              </a:rPr>
              <a:t>About six weeks</a:t>
            </a:r>
          </a:p>
        </p:txBody>
      </p:sp>
      <p:grpSp>
        <p:nvGrpSpPr>
          <p:cNvPr id="3" name="Group 27">
            <a:extLst>
              <a:ext uri="{FF2B5EF4-FFF2-40B4-BE49-F238E27FC236}">
                <a16:creationId xmlns:a16="http://schemas.microsoft.com/office/drawing/2014/main" id="{14544B5C-CBF0-4A52-85BD-4F7254595D57}"/>
              </a:ext>
            </a:extLst>
          </p:cNvPr>
          <p:cNvGrpSpPr>
            <a:grpSpLocks/>
          </p:cNvGrpSpPr>
          <p:nvPr/>
        </p:nvGrpSpPr>
        <p:grpSpPr bwMode="auto">
          <a:xfrm>
            <a:off x="2122488" y="2743200"/>
            <a:ext cx="2220912" cy="3022600"/>
            <a:chOff x="2121792" y="2743200"/>
            <a:chExt cx="2221608" cy="3022817"/>
          </a:xfrm>
        </p:grpSpPr>
        <p:sp>
          <p:nvSpPr>
            <p:cNvPr id="6" name="TextBox 5">
              <a:extLst>
                <a:ext uri="{FF2B5EF4-FFF2-40B4-BE49-F238E27FC236}">
                  <a16:creationId xmlns:a16="http://schemas.microsoft.com/office/drawing/2014/main" id="{F2F1296F-34D3-4CA3-8302-BAB6E963F605}"/>
                </a:ext>
              </a:extLst>
            </p:cNvPr>
            <p:cNvSpPr txBox="1">
              <a:spLocks noChangeArrowheads="1"/>
            </p:cNvSpPr>
            <p:nvPr/>
          </p:nvSpPr>
          <p:spPr bwMode="auto">
            <a:xfrm>
              <a:off x="2121792" y="4442578"/>
              <a:ext cx="2221608" cy="1323439"/>
            </a:xfrm>
            <a:prstGeom prst="rect">
              <a:avLst/>
            </a:prstGeom>
            <a:solidFill>
              <a:schemeClr val="accent1"/>
            </a:solidFill>
            <a:ln w="9525">
              <a:solidFill>
                <a:schemeClr val="tx1"/>
              </a:solidFill>
              <a:miter lim="800000"/>
              <a:headEnd/>
              <a:tailEnd/>
            </a:ln>
            <a:effectLst>
              <a:outerShdw blurRad="50800" dist="38100" dir="2700000" algn="tl" rotWithShape="0">
                <a:srgbClr val="808080">
                  <a:alpha val="39999"/>
                </a:srgbClr>
              </a:outerShdw>
            </a:effectLst>
          </p:spPr>
          <p:txBody>
            <a:bodyPr>
              <a:spAutoFit/>
            </a:bodyPr>
            <a:lstStyle/>
            <a:p>
              <a:pPr algn="ctr">
                <a:defRPr/>
              </a:pPr>
              <a:r>
                <a:rPr lang="en-GB" sz="2000" dirty="0">
                  <a:latin typeface="Arial" charset="0"/>
                  <a:ea typeface="ＭＳ Ｐゴシック" pitchFamily="-84" charset="-128"/>
                </a:rPr>
                <a:t>Understanding how you interact with individuals and groups</a:t>
              </a:r>
            </a:p>
          </p:txBody>
        </p:sp>
        <p:cxnSp>
          <p:nvCxnSpPr>
            <p:cNvPr id="8" name="Straight Arrow Connector 7">
              <a:extLst>
                <a:ext uri="{FF2B5EF4-FFF2-40B4-BE49-F238E27FC236}">
                  <a16:creationId xmlns:a16="http://schemas.microsoft.com/office/drawing/2014/main" id="{797D617B-A9A0-4474-9CCC-C7909E910D35}"/>
                </a:ext>
              </a:extLst>
            </p:cNvPr>
            <p:cNvCxnSpPr>
              <a:stCxn id="6" idx="0"/>
            </p:cNvCxnSpPr>
            <p:nvPr/>
          </p:nvCxnSpPr>
          <p:spPr bwMode="auto">
            <a:xfrm flipV="1">
              <a:off x="3233390" y="2743200"/>
              <a:ext cx="6352" cy="1698747"/>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6BB99B66-86FD-4314-9E73-78F8004D2E7D}"/>
              </a:ext>
            </a:extLst>
          </p:cNvPr>
          <p:cNvGrpSpPr/>
          <p:nvPr/>
        </p:nvGrpSpPr>
        <p:grpSpPr>
          <a:xfrm>
            <a:off x="3438525" y="2423319"/>
            <a:ext cx="1684571" cy="1894481"/>
            <a:chOff x="367844" y="3665589"/>
            <a:chExt cx="1684571" cy="1894481"/>
          </a:xfrm>
        </p:grpSpPr>
        <p:cxnSp>
          <p:nvCxnSpPr>
            <p:cNvPr id="16" name="Straight Arrow Connector 15">
              <a:extLst>
                <a:ext uri="{FF2B5EF4-FFF2-40B4-BE49-F238E27FC236}">
                  <a16:creationId xmlns:a16="http://schemas.microsoft.com/office/drawing/2014/main" id="{A139AEAB-3DCA-40B5-8E9F-4EAEFD0ADE03}"/>
                </a:ext>
              </a:extLst>
            </p:cNvPr>
            <p:cNvCxnSpPr>
              <a:cxnSpLocks/>
              <a:stCxn id="18" idx="0"/>
            </p:cNvCxnSpPr>
            <p:nvPr/>
          </p:nvCxnSpPr>
          <p:spPr>
            <a:xfrm flipH="1" flipV="1">
              <a:off x="367844" y="3665589"/>
              <a:ext cx="1068345" cy="1432816"/>
            </a:xfrm>
            <a:prstGeom prst="straightConnector1">
              <a:avLst/>
            </a:prstGeom>
            <a:ln w="66675">
              <a:solidFill>
                <a:srgbClr val="FF0000">
                  <a:alpha val="87000"/>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E75F426-243D-4EC8-8AA6-23ED6BA3EA51}"/>
                </a:ext>
              </a:extLst>
            </p:cNvPr>
            <p:cNvSpPr txBox="1"/>
            <p:nvPr/>
          </p:nvSpPr>
          <p:spPr>
            <a:xfrm>
              <a:off x="819963" y="5098405"/>
              <a:ext cx="1232452" cy="4616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dirty="0"/>
                <a:t>Class 5</a:t>
              </a:r>
            </a:p>
          </p:txBody>
        </p:sp>
      </p:grpSp>
    </p:spTree>
    <p:extLst>
      <p:ext uri="{BB962C8B-B14F-4D97-AF65-F5344CB8AC3E}">
        <p14:creationId xmlns:p14="http://schemas.microsoft.com/office/powerpoint/2010/main" val="2380401854"/>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DD08C-7879-8F5E-D012-7F66C58EE3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B552C3-9317-6BE2-F724-B3B04170932D}"/>
              </a:ext>
            </a:extLst>
          </p:cNvPr>
          <p:cNvSpPr>
            <a:spLocks noGrp="1"/>
          </p:cNvSpPr>
          <p:nvPr>
            <p:ph type="title"/>
          </p:nvPr>
        </p:nvSpPr>
        <p:spPr>
          <a:xfrm>
            <a:off x="0" y="245165"/>
            <a:ext cx="7772400" cy="838200"/>
          </a:xfrm>
        </p:spPr>
        <p:txBody>
          <a:bodyPr/>
          <a:lstStyle/>
          <a:p>
            <a:r>
              <a:rPr lang="en-US" b="1" dirty="0">
                <a:solidFill>
                  <a:srgbClr val="000099"/>
                </a:solidFill>
              </a:rPr>
              <a:t>Group Reflection Suggested “O-P-E” Meeting process</a:t>
            </a:r>
          </a:p>
        </p:txBody>
      </p:sp>
      <p:sp>
        <p:nvSpPr>
          <p:cNvPr id="3" name="Content Placeholder 2">
            <a:extLst>
              <a:ext uri="{FF2B5EF4-FFF2-40B4-BE49-F238E27FC236}">
                <a16:creationId xmlns:a16="http://schemas.microsoft.com/office/drawing/2014/main" id="{5CC34BD6-F2C0-7FDF-8B16-BB7ADBCE08DC}"/>
              </a:ext>
            </a:extLst>
          </p:cNvPr>
          <p:cNvSpPr>
            <a:spLocks noGrp="1"/>
          </p:cNvSpPr>
          <p:nvPr>
            <p:ph idx="1"/>
          </p:nvPr>
        </p:nvSpPr>
        <p:spPr>
          <a:xfrm>
            <a:off x="457200" y="1981200"/>
            <a:ext cx="8686800" cy="4724400"/>
          </a:xfrm>
        </p:spPr>
        <p:txBody>
          <a:bodyPr/>
          <a:lstStyle/>
          <a:p>
            <a:pPr marL="514350" indent="-514350">
              <a:buFont typeface="+mj-lt"/>
              <a:buAutoNum type="arabicPeriod"/>
            </a:pPr>
            <a:r>
              <a:rPr lang="en-US" sz="3600" b="1" dirty="0">
                <a:solidFill>
                  <a:srgbClr val="FF0000"/>
                </a:solidFill>
              </a:rPr>
              <a:t>O</a:t>
            </a:r>
            <a:r>
              <a:rPr lang="en-US" sz="2800" b="1" dirty="0">
                <a:solidFill>
                  <a:srgbClr val="000099"/>
                </a:solidFill>
              </a:rPr>
              <a:t>wn suggestions for questions (5’)</a:t>
            </a:r>
          </a:p>
          <a:p>
            <a:pPr marL="514350" indent="-514350">
              <a:buFont typeface="+mj-lt"/>
              <a:buAutoNum type="arabicPeriod"/>
            </a:pPr>
            <a:r>
              <a:rPr lang="en-US" sz="2800" b="1" dirty="0">
                <a:solidFill>
                  <a:srgbClr val="000099"/>
                </a:solidFill>
              </a:rPr>
              <a:t>In </a:t>
            </a:r>
            <a:r>
              <a:rPr lang="en-US" sz="3600" b="1" dirty="0">
                <a:solidFill>
                  <a:srgbClr val="FF0000"/>
                </a:solidFill>
              </a:rPr>
              <a:t>P</a:t>
            </a:r>
            <a:r>
              <a:rPr lang="en-US" sz="2800" b="1" dirty="0">
                <a:solidFill>
                  <a:srgbClr val="000099"/>
                </a:solidFill>
              </a:rPr>
              <a:t>airs/trios align on 4 suggestions and write each suggestion on an A4 paper (10’)</a:t>
            </a:r>
          </a:p>
          <a:p>
            <a:pPr marL="914400" lvl="1" indent="-514350"/>
            <a:r>
              <a:rPr lang="en-US" sz="2400" b="1" dirty="0">
                <a:solidFill>
                  <a:srgbClr val="000099"/>
                </a:solidFill>
              </a:rPr>
              <a:t>Listen to each other first and then discuss</a:t>
            </a:r>
          </a:p>
          <a:p>
            <a:pPr marL="914400" lvl="1" indent="-514350"/>
            <a:r>
              <a:rPr lang="en-US" sz="2400" b="1" dirty="0">
                <a:solidFill>
                  <a:srgbClr val="000099"/>
                </a:solidFill>
              </a:rPr>
              <a:t>Align on answers as a pair/trio and write each one on an A4 paper</a:t>
            </a:r>
          </a:p>
          <a:p>
            <a:pPr marL="514350" indent="-514350">
              <a:buFont typeface="+mj-lt"/>
              <a:buAutoNum type="arabicPeriod"/>
            </a:pPr>
            <a:r>
              <a:rPr lang="en-US" sz="2800" b="1" dirty="0">
                <a:solidFill>
                  <a:srgbClr val="000099"/>
                </a:solidFill>
              </a:rPr>
              <a:t>Each pair/trio </a:t>
            </a:r>
            <a:r>
              <a:rPr lang="en-US" sz="3600" b="1" dirty="0">
                <a:solidFill>
                  <a:srgbClr val="FF0000"/>
                </a:solidFill>
              </a:rPr>
              <a:t>E</a:t>
            </a:r>
            <a:r>
              <a:rPr lang="en-US" sz="2800" b="1" dirty="0">
                <a:solidFill>
                  <a:srgbClr val="000099"/>
                </a:solidFill>
              </a:rPr>
              <a:t>xplains their suggestions to the </a:t>
            </a:r>
            <a:r>
              <a:rPr lang="en-US" sz="2800" b="1" dirty="0" err="1">
                <a:solidFill>
                  <a:srgbClr val="000099"/>
                </a:solidFill>
              </a:rPr>
              <a:t>learnin</a:t>
            </a:r>
            <a:r>
              <a:rPr lang="en-US" sz="2800" b="1" dirty="0">
                <a:solidFill>
                  <a:srgbClr val="000099"/>
                </a:solidFill>
              </a:rPr>
              <a:t> group (10’)</a:t>
            </a:r>
          </a:p>
          <a:p>
            <a:pPr marL="914400" lvl="1" indent="-514350"/>
            <a:r>
              <a:rPr lang="en-US" sz="2400" b="1" dirty="0">
                <a:solidFill>
                  <a:srgbClr val="000099"/>
                </a:solidFill>
              </a:rPr>
              <a:t>2-3 min for each pair</a:t>
            </a:r>
          </a:p>
        </p:txBody>
      </p:sp>
      <p:sp>
        <p:nvSpPr>
          <p:cNvPr id="4" name="Slide Number Placeholder 3">
            <a:extLst>
              <a:ext uri="{FF2B5EF4-FFF2-40B4-BE49-F238E27FC236}">
                <a16:creationId xmlns:a16="http://schemas.microsoft.com/office/drawing/2014/main" id="{76D6578A-E574-A007-D366-2BA05A37ACA9}"/>
              </a:ext>
            </a:extLst>
          </p:cNvPr>
          <p:cNvSpPr>
            <a:spLocks noGrp="1"/>
          </p:cNvSpPr>
          <p:nvPr>
            <p:ph type="sldNum" sz="quarter" idx="12"/>
          </p:nvPr>
        </p:nvSpPr>
        <p:spPr/>
        <p:txBody>
          <a:bodyPr/>
          <a:lstStyle/>
          <a:p>
            <a:pPr>
              <a:defRPr/>
            </a:pPr>
            <a:fld id="{5D01581A-B3C5-B94B-82F4-54EB7F6A570C}" type="slidenum">
              <a:rPr lang="en-US" smtClean="0"/>
              <a:pPr>
                <a:defRPr/>
              </a:pPr>
              <a:t>20</a:t>
            </a:fld>
            <a:endParaRPr lang="en-US" dirty="0"/>
          </a:p>
        </p:txBody>
      </p:sp>
      <p:pic>
        <p:nvPicPr>
          <p:cNvPr id="5" name="Picture 4" descr="http://wilderdom.com/images/HeliumStick4.jpg">
            <a:extLst>
              <a:ext uri="{FF2B5EF4-FFF2-40B4-BE49-F238E27FC236}">
                <a16:creationId xmlns:a16="http://schemas.microsoft.com/office/drawing/2014/main" id="{7CB4FF3F-E14A-31BB-70D9-6722E586D857}"/>
              </a:ext>
            </a:extLst>
          </p:cNvPr>
          <p:cNvPicPr/>
          <p:nvPr/>
        </p:nvPicPr>
        <p:blipFill>
          <a:blip r:embed="rId2"/>
          <a:srcRect/>
          <a:stretch>
            <a:fillRect/>
          </a:stretch>
        </p:blipFill>
        <p:spPr bwMode="auto">
          <a:xfrm>
            <a:off x="7848600" y="0"/>
            <a:ext cx="1295400" cy="1066800"/>
          </a:xfrm>
          <a:prstGeom prst="rect">
            <a:avLst/>
          </a:prstGeom>
          <a:noFill/>
          <a:ln w="9525">
            <a:noFill/>
            <a:miter lim="800000"/>
            <a:headEnd/>
            <a:tailEnd/>
          </a:ln>
        </p:spPr>
      </p:pic>
    </p:spTree>
    <p:extLst>
      <p:ext uri="{BB962C8B-B14F-4D97-AF65-F5344CB8AC3E}">
        <p14:creationId xmlns:p14="http://schemas.microsoft.com/office/powerpoint/2010/main" val="186687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left)">
                                      <p:cBhvr>
                                        <p:cTn id="14" dur="10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wipe(left)">
                                      <p:cBhvr>
                                        <p:cTn id="19" dur="1000"/>
                                        <p:tgtEl>
                                          <p:spTgt spid="3">
                                            <p:txEl>
                                              <p:pRg st="1" end="1"/>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1000"/>
                                        <p:tgtEl>
                                          <p:spTgt spid="3">
                                            <p:txEl>
                                              <p:pRg st="2" end="2"/>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wipe(left)">
                                      <p:cBhvr>
                                        <p:cTn id="25" dur="10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wipe(left)">
                                      <p:cBhvr>
                                        <p:cTn id="30" dur="1000"/>
                                        <p:tgtEl>
                                          <p:spTgt spid="3">
                                            <p:txEl>
                                              <p:pRg st="4" end="4"/>
                                            </p:tx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wipe(left)">
                                      <p:cBhvr>
                                        <p:cTn id="33"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45165"/>
            <a:ext cx="7239000" cy="838200"/>
          </a:xfrm>
        </p:spPr>
        <p:txBody>
          <a:bodyPr/>
          <a:lstStyle/>
          <a:p>
            <a:r>
              <a:rPr lang="en-US" b="1" dirty="0">
                <a:solidFill>
                  <a:srgbClr val="000099"/>
                </a:solidFill>
              </a:rPr>
              <a:t>Creative Problem-Solving Processes</a:t>
            </a:r>
          </a:p>
        </p:txBody>
      </p:sp>
      <p:sp>
        <p:nvSpPr>
          <p:cNvPr id="4" name="Slide Number Placeholder 3"/>
          <p:cNvSpPr>
            <a:spLocks noGrp="1"/>
          </p:cNvSpPr>
          <p:nvPr>
            <p:ph type="sldNum" sz="quarter" idx="12"/>
          </p:nvPr>
        </p:nvSpPr>
        <p:spPr/>
        <p:txBody>
          <a:bodyPr/>
          <a:lstStyle/>
          <a:p>
            <a:pPr>
              <a:defRPr/>
            </a:pPr>
            <a:fld id="{5D01581A-B3C5-B94B-82F4-54EB7F6A570C}" type="slidenum">
              <a:rPr lang="en-US" smtClean="0"/>
              <a:pPr>
                <a:defRPr/>
              </a:pPr>
              <a:t>21</a:t>
            </a:fld>
            <a:endParaRPr lang="en-US" dirty="0"/>
          </a:p>
        </p:txBody>
      </p:sp>
      <p:pic>
        <p:nvPicPr>
          <p:cNvPr id="5" name="Picture 4" descr="http://wilderdom.com/images/HeliumStick4.jpg"/>
          <p:cNvPicPr/>
          <p:nvPr/>
        </p:nvPicPr>
        <p:blipFill>
          <a:blip r:embed="rId2"/>
          <a:srcRect/>
          <a:stretch>
            <a:fillRect/>
          </a:stretch>
        </p:blipFill>
        <p:spPr bwMode="auto">
          <a:xfrm>
            <a:off x="7848600" y="0"/>
            <a:ext cx="1295400" cy="1066800"/>
          </a:xfrm>
          <a:prstGeom prst="rect">
            <a:avLst/>
          </a:prstGeom>
          <a:noFill/>
          <a:ln w="9525">
            <a:noFill/>
            <a:miter lim="800000"/>
            <a:headEnd/>
            <a:tailEnd/>
          </a:ln>
        </p:spPr>
      </p:pic>
      <p:pic>
        <p:nvPicPr>
          <p:cNvPr id="1026" name="Picture 2">
            <a:extLst>
              <a:ext uri="{FF2B5EF4-FFF2-40B4-BE49-F238E27FC236}">
                <a16:creationId xmlns:a16="http://schemas.microsoft.com/office/drawing/2014/main" id="{58FE0284-7D42-19E1-AC7D-558E3D69F8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34088"/>
            <a:ext cx="9144000" cy="4945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844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34789" y="1268760"/>
            <a:ext cx="4444632" cy="4493538"/>
          </a:xfrm>
          <a:prstGeom prst="rect">
            <a:avLst/>
          </a:prstGeom>
        </p:spPr>
        <p:txBody>
          <a:bodyPr wrap="square">
            <a:spAutoFit/>
          </a:bodyPr>
          <a:lstStyle/>
          <a:p>
            <a:pPr marL="285750" indent="-285750" defTabSz="957263" eaLnBrk="0" hangingPunct="0">
              <a:spcAft>
                <a:spcPct val="25000"/>
              </a:spcAft>
              <a:buClr>
                <a:schemeClr val="tx2"/>
              </a:buClr>
              <a:buFont typeface="Arial" pitchFamily="34" charset="0"/>
              <a:buChar char="●"/>
            </a:pPr>
            <a:r>
              <a:rPr lang="en-US" sz="1800" dirty="0">
                <a:latin typeface="+mn-lt"/>
              </a:rPr>
              <a:t>Understanding how and why people behave as they do increases your effectiveness in all relationships</a:t>
            </a:r>
            <a:br>
              <a:rPr lang="en-US" sz="1800" dirty="0">
                <a:latin typeface="+mn-lt"/>
              </a:rPr>
            </a:br>
            <a:endParaRPr lang="en-US" sz="1800" dirty="0">
              <a:latin typeface="+mn-lt"/>
            </a:endParaRPr>
          </a:p>
          <a:p>
            <a:pPr marL="285750" indent="-285750" defTabSz="957263" eaLnBrk="0" hangingPunct="0">
              <a:spcAft>
                <a:spcPct val="25000"/>
              </a:spcAft>
              <a:buClr>
                <a:schemeClr val="tx2"/>
              </a:buClr>
              <a:buFont typeface="Arial" pitchFamily="34" charset="0"/>
              <a:buChar char="●"/>
            </a:pPr>
            <a:r>
              <a:rPr lang="en-US" sz="1800" dirty="0">
                <a:latin typeface="+mn-lt"/>
              </a:rPr>
              <a:t>Behavioral styles are the best predictor for how people prefer to communicate</a:t>
            </a:r>
          </a:p>
          <a:p>
            <a:pPr marL="285750" indent="-285750" defTabSz="957263" eaLnBrk="0" hangingPunct="0">
              <a:spcAft>
                <a:spcPct val="25000"/>
              </a:spcAft>
              <a:buClr>
                <a:schemeClr val="tx2"/>
              </a:buClr>
              <a:buFont typeface="Arial" pitchFamily="34" charset="0"/>
              <a:buChar char="●"/>
            </a:pPr>
            <a:endParaRPr lang="en-US" sz="1800" dirty="0">
              <a:latin typeface="+mn-lt"/>
            </a:endParaRPr>
          </a:p>
          <a:p>
            <a:pPr marL="285750" indent="-285750" defTabSz="957263" eaLnBrk="0" hangingPunct="0">
              <a:spcAft>
                <a:spcPct val="25000"/>
              </a:spcAft>
              <a:buClr>
                <a:schemeClr val="tx2"/>
              </a:buClr>
              <a:buFont typeface="Arial" pitchFamily="34" charset="0"/>
              <a:buChar char="●"/>
            </a:pPr>
            <a:r>
              <a:rPr lang="en-US" sz="1800" dirty="0">
                <a:latin typeface="+mn-lt"/>
              </a:rPr>
              <a:t>Advantages of understanding:</a:t>
            </a:r>
          </a:p>
          <a:p>
            <a:pPr marL="533400" lvl="1" indent="-261938" defTabSz="957263" eaLnBrk="0" hangingPunct="0">
              <a:spcAft>
                <a:spcPct val="25000"/>
              </a:spcAft>
              <a:buClr>
                <a:schemeClr val="tx2"/>
              </a:buClr>
              <a:buFont typeface="Arial" panose="020B0604020202020204" pitchFamily="34" charset="0"/>
              <a:buChar char="•"/>
            </a:pPr>
            <a:r>
              <a:rPr lang="en-US" sz="1800" dirty="0">
                <a:latin typeface="+mn-lt"/>
              </a:rPr>
              <a:t>Gain credibility and influence</a:t>
            </a:r>
          </a:p>
          <a:p>
            <a:pPr marL="533400" lvl="1" indent="-261938" defTabSz="957263" eaLnBrk="0" hangingPunct="0">
              <a:spcAft>
                <a:spcPct val="25000"/>
              </a:spcAft>
              <a:buClr>
                <a:schemeClr val="tx2"/>
              </a:buClr>
              <a:buFont typeface="Arial" panose="020B0604020202020204" pitchFamily="34" charset="0"/>
              <a:buChar char="•"/>
            </a:pPr>
            <a:r>
              <a:rPr lang="en-US" sz="1800" dirty="0">
                <a:latin typeface="+mn-lt"/>
              </a:rPr>
              <a:t>Build commitment and confidence</a:t>
            </a:r>
          </a:p>
          <a:p>
            <a:pPr marL="533400" lvl="1" indent="-261938" defTabSz="957263" eaLnBrk="0" hangingPunct="0">
              <a:spcAft>
                <a:spcPct val="25000"/>
              </a:spcAft>
              <a:buClr>
                <a:schemeClr val="tx2"/>
              </a:buClr>
              <a:buFont typeface="Arial" panose="020B0604020202020204" pitchFamily="34" charset="0"/>
              <a:buChar char="•"/>
            </a:pPr>
            <a:r>
              <a:rPr lang="en-US" sz="1800" dirty="0">
                <a:latin typeface="+mn-lt"/>
              </a:rPr>
              <a:t>Resolve complaints and prevent conflict</a:t>
            </a:r>
          </a:p>
          <a:p>
            <a:pPr marL="533400" lvl="1" indent="-261938" defTabSz="957263" eaLnBrk="0" hangingPunct="0">
              <a:spcAft>
                <a:spcPct val="25000"/>
              </a:spcAft>
              <a:buClr>
                <a:schemeClr val="tx2"/>
              </a:buClr>
              <a:buFont typeface="Arial" panose="020B0604020202020204" pitchFamily="34" charset="0"/>
              <a:buChar char="•"/>
            </a:pPr>
            <a:r>
              <a:rPr lang="en-US" sz="1800" dirty="0">
                <a:latin typeface="+mn-lt"/>
              </a:rPr>
              <a:t>Get effective results working with difficult customers</a:t>
            </a:r>
          </a:p>
          <a:p>
            <a:pPr marL="285750" indent="-285750">
              <a:buFont typeface="Arial" panose="020B0604020202020204" pitchFamily="34" charset="0"/>
              <a:buChar char="•"/>
            </a:pPr>
            <a:endParaRPr lang="en-US" sz="1600" dirty="0">
              <a:solidFill>
                <a:srgbClr val="444444"/>
              </a:solidFill>
              <a:latin typeface="Arial" pitchFamily="34" charset="0"/>
              <a:cs typeface="Arial" pitchFamily="34" charset="0"/>
            </a:endParaRP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03961" y="838037"/>
            <a:ext cx="4250214" cy="4247147"/>
          </a:xfrm>
          <a:prstGeom prst="rect">
            <a:avLst/>
          </a:prstGeom>
        </p:spPr>
      </p:pic>
      <p:sp>
        <p:nvSpPr>
          <p:cNvPr id="2" name="Title 1"/>
          <p:cNvSpPr>
            <a:spLocks noGrp="1"/>
          </p:cNvSpPr>
          <p:nvPr>
            <p:ph type="title"/>
          </p:nvPr>
        </p:nvSpPr>
        <p:spPr/>
        <p:txBody>
          <a:bodyPr/>
          <a:lstStyle/>
          <a:p>
            <a:r>
              <a:rPr lang="en-US" sz="2400" b="1" dirty="0">
                <a:solidFill>
                  <a:srgbClr val="0000FF"/>
                </a:solidFill>
                <a:latin typeface="Arial" pitchFamily="34" charset="0"/>
                <a:ea typeface="Museo For Dell" pitchFamily="2" charset="0"/>
                <a:cs typeface="Arial" pitchFamily="34" charset="0"/>
              </a:rPr>
              <a:t>Behavioral</a:t>
            </a:r>
            <a:r>
              <a:rPr lang="en-GB" sz="2400" b="1" dirty="0">
                <a:solidFill>
                  <a:srgbClr val="0000FF"/>
                </a:solidFill>
                <a:latin typeface="Arial" pitchFamily="34" charset="0"/>
                <a:ea typeface="Museo For Dell" pitchFamily="2" charset="0"/>
                <a:cs typeface="Arial" pitchFamily="34" charset="0"/>
              </a:rPr>
              <a:t> </a:t>
            </a:r>
            <a:r>
              <a:rPr lang="en-GB" sz="2400" b="1" dirty="0">
                <a:solidFill>
                  <a:srgbClr val="0000FF"/>
                </a:solidFill>
                <a:latin typeface="Arial" pitchFamily="34" charset="0"/>
                <a:cs typeface="Arial" pitchFamily="34" charset="0"/>
              </a:rPr>
              <a:t>flexibility</a:t>
            </a:r>
            <a:endParaRPr lang="en-GB" sz="2400" b="1" dirty="0">
              <a:solidFill>
                <a:srgbClr val="0000FF"/>
              </a:solidFill>
            </a:endParaRPr>
          </a:p>
        </p:txBody>
      </p:sp>
    </p:spTree>
    <p:extLst>
      <p:ext uri="{BB962C8B-B14F-4D97-AF65-F5344CB8AC3E}">
        <p14:creationId xmlns:p14="http://schemas.microsoft.com/office/powerpoint/2010/main" val="324535948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809213" y="1810079"/>
            <a:ext cx="184731" cy="646331"/>
          </a:xfrm>
          <a:prstGeom prst="rect">
            <a:avLst/>
          </a:prstGeom>
          <a:noFill/>
          <a:ln w="9525">
            <a:noFill/>
            <a:miter lim="800000"/>
            <a:headEnd/>
            <a:tailEnd/>
          </a:ln>
          <a:effectLst/>
        </p:spPr>
        <p:txBody>
          <a:bodyPr wrap="none">
            <a:spAutoFit/>
          </a:bodyPr>
          <a:lstStyle/>
          <a:p>
            <a:pPr>
              <a:defRPr/>
            </a:pPr>
            <a:endParaRPr lang="en-GB" sz="1800" b="1" dirty="0">
              <a:solidFill>
                <a:srgbClr val="444444"/>
              </a:solidFill>
              <a:effectLst>
                <a:outerShdw blurRad="38100" dist="38100" dir="2700000" algn="tl">
                  <a:srgbClr val="C0C0C0"/>
                </a:outerShdw>
              </a:effectLst>
              <a:latin typeface="Arial" pitchFamily="34" charset="0"/>
              <a:cs typeface="Arial" pitchFamily="34" charset="0"/>
            </a:endParaRPr>
          </a:p>
          <a:p>
            <a:pPr>
              <a:defRPr/>
            </a:pPr>
            <a:endParaRPr lang="en-GB" sz="1800" dirty="0">
              <a:solidFill>
                <a:srgbClr val="444444"/>
              </a:solidFill>
              <a:latin typeface="Arial" pitchFamily="34" charset="0"/>
              <a:cs typeface="Arial" pitchFamily="34" charset="0"/>
            </a:endParaRPr>
          </a:p>
        </p:txBody>
      </p:sp>
      <p:sp>
        <p:nvSpPr>
          <p:cNvPr id="4" name="Rectangle 4"/>
          <p:cNvSpPr>
            <a:spLocks noChangeArrowheads="1"/>
          </p:cNvSpPr>
          <p:nvPr/>
        </p:nvSpPr>
        <p:spPr bwMode="auto">
          <a:xfrm>
            <a:off x="318802" y="648118"/>
            <a:ext cx="8712968" cy="584775"/>
          </a:xfrm>
          <a:prstGeom prst="rect">
            <a:avLst/>
          </a:prstGeom>
          <a:noFill/>
          <a:ln>
            <a:noFill/>
            <a:headEnd/>
            <a:tailEnd/>
          </a:ln>
          <a:effectLst/>
        </p:spPr>
        <p:style>
          <a:lnRef idx="1">
            <a:schemeClr val="accent3"/>
          </a:lnRef>
          <a:fillRef idx="3">
            <a:schemeClr val="accent3"/>
          </a:fillRef>
          <a:effectRef idx="2">
            <a:schemeClr val="accent3"/>
          </a:effectRef>
          <a:fontRef idx="minor">
            <a:schemeClr val="lt1"/>
          </a:fontRef>
        </p:style>
        <p:txBody>
          <a:bodyPr wrap="square" anchor="ctr">
            <a:spAutoFit/>
          </a:bodyPr>
          <a:lstStyle/>
          <a:p>
            <a:r>
              <a:rPr lang="en-GB" sz="1600" dirty="0">
                <a:solidFill>
                  <a:srgbClr val="444444"/>
                </a:solidFill>
                <a:latin typeface="Arial" pitchFamily="34" charset="0"/>
                <a:cs typeface="Arial" pitchFamily="34" charset="0"/>
              </a:rPr>
              <a:t>From the pairs of descriptors below, tick the one which describes you the best.</a:t>
            </a:r>
            <a:br>
              <a:rPr lang="en-GB" sz="1600" dirty="0">
                <a:solidFill>
                  <a:srgbClr val="444444"/>
                </a:solidFill>
                <a:latin typeface="Arial" pitchFamily="34" charset="0"/>
                <a:cs typeface="Arial" pitchFamily="34" charset="0"/>
              </a:rPr>
            </a:br>
            <a:r>
              <a:rPr lang="en-GB" sz="1600" dirty="0">
                <a:solidFill>
                  <a:srgbClr val="444444"/>
                </a:solidFill>
                <a:latin typeface="Arial" pitchFamily="34" charset="0"/>
                <a:cs typeface="Arial" pitchFamily="34" charset="0"/>
              </a:rPr>
              <a:t>Make sure that one statement is ticked for every pair</a:t>
            </a:r>
          </a:p>
        </p:txBody>
      </p:sp>
      <p:sp>
        <p:nvSpPr>
          <p:cNvPr id="5" name="Text Box 5"/>
          <p:cNvSpPr txBox="1">
            <a:spLocks noChangeArrowheads="1"/>
          </p:cNvSpPr>
          <p:nvPr/>
        </p:nvSpPr>
        <p:spPr bwMode="auto">
          <a:xfrm>
            <a:off x="318802" y="1185336"/>
            <a:ext cx="2715808" cy="2308324"/>
          </a:xfrm>
          <a:prstGeom prst="rect">
            <a:avLst/>
          </a:prstGeom>
          <a:noFill/>
          <a:ln>
            <a:headEnd/>
            <a:tailEnd/>
          </a:ln>
          <a:effectLst>
            <a:softEdge rad="317500"/>
          </a:effectLst>
        </p:spPr>
        <p:style>
          <a:lnRef idx="2">
            <a:schemeClr val="accent6"/>
          </a:lnRef>
          <a:fillRef idx="1003">
            <a:schemeClr val="lt1"/>
          </a:fillRef>
          <a:effectRef idx="0">
            <a:schemeClr val="accent6"/>
          </a:effectRef>
          <a:fontRef idx="minor">
            <a:schemeClr val="dk1"/>
          </a:fontRef>
        </p:style>
        <p:txBody>
          <a:bodyPr wrap="none">
            <a:spAutoFit/>
          </a:bodyPr>
          <a:lstStyle/>
          <a:p>
            <a:pPr marL="457200" indent="-457200"/>
            <a:r>
              <a:rPr lang="en-GB" sz="1000" b="1" dirty="0">
                <a:solidFill>
                  <a:schemeClr val="tx1">
                    <a:lumMod val="50000"/>
                  </a:schemeClr>
                </a:solidFill>
                <a:latin typeface="Arial" pitchFamily="34" charset="0"/>
                <a:cs typeface="Arial" pitchFamily="34" charset="0"/>
              </a:rPr>
              <a:t>	</a:t>
            </a:r>
            <a:r>
              <a:rPr lang="en-GB" sz="1200" b="1" dirty="0">
                <a:solidFill>
                  <a:schemeClr val="tx1">
                    <a:lumMod val="50000"/>
                  </a:schemeClr>
                </a:solidFill>
                <a:latin typeface="Arial" pitchFamily="34" charset="0"/>
                <a:cs typeface="Arial" pitchFamily="34" charset="0"/>
              </a:rPr>
              <a:t>A		B</a:t>
            </a:r>
          </a:p>
          <a:p>
            <a:pPr marL="182563" indent="-182563">
              <a:buFontTx/>
              <a:buAutoNum type="arabicPeriod"/>
            </a:pPr>
            <a:r>
              <a:rPr lang="en-GB" sz="1000" b="1" dirty="0">
                <a:solidFill>
                  <a:schemeClr val="tx1">
                    <a:lumMod val="50000"/>
                  </a:schemeClr>
                </a:solidFill>
                <a:latin typeface="Arial" pitchFamily="34" charset="0"/>
                <a:cs typeface="Arial" pitchFamily="34" charset="0"/>
              </a:rPr>
              <a:t>        Dominant	Easy going</a:t>
            </a:r>
          </a:p>
          <a:p>
            <a:pPr marL="457200" indent="-457200">
              <a:buFontTx/>
              <a:buAutoNum type="arabicPeriod"/>
            </a:pPr>
            <a:r>
              <a:rPr lang="en-GB" sz="1000" b="1" dirty="0">
                <a:solidFill>
                  <a:schemeClr val="tx1">
                    <a:lumMod val="50000"/>
                  </a:schemeClr>
                </a:solidFill>
                <a:latin typeface="Arial" pitchFamily="34" charset="0"/>
                <a:cs typeface="Arial" pitchFamily="34" charset="0"/>
              </a:rPr>
              <a:t>Take Charge	Go along</a:t>
            </a:r>
          </a:p>
          <a:p>
            <a:pPr marL="457200" indent="-457200">
              <a:buFontTx/>
              <a:buAutoNum type="arabicPeriod"/>
            </a:pPr>
            <a:r>
              <a:rPr lang="en-GB" sz="1000" b="1" dirty="0">
                <a:solidFill>
                  <a:schemeClr val="tx1">
                    <a:lumMod val="50000"/>
                  </a:schemeClr>
                </a:solidFill>
                <a:latin typeface="Arial" pitchFamily="34" charset="0"/>
                <a:cs typeface="Arial" pitchFamily="34" charset="0"/>
              </a:rPr>
              <a:t>Assertive	Hesitant</a:t>
            </a:r>
          </a:p>
          <a:p>
            <a:pPr marL="457200" indent="-457200">
              <a:buFontTx/>
              <a:buAutoNum type="arabicPeriod"/>
            </a:pPr>
            <a:r>
              <a:rPr lang="en-GB" sz="1000" b="1" dirty="0">
                <a:solidFill>
                  <a:schemeClr val="tx1">
                    <a:lumMod val="50000"/>
                  </a:schemeClr>
                </a:solidFill>
                <a:latin typeface="Arial" pitchFamily="34" charset="0"/>
                <a:cs typeface="Arial" pitchFamily="34" charset="0"/>
              </a:rPr>
              <a:t>Challenging	</a:t>
            </a:r>
            <a:r>
              <a:rPr lang="en-US" sz="1000" b="1" dirty="0">
                <a:solidFill>
                  <a:schemeClr val="tx1">
                    <a:lumMod val="50000"/>
                  </a:schemeClr>
                </a:solidFill>
                <a:latin typeface="Arial" pitchFamily="34" charset="0"/>
                <a:cs typeface="Arial" pitchFamily="34" charset="0"/>
              </a:rPr>
              <a:t>Accepting</a:t>
            </a:r>
          </a:p>
          <a:p>
            <a:pPr marL="457200" indent="-457200">
              <a:buFontTx/>
              <a:buAutoNum type="arabicPeriod"/>
            </a:pPr>
            <a:r>
              <a:rPr lang="en-GB" sz="1000" b="1" dirty="0">
                <a:solidFill>
                  <a:schemeClr val="tx1">
                    <a:lumMod val="50000"/>
                  </a:schemeClr>
                </a:solidFill>
                <a:latin typeface="Arial" pitchFamily="34" charset="0"/>
                <a:cs typeface="Arial" pitchFamily="34" charset="0"/>
              </a:rPr>
              <a:t>Active		Thoughtful</a:t>
            </a:r>
          </a:p>
          <a:p>
            <a:pPr marL="457200" indent="-457200">
              <a:buFontTx/>
              <a:buAutoNum type="arabicPeriod"/>
            </a:pPr>
            <a:r>
              <a:rPr lang="en-GB" sz="1000" b="1" dirty="0">
                <a:solidFill>
                  <a:schemeClr val="tx1">
                    <a:lumMod val="50000"/>
                  </a:schemeClr>
                </a:solidFill>
                <a:latin typeface="Arial" pitchFamily="34" charset="0"/>
                <a:cs typeface="Arial" pitchFamily="34" charset="0"/>
              </a:rPr>
              <a:t>Confronting	Supporting</a:t>
            </a:r>
          </a:p>
          <a:p>
            <a:pPr marL="457200" indent="-457200">
              <a:buFontTx/>
              <a:buAutoNum type="arabicPeriod"/>
            </a:pPr>
            <a:r>
              <a:rPr lang="en-GB" sz="1000" b="1" dirty="0">
                <a:solidFill>
                  <a:schemeClr val="tx1">
                    <a:lumMod val="50000"/>
                  </a:schemeClr>
                </a:solidFill>
                <a:latin typeface="Arial" pitchFamily="34" charset="0"/>
                <a:cs typeface="Arial" pitchFamily="34" charset="0"/>
              </a:rPr>
              <a:t>Talkative	Quiet</a:t>
            </a:r>
          </a:p>
          <a:p>
            <a:pPr marL="457200" indent="-457200">
              <a:buFontTx/>
              <a:buAutoNum type="arabicPeriod"/>
            </a:pPr>
            <a:r>
              <a:rPr lang="en-GB" sz="1000" b="1" dirty="0">
                <a:solidFill>
                  <a:schemeClr val="tx1">
                    <a:lumMod val="50000"/>
                  </a:schemeClr>
                </a:solidFill>
                <a:latin typeface="Arial" pitchFamily="34" charset="0"/>
                <a:cs typeface="Arial" pitchFamily="34" charset="0"/>
              </a:rPr>
              <a:t>Bold		Retiring</a:t>
            </a:r>
          </a:p>
          <a:p>
            <a:pPr marL="457200" indent="-457200">
              <a:buFontTx/>
              <a:buAutoNum type="arabicPeriod"/>
            </a:pPr>
            <a:r>
              <a:rPr lang="en-GB" sz="1000" b="1" dirty="0">
                <a:solidFill>
                  <a:schemeClr val="tx1">
                    <a:lumMod val="50000"/>
                  </a:schemeClr>
                </a:solidFill>
                <a:latin typeface="Arial" pitchFamily="34" charset="0"/>
                <a:cs typeface="Arial" pitchFamily="34" charset="0"/>
              </a:rPr>
              <a:t>Intense		Relaxed</a:t>
            </a:r>
          </a:p>
          <a:p>
            <a:pPr marL="457200" indent="-457200">
              <a:buFontTx/>
              <a:buAutoNum type="arabicPeriod"/>
            </a:pPr>
            <a:r>
              <a:rPr lang="en-GB" sz="1000" b="1" dirty="0">
                <a:solidFill>
                  <a:schemeClr val="tx1">
                    <a:lumMod val="50000"/>
                  </a:schemeClr>
                </a:solidFill>
                <a:latin typeface="Arial" pitchFamily="34" charset="0"/>
                <a:cs typeface="Arial" pitchFamily="34" charset="0"/>
              </a:rPr>
              <a:t>Forceful	Subtle</a:t>
            </a:r>
          </a:p>
          <a:p>
            <a:pPr marL="457200" indent="-457200">
              <a:buFontTx/>
              <a:buAutoNum type="arabicPeriod"/>
            </a:pPr>
            <a:endParaRPr lang="en-GB" sz="1000" b="1" dirty="0">
              <a:solidFill>
                <a:schemeClr val="tx1">
                  <a:lumMod val="50000"/>
                </a:schemeClr>
              </a:solidFill>
              <a:latin typeface="Arial" pitchFamily="34" charset="0"/>
              <a:cs typeface="Arial" pitchFamily="34" charset="0"/>
            </a:endParaRPr>
          </a:p>
          <a:p>
            <a:pPr marL="457200" indent="-457200"/>
            <a:r>
              <a:rPr lang="en-GB" sz="1200" b="1" dirty="0">
                <a:solidFill>
                  <a:schemeClr val="tx1">
                    <a:lumMod val="50000"/>
                  </a:schemeClr>
                </a:solidFill>
                <a:latin typeface="Arial" pitchFamily="34" charset="0"/>
                <a:cs typeface="Arial" pitchFamily="34" charset="0"/>
              </a:rPr>
              <a:t>Total	_______	______</a:t>
            </a:r>
          </a:p>
          <a:p>
            <a:pPr marL="457200" indent="-457200">
              <a:buFontTx/>
              <a:buAutoNum type="arabicPeriod"/>
            </a:pPr>
            <a:endParaRPr lang="en-GB" sz="1000" b="1" dirty="0">
              <a:solidFill>
                <a:schemeClr val="tx1">
                  <a:lumMod val="50000"/>
                </a:schemeClr>
              </a:solidFill>
              <a:latin typeface="Arial" pitchFamily="34" charset="0"/>
              <a:cs typeface="Arial" pitchFamily="34" charset="0"/>
            </a:endParaRPr>
          </a:p>
        </p:txBody>
      </p:sp>
      <p:sp>
        <p:nvSpPr>
          <p:cNvPr id="6" name="Text Box 6"/>
          <p:cNvSpPr txBox="1">
            <a:spLocks noChangeArrowheads="1"/>
          </p:cNvSpPr>
          <p:nvPr/>
        </p:nvSpPr>
        <p:spPr bwMode="auto">
          <a:xfrm>
            <a:off x="318802" y="3430363"/>
            <a:ext cx="3419457" cy="2308324"/>
          </a:xfrm>
          <a:prstGeom prst="rect">
            <a:avLst/>
          </a:prstGeom>
          <a:noFill/>
          <a:ln w="9525">
            <a:noFill/>
            <a:miter lim="800000"/>
            <a:headEnd/>
            <a:tailEnd/>
          </a:ln>
          <a:effectLst>
            <a:softEdge rad="317500"/>
          </a:effectLst>
        </p:spPr>
        <p:style>
          <a:lnRef idx="0">
            <a:scrgbClr r="0" g="0" b="0"/>
          </a:lnRef>
          <a:fillRef idx="1003">
            <a:schemeClr val="lt1"/>
          </a:fillRef>
          <a:effectRef idx="0">
            <a:scrgbClr r="0" g="0" b="0"/>
          </a:effectRef>
          <a:fontRef idx="major"/>
        </p:style>
        <p:txBody>
          <a:bodyPr wrap="square">
            <a:spAutoFit/>
          </a:bodyPr>
          <a:lstStyle/>
          <a:p>
            <a:pPr marL="457200" indent="-457200"/>
            <a:r>
              <a:rPr lang="en-GB" sz="1200" b="1" dirty="0">
                <a:solidFill>
                  <a:schemeClr val="tx1">
                    <a:lumMod val="50000"/>
                  </a:schemeClr>
                </a:solidFill>
                <a:latin typeface="Arial" pitchFamily="34" charset="0"/>
                <a:cs typeface="Arial" pitchFamily="34" charset="0"/>
              </a:rPr>
              <a:t>           C	             	D</a:t>
            </a:r>
          </a:p>
          <a:p>
            <a:pPr marL="457200" indent="-457200">
              <a:buFontTx/>
              <a:buAutoNum type="arabicPeriod"/>
            </a:pPr>
            <a:r>
              <a:rPr lang="en-GB" sz="1000" b="1" dirty="0">
                <a:solidFill>
                  <a:schemeClr val="tx1">
                    <a:lumMod val="50000"/>
                  </a:schemeClr>
                </a:solidFill>
                <a:latin typeface="Arial" pitchFamily="34" charset="0"/>
                <a:cs typeface="Arial" pitchFamily="34" charset="0"/>
              </a:rPr>
              <a:t>Formal 	Informal</a:t>
            </a:r>
          </a:p>
          <a:p>
            <a:pPr marL="457200" indent="-457200">
              <a:buFontTx/>
              <a:buAutoNum type="arabicPeriod"/>
            </a:pPr>
            <a:r>
              <a:rPr lang="en-GB" sz="1000" b="1" dirty="0">
                <a:solidFill>
                  <a:schemeClr val="tx1">
                    <a:lumMod val="50000"/>
                  </a:schemeClr>
                </a:solidFill>
                <a:latin typeface="Arial" pitchFamily="34" charset="0"/>
                <a:cs typeface="Arial" pitchFamily="34" charset="0"/>
              </a:rPr>
              <a:t>Disciplined	Spontaneous</a:t>
            </a:r>
          </a:p>
          <a:p>
            <a:pPr marL="457200" indent="-457200">
              <a:buFontTx/>
              <a:buAutoNum type="arabicPeriod"/>
            </a:pPr>
            <a:r>
              <a:rPr lang="en-GB" sz="1000" b="1" dirty="0">
                <a:solidFill>
                  <a:schemeClr val="tx1">
                    <a:lumMod val="50000"/>
                  </a:schemeClr>
                </a:solidFill>
                <a:latin typeface="Arial" pitchFamily="34" charset="0"/>
                <a:cs typeface="Arial" pitchFamily="34" charset="0"/>
              </a:rPr>
              <a:t>Self-controlled	Responsive</a:t>
            </a:r>
          </a:p>
          <a:p>
            <a:pPr marL="457200" indent="-457200">
              <a:buFontTx/>
              <a:buAutoNum type="arabicPeriod"/>
            </a:pPr>
            <a:r>
              <a:rPr lang="en-GB" sz="1000" b="1" dirty="0">
                <a:solidFill>
                  <a:schemeClr val="tx1">
                    <a:lumMod val="50000"/>
                  </a:schemeClr>
                </a:solidFill>
                <a:latin typeface="Arial" pitchFamily="34" charset="0"/>
                <a:cs typeface="Arial" pitchFamily="34" charset="0"/>
              </a:rPr>
              <a:t>Methodical	Impulsive</a:t>
            </a:r>
          </a:p>
          <a:p>
            <a:pPr marL="457200" indent="-457200">
              <a:buFontTx/>
              <a:buAutoNum type="arabicPeriod"/>
            </a:pPr>
            <a:r>
              <a:rPr lang="en-GB" sz="1000" b="1" dirty="0">
                <a:solidFill>
                  <a:schemeClr val="tx1">
                    <a:lumMod val="50000"/>
                  </a:schemeClr>
                </a:solidFill>
                <a:latin typeface="Arial" pitchFamily="34" charset="0"/>
                <a:cs typeface="Arial" pitchFamily="34" charset="0"/>
              </a:rPr>
              <a:t>Distant		Close</a:t>
            </a:r>
          </a:p>
          <a:p>
            <a:pPr marL="457200" indent="-457200">
              <a:buFontTx/>
              <a:buAutoNum type="arabicPeriod"/>
            </a:pPr>
            <a:r>
              <a:rPr lang="en-GB" sz="1000" b="1" dirty="0">
                <a:solidFill>
                  <a:schemeClr val="tx1">
                    <a:lumMod val="50000"/>
                  </a:schemeClr>
                </a:solidFill>
                <a:latin typeface="Arial" pitchFamily="34" charset="0"/>
                <a:cs typeface="Arial" pitchFamily="34" charset="0"/>
              </a:rPr>
              <a:t>Thinking	Feeling</a:t>
            </a:r>
          </a:p>
          <a:p>
            <a:pPr marL="457200" indent="-457200">
              <a:buFontTx/>
              <a:buAutoNum type="arabicPeriod"/>
            </a:pPr>
            <a:r>
              <a:rPr lang="en-GB" sz="1000" b="1" dirty="0">
                <a:solidFill>
                  <a:schemeClr val="tx1">
                    <a:lumMod val="50000"/>
                  </a:schemeClr>
                </a:solidFill>
                <a:latin typeface="Arial" pitchFamily="34" charset="0"/>
                <a:cs typeface="Arial" pitchFamily="34" charset="0"/>
              </a:rPr>
              <a:t>Task-oriented	People-oriented</a:t>
            </a:r>
          </a:p>
          <a:p>
            <a:pPr marL="457200" indent="-457200">
              <a:buFontTx/>
              <a:buAutoNum type="arabicPeriod"/>
            </a:pPr>
            <a:r>
              <a:rPr lang="en-GB" sz="1000" b="1" dirty="0">
                <a:solidFill>
                  <a:schemeClr val="tx1">
                    <a:lumMod val="50000"/>
                  </a:schemeClr>
                </a:solidFill>
                <a:latin typeface="Arial" pitchFamily="34" charset="0"/>
                <a:cs typeface="Arial" pitchFamily="34" charset="0"/>
              </a:rPr>
              <a:t>Reserved	Outgoing</a:t>
            </a:r>
          </a:p>
          <a:p>
            <a:pPr marL="457200" indent="-457200">
              <a:buFontTx/>
              <a:buAutoNum type="arabicPeriod"/>
            </a:pPr>
            <a:r>
              <a:rPr lang="en-GB" sz="1000" b="1" dirty="0">
                <a:solidFill>
                  <a:schemeClr val="tx1">
                    <a:lumMod val="50000"/>
                  </a:schemeClr>
                </a:solidFill>
                <a:latin typeface="Arial" pitchFamily="34" charset="0"/>
                <a:cs typeface="Arial" pitchFamily="34" charset="0"/>
              </a:rPr>
              <a:t>Matter of fact	Dramatic</a:t>
            </a:r>
          </a:p>
          <a:p>
            <a:pPr marL="457200" indent="-457200">
              <a:buFontTx/>
              <a:buAutoNum type="arabicPeriod"/>
            </a:pPr>
            <a:r>
              <a:rPr lang="en-GB" sz="1000" b="1" dirty="0">
                <a:solidFill>
                  <a:schemeClr val="tx1">
                    <a:lumMod val="50000"/>
                  </a:schemeClr>
                </a:solidFill>
                <a:latin typeface="Arial" pitchFamily="34" charset="0"/>
                <a:cs typeface="Arial" pitchFamily="34" charset="0"/>
              </a:rPr>
              <a:t>Cool		Warm</a:t>
            </a:r>
          </a:p>
          <a:p>
            <a:pPr marL="457200" indent="-457200">
              <a:buFontTx/>
              <a:buAutoNum type="arabicPeriod"/>
            </a:pPr>
            <a:endParaRPr lang="en-GB" sz="1000" b="1" dirty="0">
              <a:solidFill>
                <a:schemeClr val="tx1">
                  <a:lumMod val="50000"/>
                </a:schemeClr>
              </a:solidFill>
              <a:latin typeface="Arial" pitchFamily="34" charset="0"/>
              <a:cs typeface="Arial" pitchFamily="34" charset="0"/>
            </a:endParaRPr>
          </a:p>
          <a:p>
            <a:pPr marL="457200" indent="-457200"/>
            <a:r>
              <a:rPr lang="en-GB" sz="1200" b="1" dirty="0">
                <a:solidFill>
                  <a:schemeClr val="tx1">
                    <a:lumMod val="50000"/>
                  </a:schemeClr>
                </a:solidFill>
                <a:latin typeface="Arial" pitchFamily="34" charset="0"/>
                <a:cs typeface="Arial" pitchFamily="34" charset="0"/>
              </a:rPr>
              <a:t>Total	_______	_______</a:t>
            </a:r>
          </a:p>
          <a:p>
            <a:pPr marL="457200" indent="-457200">
              <a:buFontTx/>
              <a:buAutoNum type="arabicPeriod"/>
            </a:pPr>
            <a:endParaRPr lang="en-US" sz="1000" b="1" dirty="0">
              <a:solidFill>
                <a:schemeClr val="tx1">
                  <a:lumMod val="50000"/>
                </a:schemeClr>
              </a:solidFill>
              <a:latin typeface="Arial" pitchFamily="34" charset="0"/>
              <a:cs typeface="Arial" pitchFamily="34" charset="0"/>
            </a:endParaRPr>
          </a:p>
        </p:txBody>
      </p:sp>
      <p:sp>
        <p:nvSpPr>
          <p:cNvPr id="7" name="Line 9"/>
          <p:cNvSpPr>
            <a:spLocks noChangeShapeType="1"/>
          </p:cNvSpPr>
          <p:nvPr/>
        </p:nvSpPr>
        <p:spPr bwMode="auto">
          <a:xfrm flipV="1">
            <a:off x="6290761" y="1196752"/>
            <a:ext cx="0" cy="4392613"/>
          </a:xfrm>
          <a:prstGeom prst="line">
            <a:avLst/>
          </a:prstGeom>
          <a:ln>
            <a:headEnd/>
            <a:tailEnd/>
          </a:ln>
        </p:spPr>
        <p:style>
          <a:lnRef idx="3">
            <a:schemeClr val="dk1"/>
          </a:lnRef>
          <a:fillRef idx="0">
            <a:schemeClr val="dk1"/>
          </a:fillRef>
          <a:effectRef idx="2">
            <a:schemeClr val="dk1"/>
          </a:effectRef>
          <a:fontRef idx="minor">
            <a:schemeClr val="tx1"/>
          </a:fontRef>
        </p:style>
        <p:txBody>
          <a:bodyPr/>
          <a:lstStyle/>
          <a:p>
            <a:endParaRPr lang="en-GB" dirty="0">
              <a:solidFill>
                <a:srgbClr val="444444"/>
              </a:solidFill>
              <a:latin typeface="Arial" pitchFamily="34" charset="0"/>
              <a:cs typeface="Arial" pitchFamily="34" charset="0"/>
            </a:endParaRPr>
          </a:p>
        </p:txBody>
      </p:sp>
      <p:sp>
        <p:nvSpPr>
          <p:cNvPr id="8" name="Line 10"/>
          <p:cNvSpPr>
            <a:spLocks noChangeShapeType="1"/>
          </p:cNvSpPr>
          <p:nvPr/>
        </p:nvSpPr>
        <p:spPr bwMode="auto">
          <a:xfrm>
            <a:off x="4025181" y="3430363"/>
            <a:ext cx="4718538" cy="0"/>
          </a:xfrm>
          <a:prstGeom prst="line">
            <a:avLst/>
          </a:prstGeom>
          <a:ln>
            <a:headEnd/>
            <a:tailEnd/>
          </a:ln>
        </p:spPr>
        <p:style>
          <a:lnRef idx="3">
            <a:schemeClr val="dk1"/>
          </a:lnRef>
          <a:fillRef idx="0">
            <a:schemeClr val="dk1"/>
          </a:fillRef>
          <a:effectRef idx="2">
            <a:schemeClr val="dk1"/>
          </a:effectRef>
          <a:fontRef idx="minor">
            <a:schemeClr val="tx1"/>
          </a:fontRef>
        </p:style>
        <p:txBody>
          <a:bodyPr/>
          <a:lstStyle/>
          <a:p>
            <a:endParaRPr lang="en-GB" dirty="0">
              <a:solidFill>
                <a:srgbClr val="444444"/>
              </a:solidFill>
              <a:latin typeface="Arial" pitchFamily="34" charset="0"/>
              <a:cs typeface="Arial" pitchFamily="34" charset="0"/>
            </a:endParaRPr>
          </a:p>
        </p:txBody>
      </p:sp>
      <p:sp>
        <p:nvSpPr>
          <p:cNvPr id="11" name="Text Box 13"/>
          <p:cNvSpPr txBox="1">
            <a:spLocks noChangeArrowheads="1"/>
          </p:cNvSpPr>
          <p:nvPr/>
        </p:nvSpPr>
        <p:spPr bwMode="auto">
          <a:xfrm>
            <a:off x="3923928" y="3512041"/>
            <a:ext cx="4883068" cy="276999"/>
          </a:xfrm>
          <a:prstGeom prst="rect">
            <a:avLst/>
          </a:prstGeom>
          <a:noFill/>
          <a:ln w="9525">
            <a:noFill/>
            <a:miter lim="800000"/>
            <a:headEnd/>
            <a:tailEnd/>
          </a:ln>
        </p:spPr>
        <p:txBody>
          <a:bodyPr wrap="none">
            <a:spAutoFit/>
          </a:bodyPr>
          <a:lstStyle/>
          <a:p>
            <a:r>
              <a:rPr lang="en-GB" sz="1200" dirty="0">
                <a:solidFill>
                  <a:srgbClr val="444444"/>
                </a:solidFill>
                <a:latin typeface="Arial" pitchFamily="34" charset="0"/>
                <a:cs typeface="Arial" pitchFamily="34" charset="0"/>
              </a:rPr>
              <a:t>0        1         2        3        4      5          6          7         8         9         10</a:t>
            </a:r>
          </a:p>
        </p:txBody>
      </p:sp>
      <p:sp>
        <p:nvSpPr>
          <p:cNvPr id="30" name="Text Box 32"/>
          <p:cNvSpPr txBox="1">
            <a:spLocks noChangeArrowheads="1"/>
          </p:cNvSpPr>
          <p:nvPr/>
        </p:nvSpPr>
        <p:spPr bwMode="auto">
          <a:xfrm>
            <a:off x="507226" y="5816297"/>
            <a:ext cx="4052815" cy="276999"/>
          </a:xfrm>
          <a:prstGeom prst="rect">
            <a:avLst/>
          </a:prstGeom>
          <a:solidFill>
            <a:schemeClr val="tx1"/>
          </a:solidFill>
          <a:ln>
            <a:headEnd/>
            <a:tailEnd/>
          </a:ln>
        </p:spPr>
        <p:style>
          <a:lnRef idx="1">
            <a:schemeClr val="accent3"/>
          </a:lnRef>
          <a:fillRef idx="3">
            <a:schemeClr val="accent3"/>
          </a:fillRef>
          <a:effectRef idx="2">
            <a:schemeClr val="accent3"/>
          </a:effectRef>
          <a:fontRef idx="minor">
            <a:schemeClr val="lt1"/>
          </a:fontRef>
        </p:style>
        <p:txBody>
          <a:bodyPr wrap="square">
            <a:spAutoFit/>
          </a:bodyPr>
          <a:lstStyle/>
          <a:p>
            <a:pPr algn="ctr"/>
            <a:r>
              <a:rPr lang="en-GB" sz="1200" b="1" dirty="0">
                <a:solidFill>
                  <a:schemeClr val="bg1"/>
                </a:solidFill>
                <a:latin typeface="Arial" pitchFamily="34" charset="0"/>
                <a:cs typeface="Arial" pitchFamily="34" charset="0"/>
              </a:rPr>
              <a:t>Transpose total for Column B onto the horizontal line</a:t>
            </a:r>
          </a:p>
        </p:txBody>
      </p:sp>
      <p:sp>
        <p:nvSpPr>
          <p:cNvPr id="31" name="Text Box 33"/>
          <p:cNvSpPr txBox="1">
            <a:spLocks noChangeArrowheads="1"/>
          </p:cNvSpPr>
          <p:nvPr/>
        </p:nvSpPr>
        <p:spPr bwMode="auto">
          <a:xfrm>
            <a:off x="4740956" y="5816297"/>
            <a:ext cx="3883948" cy="276999"/>
          </a:xfrm>
          <a:prstGeom prst="rect">
            <a:avLst/>
          </a:prstGeom>
          <a:solidFill>
            <a:schemeClr val="tx1"/>
          </a:solidFill>
          <a:ln>
            <a:headEnd/>
            <a:tailEnd/>
          </a:ln>
        </p:spPr>
        <p:style>
          <a:lnRef idx="1">
            <a:schemeClr val="accent3"/>
          </a:lnRef>
          <a:fillRef idx="3">
            <a:schemeClr val="accent3"/>
          </a:fillRef>
          <a:effectRef idx="2">
            <a:schemeClr val="accent3"/>
          </a:effectRef>
          <a:fontRef idx="minor">
            <a:schemeClr val="lt1"/>
          </a:fontRef>
        </p:style>
        <p:txBody>
          <a:bodyPr wrap="none">
            <a:spAutoFit/>
          </a:bodyPr>
          <a:lstStyle/>
          <a:p>
            <a:pPr algn="ctr"/>
            <a:r>
              <a:rPr lang="en-GB" sz="1200" b="1" dirty="0">
                <a:solidFill>
                  <a:schemeClr val="bg1"/>
                </a:solidFill>
                <a:latin typeface="Arial" pitchFamily="34" charset="0"/>
                <a:cs typeface="Arial" pitchFamily="34" charset="0"/>
              </a:rPr>
              <a:t>Transpose total for Column C onto the vertical line</a:t>
            </a:r>
          </a:p>
        </p:txBody>
      </p:sp>
      <p:sp>
        <p:nvSpPr>
          <p:cNvPr id="2" name="Title 1"/>
          <p:cNvSpPr>
            <a:spLocks noGrp="1"/>
          </p:cNvSpPr>
          <p:nvPr>
            <p:ph type="title"/>
          </p:nvPr>
        </p:nvSpPr>
        <p:spPr>
          <a:xfrm>
            <a:off x="457200" y="240772"/>
            <a:ext cx="8229600" cy="373480"/>
          </a:xfrm>
        </p:spPr>
        <p:txBody>
          <a:bodyPr>
            <a:normAutofit fontScale="90000"/>
          </a:bodyPr>
          <a:lstStyle/>
          <a:p>
            <a:r>
              <a:rPr lang="en-GB" sz="2400" b="1" dirty="0">
                <a:solidFill>
                  <a:srgbClr val="0000FF"/>
                </a:solidFill>
              </a:rPr>
              <a:t>Behavioural Styles</a:t>
            </a:r>
          </a:p>
        </p:txBody>
      </p:sp>
      <p:sp>
        <p:nvSpPr>
          <p:cNvPr id="35" name="Text Box 13"/>
          <p:cNvSpPr txBox="1">
            <a:spLocks noChangeArrowheads="1"/>
          </p:cNvSpPr>
          <p:nvPr/>
        </p:nvSpPr>
        <p:spPr bwMode="auto">
          <a:xfrm>
            <a:off x="5945608" y="1135777"/>
            <a:ext cx="354584" cy="276999"/>
          </a:xfrm>
          <a:prstGeom prst="rect">
            <a:avLst/>
          </a:prstGeom>
          <a:noFill/>
          <a:ln w="9525">
            <a:noFill/>
            <a:miter lim="800000"/>
            <a:headEnd/>
            <a:tailEnd/>
          </a:ln>
        </p:spPr>
        <p:txBody>
          <a:bodyPr wrap="none">
            <a:spAutoFit/>
          </a:bodyPr>
          <a:lstStyle/>
          <a:p>
            <a:r>
              <a:rPr lang="en-GB" sz="1200" dirty="0">
                <a:solidFill>
                  <a:srgbClr val="444444"/>
                </a:solidFill>
                <a:latin typeface="Arial" pitchFamily="34" charset="0"/>
                <a:cs typeface="Arial" pitchFamily="34" charset="0"/>
              </a:rPr>
              <a:t>10</a:t>
            </a:r>
          </a:p>
        </p:txBody>
      </p:sp>
      <p:sp>
        <p:nvSpPr>
          <p:cNvPr id="9" name="TextBox 8"/>
          <p:cNvSpPr txBox="1"/>
          <p:nvPr/>
        </p:nvSpPr>
        <p:spPr>
          <a:xfrm>
            <a:off x="6012160" y="1484784"/>
            <a:ext cx="288032" cy="1944216"/>
          </a:xfrm>
          <a:prstGeom prst="rect">
            <a:avLst/>
          </a:prstGeom>
          <a:noFill/>
        </p:spPr>
        <p:txBody>
          <a:bodyPr wrap="square" rtlCol="0">
            <a:normAutofit/>
          </a:bodyPr>
          <a:lstStyle/>
          <a:p>
            <a:pPr>
              <a:spcBef>
                <a:spcPts val="0"/>
              </a:spcBef>
              <a:spcAft>
                <a:spcPts val="600"/>
              </a:spcAft>
            </a:pPr>
            <a:r>
              <a:rPr lang="en-US" sz="1200" dirty="0"/>
              <a:t>9</a:t>
            </a:r>
          </a:p>
          <a:p>
            <a:pPr>
              <a:spcBef>
                <a:spcPts val="0"/>
              </a:spcBef>
              <a:spcAft>
                <a:spcPts val="600"/>
              </a:spcAft>
            </a:pPr>
            <a:endParaRPr lang="en-US" sz="1200" dirty="0"/>
          </a:p>
          <a:p>
            <a:pPr>
              <a:spcBef>
                <a:spcPts val="0"/>
              </a:spcBef>
              <a:spcAft>
                <a:spcPts val="600"/>
              </a:spcAft>
            </a:pPr>
            <a:r>
              <a:rPr lang="en-US" sz="1200" dirty="0"/>
              <a:t>8</a:t>
            </a:r>
          </a:p>
          <a:p>
            <a:pPr>
              <a:spcBef>
                <a:spcPts val="0"/>
              </a:spcBef>
              <a:spcAft>
                <a:spcPts val="600"/>
              </a:spcAft>
            </a:pPr>
            <a:endParaRPr lang="en-US" sz="1200" dirty="0"/>
          </a:p>
          <a:p>
            <a:pPr>
              <a:spcBef>
                <a:spcPts val="0"/>
              </a:spcBef>
              <a:spcAft>
                <a:spcPts val="600"/>
              </a:spcAft>
            </a:pPr>
            <a:r>
              <a:rPr lang="en-US" sz="1200" dirty="0"/>
              <a:t>7</a:t>
            </a:r>
          </a:p>
          <a:p>
            <a:pPr>
              <a:spcBef>
                <a:spcPts val="0"/>
              </a:spcBef>
              <a:spcAft>
                <a:spcPts val="600"/>
              </a:spcAft>
            </a:pPr>
            <a:endParaRPr lang="en-US" sz="1200" dirty="0"/>
          </a:p>
          <a:p>
            <a:pPr>
              <a:spcBef>
                <a:spcPts val="0"/>
              </a:spcBef>
              <a:spcAft>
                <a:spcPts val="600"/>
              </a:spcAft>
            </a:pPr>
            <a:r>
              <a:rPr lang="en-US" sz="1200" dirty="0"/>
              <a:t>6</a:t>
            </a:r>
          </a:p>
        </p:txBody>
      </p:sp>
      <p:sp>
        <p:nvSpPr>
          <p:cNvPr id="10" name="TextBox 9"/>
          <p:cNvSpPr txBox="1"/>
          <p:nvPr/>
        </p:nvSpPr>
        <p:spPr>
          <a:xfrm>
            <a:off x="6012160" y="4005064"/>
            <a:ext cx="288032" cy="1584176"/>
          </a:xfrm>
          <a:prstGeom prst="rect">
            <a:avLst/>
          </a:prstGeom>
          <a:noFill/>
        </p:spPr>
        <p:txBody>
          <a:bodyPr wrap="square" rtlCol="0">
            <a:normAutofit fontScale="92500" lnSpcReduction="20000"/>
          </a:bodyPr>
          <a:lstStyle/>
          <a:p>
            <a:pPr>
              <a:spcBef>
                <a:spcPts val="0"/>
              </a:spcBef>
              <a:spcAft>
                <a:spcPts val="600"/>
              </a:spcAft>
            </a:pPr>
            <a:r>
              <a:rPr lang="en-US" sz="1200" dirty="0"/>
              <a:t>4</a:t>
            </a:r>
          </a:p>
          <a:p>
            <a:pPr>
              <a:spcBef>
                <a:spcPts val="0"/>
              </a:spcBef>
              <a:spcAft>
                <a:spcPts val="600"/>
              </a:spcAft>
            </a:pPr>
            <a:endParaRPr lang="en-US" sz="1200" dirty="0"/>
          </a:p>
          <a:p>
            <a:pPr>
              <a:spcBef>
                <a:spcPts val="0"/>
              </a:spcBef>
              <a:spcAft>
                <a:spcPts val="600"/>
              </a:spcAft>
            </a:pPr>
            <a:r>
              <a:rPr lang="en-US" sz="1200" dirty="0"/>
              <a:t>3</a:t>
            </a:r>
          </a:p>
          <a:p>
            <a:pPr>
              <a:spcBef>
                <a:spcPts val="0"/>
              </a:spcBef>
              <a:spcAft>
                <a:spcPts val="600"/>
              </a:spcAft>
            </a:pPr>
            <a:endParaRPr lang="en-US" sz="1200" dirty="0"/>
          </a:p>
          <a:p>
            <a:pPr>
              <a:spcBef>
                <a:spcPts val="0"/>
              </a:spcBef>
              <a:spcAft>
                <a:spcPts val="600"/>
              </a:spcAft>
            </a:pPr>
            <a:r>
              <a:rPr lang="en-US" sz="1200" dirty="0"/>
              <a:t>2</a:t>
            </a:r>
          </a:p>
          <a:p>
            <a:pPr>
              <a:spcBef>
                <a:spcPts val="0"/>
              </a:spcBef>
              <a:spcAft>
                <a:spcPts val="600"/>
              </a:spcAft>
            </a:pPr>
            <a:endParaRPr lang="en-US" sz="1200" dirty="0"/>
          </a:p>
          <a:p>
            <a:pPr>
              <a:spcBef>
                <a:spcPts val="0"/>
              </a:spcBef>
              <a:spcAft>
                <a:spcPts val="600"/>
              </a:spcAft>
            </a:pPr>
            <a:r>
              <a:rPr lang="en-US" sz="1200" dirty="0"/>
              <a:t>1</a:t>
            </a:r>
          </a:p>
        </p:txBody>
      </p:sp>
    </p:spTree>
    <p:extLst>
      <p:ext uri="{BB962C8B-B14F-4D97-AF65-F5344CB8AC3E}">
        <p14:creationId xmlns:p14="http://schemas.microsoft.com/office/powerpoint/2010/main" val="394155602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DC462A-286C-9E10-CC72-F0B14E814290}"/>
            </a:ext>
          </a:extLst>
        </p:cNvPr>
        <p:cNvGrpSpPr/>
        <p:nvPr/>
      </p:nvGrpSpPr>
      <p:grpSpPr>
        <a:xfrm>
          <a:off x="0" y="0"/>
          <a:ext cx="0" cy="0"/>
          <a:chOff x="0" y="0"/>
          <a:chExt cx="0" cy="0"/>
        </a:xfrm>
      </p:grpSpPr>
      <p:sp>
        <p:nvSpPr>
          <p:cNvPr id="15" name="Title 14">
            <a:extLst>
              <a:ext uri="{FF2B5EF4-FFF2-40B4-BE49-F238E27FC236}">
                <a16:creationId xmlns:a16="http://schemas.microsoft.com/office/drawing/2014/main" id="{8FB71B2B-83F5-C48E-8D47-027A5CA7DD1C}"/>
              </a:ext>
            </a:extLst>
          </p:cNvPr>
          <p:cNvSpPr>
            <a:spLocks noGrp="1"/>
          </p:cNvSpPr>
          <p:nvPr>
            <p:ph type="title"/>
          </p:nvPr>
        </p:nvSpPr>
        <p:spPr>
          <a:xfrm>
            <a:off x="457200" y="97715"/>
            <a:ext cx="8229600" cy="648049"/>
          </a:xfrm>
        </p:spPr>
        <p:txBody>
          <a:bodyPr>
            <a:normAutofit/>
          </a:bodyPr>
          <a:lstStyle/>
          <a:p>
            <a:r>
              <a:rPr lang="en-US" sz="2400" b="1" dirty="0">
                <a:solidFill>
                  <a:srgbClr val="0000FF"/>
                </a:solidFill>
                <a:latin typeface="Arial" panose="020B0604020202020204" pitchFamily="34" charset="0"/>
                <a:cs typeface="Arial" panose="020B0604020202020204" pitchFamily="34" charset="0"/>
              </a:rPr>
              <a:t>Behavioural</a:t>
            </a:r>
            <a:r>
              <a:rPr lang="en-GB" sz="2400" b="1" dirty="0">
                <a:solidFill>
                  <a:srgbClr val="0000FF"/>
                </a:solidFill>
                <a:latin typeface="Arial" panose="020B0604020202020204" pitchFamily="34" charset="0"/>
                <a:cs typeface="Arial" panose="020B0604020202020204" pitchFamily="34" charset="0"/>
              </a:rPr>
              <a:t> Styles</a:t>
            </a:r>
          </a:p>
        </p:txBody>
      </p:sp>
      <p:sp>
        <p:nvSpPr>
          <p:cNvPr id="13" name="Quad Arrow 12">
            <a:extLst>
              <a:ext uri="{FF2B5EF4-FFF2-40B4-BE49-F238E27FC236}">
                <a16:creationId xmlns:a16="http://schemas.microsoft.com/office/drawing/2014/main" id="{97F3465E-ABF6-FFDB-3F6D-C0127105A60D}"/>
              </a:ext>
            </a:extLst>
          </p:cNvPr>
          <p:cNvSpPr/>
          <p:nvPr/>
        </p:nvSpPr>
        <p:spPr>
          <a:xfrm>
            <a:off x="1799989" y="952016"/>
            <a:ext cx="5441481" cy="5273167"/>
          </a:xfrm>
          <a:prstGeom prst="quadArrow">
            <a:avLst>
              <a:gd name="adj1" fmla="val 2000"/>
              <a:gd name="adj2" fmla="val 4000"/>
              <a:gd name="adj3" fmla="val 5000"/>
            </a:avLst>
          </a:prstGeom>
          <a:solidFill>
            <a:schemeClr val="tx1">
              <a:lumMod val="40000"/>
              <a:lumOff val="60000"/>
            </a:schemeClr>
          </a:solidFill>
          <a:ln>
            <a:noFill/>
          </a:ln>
          <a:effectLst/>
        </p:spPr>
        <p:style>
          <a:lnRef idx="0">
            <a:schemeClr val="dk2">
              <a:hueOff val="0"/>
              <a:satOff val="0"/>
              <a:lumOff val="0"/>
              <a:alphaOff val="0"/>
            </a:schemeClr>
          </a:lnRef>
          <a:fillRef idx="1003">
            <a:schemeClr val="dk2"/>
          </a:fillRef>
          <a:effectRef idx="0">
            <a:schemeClr val="dk2">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4" name="Text Box 4">
            <a:extLst>
              <a:ext uri="{FF2B5EF4-FFF2-40B4-BE49-F238E27FC236}">
                <a16:creationId xmlns:a16="http://schemas.microsoft.com/office/drawing/2014/main" id="{D9DF44DF-3C42-D24D-BCF5-33FF574CF651}"/>
              </a:ext>
            </a:extLst>
          </p:cNvPr>
          <p:cNvSpPr txBox="1">
            <a:spLocks noChangeArrowheads="1"/>
          </p:cNvSpPr>
          <p:nvPr/>
        </p:nvSpPr>
        <p:spPr bwMode="auto">
          <a:xfrm>
            <a:off x="3775341" y="700334"/>
            <a:ext cx="1291957" cy="338554"/>
          </a:xfrm>
          <a:prstGeom prst="rect">
            <a:avLst/>
          </a:prstGeom>
          <a:noFill/>
          <a:ln w="9525">
            <a:noFill/>
            <a:miter lim="800000"/>
            <a:headEnd/>
            <a:tailEnd/>
          </a:ln>
          <a:effectLst/>
          <a:scene3d>
            <a:camera prst="orthographicFront">
              <a:rot lat="0" lon="0" rev="0"/>
            </a:camera>
            <a:lightRig rig="glow" dir="t">
              <a:rot lat="0" lon="0" rev="4800000"/>
            </a:lightRig>
          </a:scene3d>
          <a:sp3d prstMaterial="matte">
            <a:bevelT w="127000" h="63500"/>
          </a:sp3d>
        </p:spPr>
        <p:txBody>
          <a:bodyPr wrap="none">
            <a:spAutoFit/>
          </a:bodyPr>
          <a:lstStyle/>
          <a:p>
            <a:r>
              <a:rPr lang="en-GB" sz="1600" b="1" dirty="0">
                <a:solidFill>
                  <a:srgbClr val="444444"/>
                </a:solidFill>
              </a:rPr>
              <a:t>Task Focused</a:t>
            </a:r>
          </a:p>
        </p:txBody>
      </p:sp>
      <p:sp>
        <p:nvSpPr>
          <p:cNvPr id="25" name="Text Box 5">
            <a:extLst>
              <a:ext uri="{FF2B5EF4-FFF2-40B4-BE49-F238E27FC236}">
                <a16:creationId xmlns:a16="http://schemas.microsoft.com/office/drawing/2014/main" id="{9007D0F9-D0B1-B449-F4F3-DF7D9E1292AD}"/>
              </a:ext>
            </a:extLst>
          </p:cNvPr>
          <p:cNvSpPr txBox="1">
            <a:spLocks noChangeArrowheads="1"/>
          </p:cNvSpPr>
          <p:nvPr/>
        </p:nvSpPr>
        <p:spPr bwMode="auto">
          <a:xfrm>
            <a:off x="3754826" y="6282143"/>
            <a:ext cx="1507720" cy="338554"/>
          </a:xfrm>
          <a:prstGeom prst="rect">
            <a:avLst/>
          </a:prstGeom>
          <a:noFill/>
          <a:ln w="9525">
            <a:noFill/>
            <a:miter lim="800000"/>
            <a:headEnd/>
            <a:tailEnd/>
          </a:ln>
          <a:effectLst/>
        </p:spPr>
        <p:txBody>
          <a:bodyPr wrap="none">
            <a:spAutoFit/>
          </a:bodyPr>
          <a:lstStyle/>
          <a:p>
            <a:r>
              <a:rPr lang="en-GB" sz="1600" b="1" dirty="0">
                <a:solidFill>
                  <a:srgbClr val="444444"/>
                </a:solidFill>
              </a:rPr>
              <a:t>People Focused</a:t>
            </a:r>
          </a:p>
        </p:txBody>
      </p:sp>
      <p:sp>
        <p:nvSpPr>
          <p:cNvPr id="26" name="Text Box 8">
            <a:extLst>
              <a:ext uri="{FF2B5EF4-FFF2-40B4-BE49-F238E27FC236}">
                <a16:creationId xmlns:a16="http://schemas.microsoft.com/office/drawing/2014/main" id="{BB1C9CCC-9D5B-25D8-DAD9-88886EB33270}"/>
              </a:ext>
            </a:extLst>
          </p:cNvPr>
          <p:cNvSpPr txBox="1">
            <a:spLocks noChangeArrowheads="1"/>
          </p:cNvSpPr>
          <p:nvPr/>
        </p:nvSpPr>
        <p:spPr bwMode="auto">
          <a:xfrm>
            <a:off x="7241470" y="3296211"/>
            <a:ext cx="1618968" cy="584775"/>
          </a:xfrm>
          <a:prstGeom prst="rect">
            <a:avLst/>
          </a:prstGeom>
          <a:noFill/>
          <a:ln w="9525">
            <a:noFill/>
            <a:miter lim="800000"/>
            <a:headEnd/>
            <a:tailEnd/>
          </a:ln>
          <a:effectLst/>
        </p:spPr>
        <p:txBody>
          <a:bodyPr wrap="none">
            <a:spAutoFit/>
          </a:bodyPr>
          <a:lstStyle/>
          <a:p>
            <a:pPr algn="ctr"/>
            <a:r>
              <a:rPr lang="en-GB" sz="1600" b="1" dirty="0">
                <a:solidFill>
                  <a:srgbClr val="444444"/>
                </a:solidFill>
              </a:rPr>
              <a:t>Lower Risk</a:t>
            </a:r>
          </a:p>
          <a:p>
            <a:pPr algn="ctr"/>
            <a:r>
              <a:rPr lang="en-GB" sz="1600" b="1" dirty="0">
                <a:solidFill>
                  <a:srgbClr val="444444"/>
                </a:solidFill>
              </a:rPr>
              <a:t>Slower Decisions</a:t>
            </a:r>
          </a:p>
        </p:txBody>
      </p:sp>
      <p:sp>
        <p:nvSpPr>
          <p:cNvPr id="27" name="Text Box 9">
            <a:extLst>
              <a:ext uri="{FF2B5EF4-FFF2-40B4-BE49-F238E27FC236}">
                <a16:creationId xmlns:a16="http://schemas.microsoft.com/office/drawing/2014/main" id="{5069BC2F-1547-1452-04AF-587EDE75F80A}"/>
              </a:ext>
            </a:extLst>
          </p:cNvPr>
          <p:cNvSpPr txBox="1">
            <a:spLocks noChangeArrowheads="1"/>
          </p:cNvSpPr>
          <p:nvPr/>
        </p:nvSpPr>
        <p:spPr bwMode="auto">
          <a:xfrm>
            <a:off x="252001" y="3296211"/>
            <a:ext cx="1547988" cy="584775"/>
          </a:xfrm>
          <a:prstGeom prst="rect">
            <a:avLst/>
          </a:prstGeom>
          <a:noFill/>
          <a:ln w="9525">
            <a:noFill/>
            <a:miter lim="800000"/>
            <a:headEnd/>
            <a:tailEnd/>
          </a:ln>
          <a:effectLst/>
        </p:spPr>
        <p:txBody>
          <a:bodyPr wrap="none">
            <a:spAutoFit/>
          </a:bodyPr>
          <a:lstStyle/>
          <a:p>
            <a:pPr algn="ctr"/>
            <a:r>
              <a:rPr lang="en-GB" sz="1600" b="1" dirty="0">
                <a:solidFill>
                  <a:srgbClr val="444444"/>
                </a:solidFill>
              </a:rPr>
              <a:t>Higher Risk</a:t>
            </a:r>
          </a:p>
          <a:p>
            <a:pPr algn="ctr"/>
            <a:r>
              <a:rPr lang="en-GB" sz="1600" b="1" dirty="0">
                <a:solidFill>
                  <a:srgbClr val="444444"/>
                </a:solidFill>
              </a:rPr>
              <a:t>Faster Decisions</a:t>
            </a:r>
          </a:p>
        </p:txBody>
      </p:sp>
    </p:spTree>
    <p:extLst>
      <p:ext uri="{BB962C8B-B14F-4D97-AF65-F5344CB8AC3E}">
        <p14:creationId xmlns:p14="http://schemas.microsoft.com/office/powerpoint/2010/main" val="1386281748"/>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457200" y="97715"/>
            <a:ext cx="8229600" cy="648049"/>
          </a:xfrm>
        </p:spPr>
        <p:txBody>
          <a:bodyPr>
            <a:normAutofit/>
          </a:bodyPr>
          <a:lstStyle/>
          <a:p>
            <a:r>
              <a:rPr lang="en-US" sz="2400" b="1" dirty="0">
                <a:solidFill>
                  <a:srgbClr val="0000FF"/>
                </a:solidFill>
                <a:latin typeface="Arial" panose="020B0604020202020204" pitchFamily="34" charset="0"/>
                <a:cs typeface="Arial" panose="020B0604020202020204" pitchFamily="34" charset="0"/>
              </a:rPr>
              <a:t>Behavioural</a:t>
            </a:r>
            <a:r>
              <a:rPr lang="en-GB" sz="2400" b="1" dirty="0">
                <a:solidFill>
                  <a:srgbClr val="0000FF"/>
                </a:solidFill>
                <a:latin typeface="Arial" panose="020B0604020202020204" pitchFamily="34" charset="0"/>
                <a:cs typeface="Arial" panose="020B0604020202020204" pitchFamily="34" charset="0"/>
              </a:rPr>
              <a:t> Styles</a:t>
            </a:r>
          </a:p>
        </p:txBody>
      </p:sp>
      <p:sp>
        <p:nvSpPr>
          <p:cNvPr id="13" name="Quad Arrow 12"/>
          <p:cNvSpPr/>
          <p:nvPr/>
        </p:nvSpPr>
        <p:spPr>
          <a:xfrm>
            <a:off x="1799989" y="952016"/>
            <a:ext cx="5441481" cy="5273167"/>
          </a:xfrm>
          <a:prstGeom prst="quadArrow">
            <a:avLst>
              <a:gd name="adj1" fmla="val 2000"/>
              <a:gd name="adj2" fmla="val 4000"/>
              <a:gd name="adj3" fmla="val 5000"/>
            </a:avLst>
          </a:prstGeom>
          <a:solidFill>
            <a:schemeClr val="tx1">
              <a:lumMod val="40000"/>
              <a:lumOff val="60000"/>
            </a:schemeClr>
          </a:solidFill>
          <a:ln>
            <a:noFill/>
          </a:ln>
          <a:effectLst/>
        </p:spPr>
        <p:style>
          <a:lnRef idx="0">
            <a:schemeClr val="dk2">
              <a:hueOff val="0"/>
              <a:satOff val="0"/>
              <a:lumOff val="0"/>
              <a:alphaOff val="0"/>
            </a:schemeClr>
          </a:lnRef>
          <a:fillRef idx="1003">
            <a:schemeClr val="dk2"/>
          </a:fillRef>
          <a:effectRef idx="0">
            <a:schemeClr val="dk2">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4" name="Freeform 13"/>
          <p:cNvSpPr/>
          <p:nvPr/>
        </p:nvSpPr>
        <p:spPr>
          <a:xfrm>
            <a:off x="4644008" y="1294770"/>
            <a:ext cx="2375748" cy="2109266"/>
          </a:xfrm>
          <a:custGeom>
            <a:avLst/>
            <a:gdLst>
              <a:gd name="connsiteX0" fmla="*/ 0 w 2109266"/>
              <a:gd name="connsiteY0" fmla="*/ 351551 h 2109266"/>
              <a:gd name="connsiteX1" fmla="*/ 102967 w 2109266"/>
              <a:gd name="connsiteY1" fmla="*/ 102967 h 2109266"/>
              <a:gd name="connsiteX2" fmla="*/ 351551 w 2109266"/>
              <a:gd name="connsiteY2" fmla="*/ 0 h 2109266"/>
              <a:gd name="connsiteX3" fmla="*/ 1757715 w 2109266"/>
              <a:gd name="connsiteY3" fmla="*/ 0 h 2109266"/>
              <a:gd name="connsiteX4" fmla="*/ 2006299 w 2109266"/>
              <a:gd name="connsiteY4" fmla="*/ 102967 h 2109266"/>
              <a:gd name="connsiteX5" fmla="*/ 2109266 w 2109266"/>
              <a:gd name="connsiteY5" fmla="*/ 351551 h 2109266"/>
              <a:gd name="connsiteX6" fmla="*/ 2109266 w 2109266"/>
              <a:gd name="connsiteY6" fmla="*/ 1757715 h 2109266"/>
              <a:gd name="connsiteX7" fmla="*/ 2006299 w 2109266"/>
              <a:gd name="connsiteY7" fmla="*/ 2006299 h 2109266"/>
              <a:gd name="connsiteX8" fmla="*/ 1757715 w 2109266"/>
              <a:gd name="connsiteY8" fmla="*/ 2109266 h 2109266"/>
              <a:gd name="connsiteX9" fmla="*/ 351551 w 2109266"/>
              <a:gd name="connsiteY9" fmla="*/ 2109266 h 2109266"/>
              <a:gd name="connsiteX10" fmla="*/ 102967 w 2109266"/>
              <a:gd name="connsiteY10" fmla="*/ 2006299 h 2109266"/>
              <a:gd name="connsiteX11" fmla="*/ 0 w 2109266"/>
              <a:gd name="connsiteY11" fmla="*/ 1757715 h 2109266"/>
              <a:gd name="connsiteX12" fmla="*/ 0 w 2109266"/>
              <a:gd name="connsiteY12" fmla="*/ 351551 h 210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9266" h="2109266">
                <a:moveTo>
                  <a:pt x="0" y="351551"/>
                </a:moveTo>
                <a:cubicBezTo>
                  <a:pt x="0" y="258314"/>
                  <a:pt x="37039" y="168895"/>
                  <a:pt x="102967" y="102967"/>
                </a:cubicBezTo>
                <a:cubicBezTo>
                  <a:pt x="168896" y="37038"/>
                  <a:pt x="258314" y="0"/>
                  <a:pt x="351551" y="0"/>
                </a:cubicBezTo>
                <a:lnTo>
                  <a:pt x="1757715" y="0"/>
                </a:lnTo>
                <a:cubicBezTo>
                  <a:pt x="1850952" y="0"/>
                  <a:pt x="1940371" y="37039"/>
                  <a:pt x="2006299" y="102967"/>
                </a:cubicBezTo>
                <a:cubicBezTo>
                  <a:pt x="2072228" y="168896"/>
                  <a:pt x="2109266" y="258314"/>
                  <a:pt x="2109266" y="351551"/>
                </a:cubicBezTo>
                <a:lnTo>
                  <a:pt x="2109266" y="1757715"/>
                </a:lnTo>
                <a:cubicBezTo>
                  <a:pt x="2109266" y="1850952"/>
                  <a:pt x="2072228" y="1940371"/>
                  <a:pt x="2006299" y="2006299"/>
                </a:cubicBezTo>
                <a:cubicBezTo>
                  <a:pt x="1940370" y="2072228"/>
                  <a:pt x="1850952" y="2109266"/>
                  <a:pt x="1757715" y="2109266"/>
                </a:cubicBezTo>
                <a:lnTo>
                  <a:pt x="351551" y="2109266"/>
                </a:lnTo>
                <a:cubicBezTo>
                  <a:pt x="258314" y="2109266"/>
                  <a:pt x="168895" y="2072228"/>
                  <a:pt x="102967" y="2006299"/>
                </a:cubicBezTo>
                <a:cubicBezTo>
                  <a:pt x="37038" y="1940370"/>
                  <a:pt x="0" y="1850952"/>
                  <a:pt x="0" y="1757715"/>
                </a:cubicBezTo>
                <a:lnTo>
                  <a:pt x="0" y="351551"/>
                </a:lnTo>
                <a:close/>
              </a:path>
            </a:pathLst>
          </a:custGeom>
          <a:solidFill>
            <a:srgbClr val="0000CC"/>
          </a:solidFill>
          <a:ln>
            <a:noFill/>
          </a:ln>
          <a:effectLst/>
        </p:spPr>
        <p:style>
          <a:lnRef idx="0">
            <a:schemeClr val="dk2">
              <a:shade val="80000"/>
              <a:hueOff val="0"/>
              <a:satOff val="0"/>
              <a:lumOff val="0"/>
              <a:alphaOff val="0"/>
            </a:schemeClr>
          </a:lnRef>
          <a:fillRef idx="1003">
            <a:schemeClr val="lt1"/>
          </a:fillRef>
          <a:effectRef idx="2">
            <a:schemeClr val="lt1">
              <a:hueOff val="0"/>
              <a:satOff val="0"/>
              <a:lumOff val="0"/>
              <a:alphaOff val="0"/>
            </a:schemeClr>
          </a:effectRef>
          <a:fontRef idx="minor">
            <a:schemeClr val="dk2">
              <a:hueOff val="0"/>
              <a:satOff val="0"/>
              <a:lumOff val="0"/>
              <a:alphaOff val="0"/>
            </a:schemeClr>
          </a:fontRef>
        </p:style>
        <p:txBody>
          <a:bodyPr spcFirstLastPara="0" vert="horz" wrap="square" lIns="194406" tIns="194406" rIns="194406" bIns="194406" numCol="1" spcCol="1270" anchor="ctr" anchorCtr="0">
            <a:noAutofit/>
          </a:bodyPr>
          <a:lstStyle/>
          <a:p>
            <a:pPr algn="ctr" defTabSz="1066800">
              <a:lnSpc>
                <a:spcPct val="90000"/>
              </a:lnSpc>
              <a:spcAft>
                <a:spcPct val="35000"/>
              </a:spcAft>
            </a:pPr>
            <a:r>
              <a:rPr lang="en-GB" sz="2000" b="1" dirty="0">
                <a:solidFill>
                  <a:srgbClr val="FFFFFF"/>
                </a:solidFill>
              </a:rPr>
              <a:t>Analyst</a:t>
            </a:r>
          </a:p>
          <a:p>
            <a:pPr algn="ctr" defTabSz="1066800">
              <a:lnSpc>
                <a:spcPct val="90000"/>
              </a:lnSpc>
              <a:spcAft>
                <a:spcPct val="35000"/>
              </a:spcAft>
            </a:pPr>
            <a:endParaRPr lang="en-GB" sz="2000" b="1" dirty="0">
              <a:solidFill>
                <a:srgbClr val="FFFFFF"/>
              </a:solidFill>
            </a:endParaRPr>
          </a:p>
          <a:p>
            <a:pPr algn="ctr" defTabSz="1066800">
              <a:lnSpc>
                <a:spcPct val="90000"/>
              </a:lnSpc>
              <a:spcAft>
                <a:spcPct val="35000"/>
              </a:spcAft>
            </a:pPr>
            <a:r>
              <a:rPr lang="en-GB" sz="2000" b="1" dirty="0">
                <a:solidFill>
                  <a:srgbClr val="FFFFFF"/>
                </a:solidFill>
              </a:rPr>
              <a:t>(also analytical or Conscientious)</a:t>
            </a:r>
          </a:p>
        </p:txBody>
      </p:sp>
      <p:sp>
        <p:nvSpPr>
          <p:cNvPr id="21" name="Freeform 20"/>
          <p:cNvSpPr/>
          <p:nvPr/>
        </p:nvSpPr>
        <p:spPr>
          <a:xfrm>
            <a:off x="1989002" y="1294770"/>
            <a:ext cx="2361118" cy="2109266"/>
          </a:xfrm>
          <a:custGeom>
            <a:avLst/>
            <a:gdLst>
              <a:gd name="connsiteX0" fmla="*/ 0 w 2109266"/>
              <a:gd name="connsiteY0" fmla="*/ 351551 h 2109266"/>
              <a:gd name="connsiteX1" fmla="*/ 102967 w 2109266"/>
              <a:gd name="connsiteY1" fmla="*/ 102967 h 2109266"/>
              <a:gd name="connsiteX2" fmla="*/ 351551 w 2109266"/>
              <a:gd name="connsiteY2" fmla="*/ 0 h 2109266"/>
              <a:gd name="connsiteX3" fmla="*/ 1757715 w 2109266"/>
              <a:gd name="connsiteY3" fmla="*/ 0 h 2109266"/>
              <a:gd name="connsiteX4" fmla="*/ 2006299 w 2109266"/>
              <a:gd name="connsiteY4" fmla="*/ 102967 h 2109266"/>
              <a:gd name="connsiteX5" fmla="*/ 2109266 w 2109266"/>
              <a:gd name="connsiteY5" fmla="*/ 351551 h 2109266"/>
              <a:gd name="connsiteX6" fmla="*/ 2109266 w 2109266"/>
              <a:gd name="connsiteY6" fmla="*/ 1757715 h 2109266"/>
              <a:gd name="connsiteX7" fmla="*/ 2006299 w 2109266"/>
              <a:gd name="connsiteY7" fmla="*/ 2006299 h 2109266"/>
              <a:gd name="connsiteX8" fmla="*/ 1757715 w 2109266"/>
              <a:gd name="connsiteY8" fmla="*/ 2109266 h 2109266"/>
              <a:gd name="connsiteX9" fmla="*/ 351551 w 2109266"/>
              <a:gd name="connsiteY9" fmla="*/ 2109266 h 2109266"/>
              <a:gd name="connsiteX10" fmla="*/ 102967 w 2109266"/>
              <a:gd name="connsiteY10" fmla="*/ 2006299 h 2109266"/>
              <a:gd name="connsiteX11" fmla="*/ 0 w 2109266"/>
              <a:gd name="connsiteY11" fmla="*/ 1757715 h 2109266"/>
              <a:gd name="connsiteX12" fmla="*/ 0 w 2109266"/>
              <a:gd name="connsiteY12" fmla="*/ 351551 h 210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9266" h="2109266">
                <a:moveTo>
                  <a:pt x="0" y="351551"/>
                </a:moveTo>
                <a:cubicBezTo>
                  <a:pt x="0" y="258314"/>
                  <a:pt x="37039" y="168895"/>
                  <a:pt x="102967" y="102967"/>
                </a:cubicBezTo>
                <a:cubicBezTo>
                  <a:pt x="168896" y="37038"/>
                  <a:pt x="258314" y="0"/>
                  <a:pt x="351551" y="0"/>
                </a:cubicBezTo>
                <a:lnTo>
                  <a:pt x="1757715" y="0"/>
                </a:lnTo>
                <a:cubicBezTo>
                  <a:pt x="1850952" y="0"/>
                  <a:pt x="1940371" y="37039"/>
                  <a:pt x="2006299" y="102967"/>
                </a:cubicBezTo>
                <a:cubicBezTo>
                  <a:pt x="2072228" y="168896"/>
                  <a:pt x="2109266" y="258314"/>
                  <a:pt x="2109266" y="351551"/>
                </a:cubicBezTo>
                <a:lnTo>
                  <a:pt x="2109266" y="1757715"/>
                </a:lnTo>
                <a:cubicBezTo>
                  <a:pt x="2109266" y="1850952"/>
                  <a:pt x="2072228" y="1940371"/>
                  <a:pt x="2006299" y="2006299"/>
                </a:cubicBezTo>
                <a:cubicBezTo>
                  <a:pt x="1940370" y="2072228"/>
                  <a:pt x="1850952" y="2109266"/>
                  <a:pt x="1757715" y="2109266"/>
                </a:cubicBezTo>
                <a:lnTo>
                  <a:pt x="351551" y="2109266"/>
                </a:lnTo>
                <a:cubicBezTo>
                  <a:pt x="258314" y="2109266"/>
                  <a:pt x="168895" y="2072228"/>
                  <a:pt x="102967" y="2006299"/>
                </a:cubicBezTo>
                <a:cubicBezTo>
                  <a:pt x="37038" y="1940370"/>
                  <a:pt x="0" y="1850952"/>
                  <a:pt x="0" y="1757715"/>
                </a:cubicBezTo>
                <a:lnTo>
                  <a:pt x="0" y="351551"/>
                </a:lnTo>
                <a:close/>
              </a:path>
            </a:pathLst>
          </a:custGeom>
          <a:solidFill>
            <a:srgbClr val="C00000"/>
          </a:solidFill>
          <a:ln>
            <a:noFill/>
          </a:ln>
          <a:effectLst/>
        </p:spPr>
        <p:style>
          <a:lnRef idx="0">
            <a:schemeClr val="dk2">
              <a:shade val="80000"/>
              <a:hueOff val="0"/>
              <a:satOff val="0"/>
              <a:lumOff val="0"/>
              <a:alphaOff val="0"/>
            </a:schemeClr>
          </a:lnRef>
          <a:fillRef idx="1003">
            <a:schemeClr val="lt1"/>
          </a:fillRef>
          <a:effectRef idx="2">
            <a:schemeClr val="lt1">
              <a:hueOff val="0"/>
              <a:satOff val="0"/>
              <a:lumOff val="0"/>
              <a:alphaOff val="0"/>
            </a:schemeClr>
          </a:effectRef>
          <a:fontRef idx="minor">
            <a:schemeClr val="dk2">
              <a:hueOff val="0"/>
              <a:satOff val="0"/>
              <a:lumOff val="0"/>
              <a:alphaOff val="0"/>
            </a:schemeClr>
          </a:fontRef>
        </p:style>
        <p:txBody>
          <a:bodyPr spcFirstLastPara="0" vert="horz" wrap="square" lIns="194406" tIns="194406" rIns="194406" bIns="194406" numCol="1" spcCol="1270" anchor="ctr" anchorCtr="0">
            <a:noAutofit/>
          </a:bodyPr>
          <a:lstStyle/>
          <a:p>
            <a:pPr algn="ctr" defTabSz="1066800">
              <a:lnSpc>
                <a:spcPct val="90000"/>
              </a:lnSpc>
              <a:spcAft>
                <a:spcPct val="35000"/>
              </a:spcAft>
            </a:pPr>
            <a:r>
              <a:rPr lang="en-GB" sz="2000" b="1" dirty="0">
                <a:solidFill>
                  <a:srgbClr val="FFFFFF"/>
                </a:solidFill>
              </a:rPr>
              <a:t>Controller</a:t>
            </a:r>
          </a:p>
          <a:p>
            <a:pPr algn="ctr" defTabSz="1066800">
              <a:lnSpc>
                <a:spcPct val="90000"/>
              </a:lnSpc>
              <a:spcAft>
                <a:spcPct val="35000"/>
              </a:spcAft>
            </a:pPr>
            <a:r>
              <a:rPr lang="en-GB" sz="2000" b="1" dirty="0">
                <a:solidFill>
                  <a:srgbClr val="FFFFFF"/>
                </a:solidFill>
              </a:rPr>
              <a:t> </a:t>
            </a:r>
          </a:p>
          <a:p>
            <a:pPr algn="ctr" defTabSz="1066800">
              <a:lnSpc>
                <a:spcPct val="90000"/>
              </a:lnSpc>
              <a:spcAft>
                <a:spcPct val="35000"/>
              </a:spcAft>
            </a:pPr>
            <a:r>
              <a:rPr lang="en-GB" sz="2000" b="1" dirty="0">
                <a:solidFill>
                  <a:srgbClr val="FFFFFF"/>
                </a:solidFill>
              </a:rPr>
              <a:t>(also Dominant or Driver)</a:t>
            </a:r>
          </a:p>
        </p:txBody>
      </p:sp>
      <p:sp>
        <p:nvSpPr>
          <p:cNvPr id="22" name="Freeform 21"/>
          <p:cNvSpPr/>
          <p:nvPr/>
        </p:nvSpPr>
        <p:spPr>
          <a:xfrm>
            <a:off x="4704191" y="3773159"/>
            <a:ext cx="2375748" cy="2109266"/>
          </a:xfrm>
          <a:custGeom>
            <a:avLst/>
            <a:gdLst>
              <a:gd name="connsiteX0" fmla="*/ 0 w 2109266"/>
              <a:gd name="connsiteY0" fmla="*/ 351551 h 2109266"/>
              <a:gd name="connsiteX1" fmla="*/ 102967 w 2109266"/>
              <a:gd name="connsiteY1" fmla="*/ 102967 h 2109266"/>
              <a:gd name="connsiteX2" fmla="*/ 351551 w 2109266"/>
              <a:gd name="connsiteY2" fmla="*/ 0 h 2109266"/>
              <a:gd name="connsiteX3" fmla="*/ 1757715 w 2109266"/>
              <a:gd name="connsiteY3" fmla="*/ 0 h 2109266"/>
              <a:gd name="connsiteX4" fmla="*/ 2006299 w 2109266"/>
              <a:gd name="connsiteY4" fmla="*/ 102967 h 2109266"/>
              <a:gd name="connsiteX5" fmla="*/ 2109266 w 2109266"/>
              <a:gd name="connsiteY5" fmla="*/ 351551 h 2109266"/>
              <a:gd name="connsiteX6" fmla="*/ 2109266 w 2109266"/>
              <a:gd name="connsiteY6" fmla="*/ 1757715 h 2109266"/>
              <a:gd name="connsiteX7" fmla="*/ 2006299 w 2109266"/>
              <a:gd name="connsiteY7" fmla="*/ 2006299 h 2109266"/>
              <a:gd name="connsiteX8" fmla="*/ 1757715 w 2109266"/>
              <a:gd name="connsiteY8" fmla="*/ 2109266 h 2109266"/>
              <a:gd name="connsiteX9" fmla="*/ 351551 w 2109266"/>
              <a:gd name="connsiteY9" fmla="*/ 2109266 h 2109266"/>
              <a:gd name="connsiteX10" fmla="*/ 102967 w 2109266"/>
              <a:gd name="connsiteY10" fmla="*/ 2006299 h 2109266"/>
              <a:gd name="connsiteX11" fmla="*/ 0 w 2109266"/>
              <a:gd name="connsiteY11" fmla="*/ 1757715 h 2109266"/>
              <a:gd name="connsiteX12" fmla="*/ 0 w 2109266"/>
              <a:gd name="connsiteY12" fmla="*/ 351551 h 210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9266" h="2109266">
                <a:moveTo>
                  <a:pt x="0" y="351551"/>
                </a:moveTo>
                <a:cubicBezTo>
                  <a:pt x="0" y="258314"/>
                  <a:pt x="37039" y="168895"/>
                  <a:pt x="102967" y="102967"/>
                </a:cubicBezTo>
                <a:cubicBezTo>
                  <a:pt x="168896" y="37038"/>
                  <a:pt x="258314" y="0"/>
                  <a:pt x="351551" y="0"/>
                </a:cubicBezTo>
                <a:lnTo>
                  <a:pt x="1757715" y="0"/>
                </a:lnTo>
                <a:cubicBezTo>
                  <a:pt x="1850952" y="0"/>
                  <a:pt x="1940371" y="37039"/>
                  <a:pt x="2006299" y="102967"/>
                </a:cubicBezTo>
                <a:cubicBezTo>
                  <a:pt x="2072228" y="168896"/>
                  <a:pt x="2109266" y="258314"/>
                  <a:pt x="2109266" y="351551"/>
                </a:cubicBezTo>
                <a:lnTo>
                  <a:pt x="2109266" y="1757715"/>
                </a:lnTo>
                <a:cubicBezTo>
                  <a:pt x="2109266" y="1850952"/>
                  <a:pt x="2072228" y="1940371"/>
                  <a:pt x="2006299" y="2006299"/>
                </a:cubicBezTo>
                <a:cubicBezTo>
                  <a:pt x="1940370" y="2072228"/>
                  <a:pt x="1850952" y="2109266"/>
                  <a:pt x="1757715" y="2109266"/>
                </a:cubicBezTo>
                <a:lnTo>
                  <a:pt x="351551" y="2109266"/>
                </a:lnTo>
                <a:cubicBezTo>
                  <a:pt x="258314" y="2109266"/>
                  <a:pt x="168895" y="2072228"/>
                  <a:pt x="102967" y="2006299"/>
                </a:cubicBezTo>
                <a:cubicBezTo>
                  <a:pt x="37038" y="1940370"/>
                  <a:pt x="0" y="1850952"/>
                  <a:pt x="0" y="1757715"/>
                </a:cubicBezTo>
                <a:lnTo>
                  <a:pt x="0" y="351551"/>
                </a:lnTo>
                <a:close/>
              </a:path>
            </a:pathLst>
          </a:custGeom>
          <a:solidFill>
            <a:srgbClr val="92D050"/>
          </a:solidFill>
          <a:ln>
            <a:noFill/>
          </a:ln>
          <a:effectLst/>
        </p:spPr>
        <p:style>
          <a:lnRef idx="0">
            <a:schemeClr val="dk2">
              <a:shade val="80000"/>
              <a:hueOff val="0"/>
              <a:satOff val="0"/>
              <a:lumOff val="0"/>
              <a:alphaOff val="0"/>
            </a:schemeClr>
          </a:lnRef>
          <a:fillRef idx="1003">
            <a:schemeClr val="lt1"/>
          </a:fillRef>
          <a:effectRef idx="2">
            <a:schemeClr val="lt1">
              <a:hueOff val="0"/>
              <a:satOff val="0"/>
              <a:lumOff val="0"/>
              <a:alphaOff val="0"/>
            </a:schemeClr>
          </a:effectRef>
          <a:fontRef idx="minor">
            <a:schemeClr val="dk2">
              <a:hueOff val="0"/>
              <a:satOff val="0"/>
              <a:lumOff val="0"/>
              <a:alphaOff val="0"/>
            </a:schemeClr>
          </a:fontRef>
        </p:style>
        <p:txBody>
          <a:bodyPr spcFirstLastPara="0" vert="horz" wrap="square" lIns="194406" tIns="194406" rIns="194406" bIns="194406" numCol="1" spcCol="1270" anchor="ctr" anchorCtr="0">
            <a:noAutofit/>
          </a:bodyPr>
          <a:lstStyle/>
          <a:p>
            <a:pPr algn="ctr" defTabSz="1066800">
              <a:lnSpc>
                <a:spcPct val="90000"/>
              </a:lnSpc>
              <a:spcAft>
                <a:spcPct val="35000"/>
              </a:spcAft>
            </a:pPr>
            <a:r>
              <a:rPr lang="en-GB" sz="2000" b="1" dirty="0">
                <a:solidFill>
                  <a:srgbClr val="FFFFFF"/>
                </a:solidFill>
              </a:rPr>
              <a:t>Facilitator </a:t>
            </a:r>
          </a:p>
          <a:p>
            <a:pPr algn="ctr" defTabSz="1066800">
              <a:lnSpc>
                <a:spcPct val="90000"/>
              </a:lnSpc>
              <a:spcAft>
                <a:spcPct val="35000"/>
              </a:spcAft>
            </a:pPr>
            <a:endParaRPr lang="en-GB" sz="2000" b="1" dirty="0">
              <a:solidFill>
                <a:srgbClr val="FFFFFF"/>
              </a:solidFill>
            </a:endParaRPr>
          </a:p>
          <a:p>
            <a:pPr algn="ctr" defTabSz="1066800">
              <a:lnSpc>
                <a:spcPct val="90000"/>
              </a:lnSpc>
              <a:spcAft>
                <a:spcPct val="35000"/>
              </a:spcAft>
            </a:pPr>
            <a:r>
              <a:rPr lang="en-GB" sz="2000" b="1" dirty="0">
                <a:solidFill>
                  <a:srgbClr val="FFFFFF"/>
                </a:solidFill>
              </a:rPr>
              <a:t>(Also Amiable or Steady)</a:t>
            </a:r>
          </a:p>
        </p:txBody>
      </p:sp>
      <p:sp>
        <p:nvSpPr>
          <p:cNvPr id="23" name="Freeform 22"/>
          <p:cNvSpPr/>
          <p:nvPr/>
        </p:nvSpPr>
        <p:spPr>
          <a:xfrm>
            <a:off x="1923059" y="3773159"/>
            <a:ext cx="2427061" cy="2109266"/>
          </a:xfrm>
          <a:custGeom>
            <a:avLst/>
            <a:gdLst>
              <a:gd name="connsiteX0" fmla="*/ 0 w 2109266"/>
              <a:gd name="connsiteY0" fmla="*/ 351551 h 2109266"/>
              <a:gd name="connsiteX1" fmla="*/ 102967 w 2109266"/>
              <a:gd name="connsiteY1" fmla="*/ 102967 h 2109266"/>
              <a:gd name="connsiteX2" fmla="*/ 351551 w 2109266"/>
              <a:gd name="connsiteY2" fmla="*/ 0 h 2109266"/>
              <a:gd name="connsiteX3" fmla="*/ 1757715 w 2109266"/>
              <a:gd name="connsiteY3" fmla="*/ 0 h 2109266"/>
              <a:gd name="connsiteX4" fmla="*/ 2006299 w 2109266"/>
              <a:gd name="connsiteY4" fmla="*/ 102967 h 2109266"/>
              <a:gd name="connsiteX5" fmla="*/ 2109266 w 2109266"/>
              <a:gd name="connsiteY5" fmla="*/ 351551 h 2109266"/>
              <a:gd name="connsiteX6" fmla="*/ 2109266 w 2109266"/>
              <a:gd name="connsiteY6" fmla="*/ 1757715 h 2109266"/>
              <a:gd name="connsiteX7" fmla="*/ 2006299 w 2109266"/>
              <a:gd name="connsiteY7" fmla="*/ 2006299 h 2109266"/>
              <a:gd name="connsiteX8" fmla="*/ 1757715 w 2109266"/>
              <a:gd name="connsiteY8" fmla="*/ 2109266 h 2109266"/>
              <a:gd name="connsiteX9" fmla="*/ 351551 w 2109266"/>
              <a:gd name="connsiteY9" fmla="*/ 2109266 h 2109266"/>
              <a:gd name="connsiteX10" fmla="*/ 102967 w 2109266"/>
              <a:gd name="connsiteY10" fmla="*/ 2006299 h 2109266"/>
              <a:gd name="connsiteX11" fmla="*/ 0 w 2109266"/>
              <a:gd name="connsiteY11" fmla="*/ 1757715 h 2109266"/>
              <a:gd name="connsiteX12" fmla="*/ 0 w 2109266"/>
              <a:gd name="connsiteY12" fmla="*/ 351551 h 210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9266" h="2109266">
                <a:moveTo>
                  <a:pt x="0" y="351551"/>
                </a:moveTo>
                <a:cubicBezTo>
                  <a:pt x="0" y="258314"/>
                  <a:pt x="37039" y="168895"/>
                  <a:pt x="102967" y="102967"/>
                </a:cubicBezTo>
                <a:cubicBezTo>
                  <a:pt x="168896" y="37038"/>
                  <a:pt x="258314" y="0"/>
                  <a:pt x="351551" y="0"/>
                </a:cubicBezTo>
                <a:lnTo>
                  <a:pt x="1757715" y="0"/>
                </a:lnTo>
                <a:cubicBezTo>
                  <a:pt x="1850952" y="0"/>
                  <a:pt x="1940371" y="37039"/>
                  <a:pt x="2006299" y="102967"/>
                </a:cubicBezTo>
                <a:cubicBezTo>
                  <a:pt x="2072228" y="168896"/>
                  <a:pt x="2109266" y="258314"/>
                  <a:pt x="2109266" y="351551"/>
                </a:cubicBezTo>
                <a:lnTo>
                  <a:pt x="2109266" y="1757715"/>
                </a:lnTo>
                <a:cubicBezTo>
                  <a:pt x="2109266" y="1850952"/>
                  <a:pt x="2072228" y="1940371"/>
                  <a:pt x="2006299" y="2006299"/>
                </a:cubicBezTo>
                <a:cubicBezTo>
                  <a:pt x="1940370" y="2072228"/>
                  <a:pt x="1850952" y="2109266"/>
                  <a:pt x="1757715" y="2109266"/>
                </a:cubicBezTo>
                <a:lnTo>
                  <a:pt x="351551" y="2109266"/>
                </a:lnTo>
                <a:cubicBezTo>
                  <a:pt x="258314" y="2109266"/>
                  <a:pt x="168895" y="2072228"/>
                  <a:pt x="102967" y="2006299"/>
                </a:cubicBezTo>
                <a:cubicBezTo>
                  <a:pt x="37038" y="1940370"/>
                  <a:pt x="0" y="1850952"/>
                  <a:pt x="0" y="1757715"/>
                </a:cubicBezTo>
                <a:lnTo>
                  <a:pt x="0" y="351551"/>
                </a:lnTo>
                <a:close/>
              </a:path>
            </a:pathLst>
          </a:custGeom>
          <a:solidFill>
            <a:srgbClr val="F2AF00"/>
          </a:solidFill>
          <a:ln>
            <a:noFill/>
          </a:ln>
          <a:effectLst/>
        </p:spPr>
        <p:style>
          <a:lnRef idx="0">
            <a:schemeClr val="dk2">
              <a:shade val="80000"/>
              <a:hueOff val="0"/>
              <a:satOff val="0"/>
              <a:lumOff val="0"/>
              <a:alphaOff val="0"/>
            </a:schemeClr>
          </a:lnRef>
          <a:fillRef idx="1003">
            <a:schemeClr val="lt1"/>
          </a:fillRef>
          <a:effectRef idx="2">
            <a:schemeClr val="lt1">
              <a:hueOff val="0"/>
              <a:satOff val="0"/>
              <a:lumOff val="0"/>
              <a:alphaOff val="0"/>
            </a:schemeClr>
          </a:effectRef>
          <a:fontRef idx="minor">
            <a:schemeClr val="dk2">
              <a:hueOff val="0"/>
              <a:satOff val="0"/>
              <a:lumOff val="0"/>
              <a:alphaOff val="0"/>
            </a:schemeClr>
          </a:fontRef>
        </p:style>
        <p:txBody>
          <a:bodyPr spcFirstLastPara="0" vert="horz" wrap="square" lIns="194406" tIns="194406" rIns="194406" bIns="194406" numCol="1" spcCol="1270" anchor="ctr" anchorCtr="0">
            <a:noAutofit/>
          </a:bodyPr>
          <a:lstStyle/>
          <a:p>
            <a:pPr algn="ctr" defTabSz="1066800">
              <a:lnSpc>
                <a:spcPct val="90000"/>
              </a:lnSpc>
              <a:spcAft>
                <a:spcPct val="35000"/>
              </a:spcAft>
            </a:pPr>
            <a:r>
              <a:rPr lang="en-GB" sz="2000" b="1" dirty="0">
                <a:solidFill>
                  <a:schemeClr val="tx1">
                    <a:lumMod val="50000"/>
                  </a:schemeClr>
                </a:solidFill>
              </a:rPr>
              <a:t>Enthusiast </a:t>
            </a:r>
          </a:p>
          <a:p>
            <a:pPr algn="ctr" defTabSz="1066800">
              <a:lnSpc>
                <a:spcPct val="90000"/>
              </a:lnSpc>
              <a:spcAft>
                <a:spcPct val="35000"/>
              </a:spcAft>
            </a:pPr>
            <a:endParaRPr lang="en-GB" sz="2000" b="1" dirty="0">
              <a:solidFill>
                <a:schemeClr val="tx1">
                  <a:lumMod val="50000"/>
                </a:schemeClr>
              </a:solidFill>
            </a:endParaRPr>
          </a:p>
          <a:p>
            <a:pPr algn="ctr" defTabSz="1066800">
              <a:lnSpc>
                <a:spcPct val="90000"/>
              </a:lnSpc>
              <a:spcAft>
                <a:spcPct val="35000"/>
              </a:spcAft>
            </a:pPr>
            <a:r>
              <a:rPr lang="en-GB" sz="2000" b="1" dirty="0">
                <a:solidFill>
                  <a:schemeClr val="tx1">
                    <a:lumMod val="50000"/>
                  </a:schemeClr>
                </a:solidFill>
              </a:rPr>
              <a:t>(Also Expressive or Influencer)</a:t>
            </a:r>
          </a:p>
        </p:txBody>
      </p:sp>
      <p:sp>
        <p:nvSpPr>
          <p:cNvPr id="24" name="Text Box 4"/>
          <p:cNvSpPr txBox="1">
            <a:spLocks noChangeArrowheads="1"/>
          </p:cNvSpPr>
          <p:nvPr/>
        </p:nvSpPr>
        <p:spPr bwMode="auto">
          <a:xfrm>
            <a:off x="3775341" y="700334"/>
            <a:ext cx="1291957" cy="338554"/>
          </a:xfrm>
          <a:prstGeom prst="rect">
            <a:avLst/>
          </a:prstGeom>
          <a:noFill/>
          <a:ln w="9525">
            <a:noFill/>
            <a:miter lim="800000"/>
            <a:headEnd/>
            <a:tailEnd/>
          </a:ln>
          <a:effectLst/>
          <a:scene3d>
            <a:camera prst="orthographicFront">
              <a:rot lat="0" lon="0" rev="0"/>
            </a:camera>
            <a:lightRig rig="glow" dir="t">
              <a:rot lat="0" lon="0" rev="4800000"/>
            </a:lightRig>
          </a:scene3d>
          <a:sp3d prstMaterial="matte">
            <a:bevelT w="127000" h="63500"/>
          </a:sp3d>
        </p:spPr>
        <p:txBody>
          <a:bodyPr wrap="none">
            <a:spAutoFit/>
          </a:bodyPr>
          <a:lstStyle/>
          <a:p>
            <a:r>
              <a:rPr lang="en-GB" sz="1600" b="1" dirty="0">
                <a:solidFill>
                  <a:srgbClr val="444444"/>
                </a:solidFill>
              </a:rPr>
              <a:t>Task Focused</a:t>
            </a:r>
          </a:p>
        </p:txBody>
      </p:sp>
      <p:sp>
        <p:nvSpPr>
          <p:cNvPr id="25" name="Text Box 5"/>
          <p:cNvSpPr txBox="1">
            <a:spLocks noChangeArrowheads="1"/>
          </p:cNvSpPr>
          <p:nvPr/>
        </p:nvSpPr>
        <p:spPr bwMode="auto">
          <a:xfrm>
            <a:off x="3754826" y="6282143"/>
            <a:ext cx="1507720" cy="338554"/>
          </a:xfrm>
          <a:prstGeom prst="rect">
            <a:avLst/>
          </a:prstGeom>
          <a:noFill/>
          <a:ln w="9525">
            <a:noFill/>
            <a:miter lim="800000"/>
            <a:headEnd/>
            <a:tailEnd/>
          </a:ln>
          <a:effectLst/>
        </p:spPr>
        <p:txBody>
          <a:bodyPr wrap="none">
            <a:spAutoFit/>
          </a:bodyPr>
          <a:lstStyle/>
          <a:p>
            <a:r>
              <a:rPr lang="en-GB" sz="1600" b="1" dirty="0">
                <a:solidFill>
                  <a:srgbClr val="444444"/>
                </a:solidFill>
              </a:rPr>
              <a:t>People Focused</a:t>
            </a:r>
          </a:p>
        </p:txBody>
      </p:sp>
      <p:sp>
        <p:nvSpPr>
          <p:cNvPr id="26" name="Text Box 8"/>
          <p:cNvSpPr txBox="1">
            <a:spLocks noChangeArrowheads="1"/>
          </p:cNvSpPr>
          <p:nvPr/>
        </p:nvSpPr>
        <p:spPr bwMode="auto">
          <a:xfrm>
            <a:off x="7241470" y="3296211"/>
            <a:ext cx="1618968" cy="584775"/>
          </a:xfrm>
          <a:prstGeom prst="rect">
            <a:avLst/>
          </a:prstGeom>
          <a:noFill/>
          <a:ln w="9525">
            <a:noFill/>
            <a:miter lim="800000"/>
            <a:headEnd/>
            <a:tailEnd/>
          </a:ln>
          <a:effectLst/>
        </p:spPr>
        <p:txBody>
          <a:bodyPr wrap="none">
            <a:spAutoFit/>
          </a:bodyPr>
          <a:lstStyle/>
          <a:p>
            <a:pPr algn="ctr"/>
            <a:r>
              <a:rPr lang="en-GB" sz="1600" b="1" dirty="0">
                <a:solidFill>
                  <a:srgbClr val="444444"/>
                </a:solidFill>
              </a:rPr>
              <a:t>Lower Risk</a:t>
            </a:r>
          </a:p>
          <a:p>
            <a:pPr algn="ctr"/>
            <a:r>
              <a:rPr lang="en-GB" sz="1600" b="1" dirty="0">
                <a:solidFill>
                  <a:srgbClr val="444444"/>
                </a:solidFill>
              </a:rPr>
              <a:t>Slower Decisions</a:t>
            </a:r>
          </a:p>
        </p:txBody>
      </p:sp>
      <p:sp>
        <p:nvSpPr>
          <p:cNvPr id="27" name="Text Box 9"/>
          <p:cNvSpPr txBox="1">
            <a:spLocks noChangeArrowheads="1"/>
          </p:cNvSpPr>
          <p:nvPr/>
        </p:nvSpPr>
        <p:spPr bwMode="auto">
          <a:xfrm>
            <a:off x="252001" y="3296211"/>
            <a:ext cx="1547988" cy="584775"/>
          </a:xfrm>
          <a:prstGeom prst="rect">
            <a:avLst/>
          </a:prstGeom>
          <a:noFill/>
          <a:ln w="9525">
            <a:noFill/>
            <a:miter lim="800000"/>
            <a:headEnd/>
            <a:tailEnd/>
          </a:ln>
          <a:effectLst/>
        </p:spPr>
        <p:txBody>
          <a:bodyPr wrap="none">
            <a:spAutoFit/>
          </a:bodyPr>
          <a:lstStyle/>
          <a:p>
            <a:pPr algn="ctr"/>
            <a:r>
              <a:rPr lang="en-GB" sz="1600" b="1" dirty="0">
                <a:solidFill>
                  <a:srgbClr val="444444"/>
                </a:solidFill>
              </a:rPr>
              <a:t>Higher Risk</a:t>
            </a:r>
          </a:p>
          <a:p>
            <a:pPr algn="ctr"/>
            <a:r>
              <a:rPr lang="en-GB" sz="1600" b="1" dirty="0">
                <a:solidFill>
                  <a:srgbClr val="444444"/>
                </a:solidFill>
              </a:rPr>
              <a:t>Faster Decisions</a:t>
            </a:r>
          </a:p>
        </p:txBody>
      </p:sp>
    </p:spTree>
    <p:extLst>
      <p:ext uri="{BB962C8B-B14F-4D97-AF65-F5344CB8AC3E}">
        <p14:creationId xmlns:p14="http://schemas.microsoft.com/office/powerpoint/2010/main" val="18411734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checkerboard(across)">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checkerboard(across)">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checkerboard(across)">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1" grpId="0" animBg="1"/>
      <p:bldP spid="22" grpId="0" animBg="1"/>
      <p:bldP spid="2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978ABF-490B-C09F-B48C-53A991D50BFD}"/>
            </a:ext>
          </a:extLst>
        </p:cNvPr>
        <p:cNvGrpSpPr/>
        <p:nvPr/>
      </p:nvGrpSpPr>
      <p:grpSpPr>
        <a:xfrm>
          <a:off x="0" y="0"/>
          <a:ext cx="0" cy="0"/>
          <a:chOff x="0" y="0"/>
          <a:chExt cx="0" cy="0"/>
        </a:xfrm>
      </p:grpSpPr>
      <p:sp>
        <p:nvSpPr>
          <p:cNvPr id="15" name="Title 14">
            <a:extLst>
              <a:ext uri="{FF2B5EF4-FFF2-40B4-BE49-F238E27FC236}">
                <a16:creationId xmlns:a16="http://schemas.microsoft.com/office/drawing/2014/main" id="{DCCF7BEC-6F3A-B0C3-C0C2-B03759487AB7}"/>
              </a:ext>
            </a:extLst>
          </p:cNvPr>
          <p:cNvSpPr>
            <a:spLocks noGrp="1"/>
          </p:cNvSpPr>
          <p:nvPr>
            <p:ph type="title"/>
          </p:nvPr>
        </p:nvSpPr>
        <p:spPr>
          <a:xfrm>
            <a:off x="457200" y="97715"/>
            <a:ext cx="8229600" cy="648049"/>
          </a:xfrm>
        </p:spPr>
        <p:txBody>
          <a:bodyPr>
            <a:normAutofit/>
          </a:bodyPr>
          <a:lstStyle/>
          <a:p>
            <a:r>
              <a:rPr lang="en-US" sz="2400" b="1" dirty="0">
                <a:solidFill>
                  <a:srgbClr val="0000FF"/>
                </a:solidFill>
                <a:latin typeface="Arial" panose="020B0604020202020204" pitchFamily="34" charset="0"/>
                <a:cs typeface="Arial" panose="020B0604020202020204" pitchFamily="34" charset="0"/>
              </a:rPr>
              <a:t>Behavioural</a:t>
            </a:r>
            <a:r>
              <a:rPr lang="en-GB" sz="2400" b="1" dirty="0">
                <a:solidFill>
                  <a:srgbClr val="0000FF"/>
                </a:solidFill>
                <a:latin typeface="Arial" panose="020B0604020202020204" pitchFamily="34" charset="0"/>
                <a:cs typeface="Arial" panose="020B0604020202020204" pitchFamily="34" charset="0"/>
              </a:rPr>
              <a:t> Styles</a:t>
            </a:r>
          </a:p>
        </p:txBody>
      </p:sp>
      <p:sp>
        <p:nvSpPr>
          <p:cNvPr id="13" name="Quad Arrow 12">
            <a:extLst>
              <a:ext uri="{FF2B5EF4-FFF2-40B4-BE49-F238E27FC236}">
                <a16:creationId xmlns:a16="http://schemas.microsoft.com/office/drawing/2014/main" id="{B1F79B1B-AC95-7311-D74C-9CF716C5BB6B}"/>
              </a:ext>
            </a:extLst>
          </p:cNvPr>
          <p:cNvSpPr/>
          <p:nvPr/>
        </p:nvSpPr>
        <p:spPr>
          <a:xfrm>
            <a:off x="1799989" y="952016"/>
            <a:ext cx="5441481" cy="5273167"/>
          </a:xfrm>
          <a:prstGeom prst="quadArrow">
            <a:avLst>
              <a:gd name="adj1" fmla="val 2000"/>
              <a:gd name="adj2" fmla="val 4000"/>
              <a:gd name="adj3" fmla="val 5000"/>
            </a:avLst>
          </a:prstGeom>
          <a:solidFill>
            <a:schemeClr val="tx1">
              <a:lumMod val="40000"/>
              <a:lumOff val="60000"/>
            </a:schemeClr>
          </a:solidFill>
          <a:ln>
            <a:noFill/>
          </a:ln>
          <a:effectLst/>
        </p:spPr>
        <p:style>
          <a:lnRef idx="0">
            <a:schemeClr val="dk2">
              <a:hueOff val="0"/>
              <a:satOff val="0"/>
              <a:lumOff val="0"/>
              <a:alphaOff val="0"/>
            </a:schemeClr>
          </a:lnRef>
          <a:fillRef idx="1003">
            <a:schemeClr val="dk2"/>
          </a:fillRef>
          <a:effectRef idx="0">
            <a:schemeClr val="dk2">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4" name="Freeform 13">
            <a:extLst>
              <a:ext uri="{FF2B5EF4-FFF2-40B4-BE49-F238E27FC236}">
                <a16:creationId xmlns:a16="http://schemas.microsoft.com/office/drawing/2014/main" id="{1A7312FF-2655-547F-A77F-0C045F82F5AD}"/>
              </a:ext>
            </a:extLst>
          </p:cNvPr>
          <p:cNvSpPr/>
          <p:nvPr/>
        </p:nvSpPr>
        <p:spPr>
          <a:xfrm>
            <a:off x="4644008" y="1294770"/>
            <a:ext cx="2375748" cy="2109266"/>
          </a:xfrm>
          <a:custGeom>
            <a:avLst/>
            <a:gdLst>
              <a:gd name="connsiteX0" fmla="*/ 0 w 2109266"/>
              <a:gd name="connsiteY0" fmla="*/ 351551 h 2109266"/>
              <a:gd name="connsiteX1" fmla="*/ 102967 w 2109266"/>
              <a:gd name="connsiteY1" fmla="*/ 102967 h 2109266"/>
              <a:gd name="connsiteX2" fmla="*/ 351551 w 2109266"/>
              <a:gd name="connsiteY2" fmla="*/ 0 h 2109266"/>
              <a:gd name="connsiteX3" fmla="*/ 1757715 w 2109266"/>
              <a:gd name="connsiteY3" fmla="*/ 0 h 2109266"/>
              <a:gd name="connsiteX4" fmla="*/ 2006299 w 2109266"/>
              <a:gd name="connsiteY4" fmla="*/ 102967 h 2109266"/>
              <a:gd name="connsiteX5" fmla="*/ 2109266 w 2109266"/>
              <a:gd name="connsiteY5" fmla="*/ 351551 h 2109266"/>
              <a:gd name="connsiteX6" fmla="*/ 2109266 w 2109266"/>
              <a:gd name="connsiteY6" fmla="*/ 1757715 h 2109266"/>
              <a:gd name="connsiteX7" fmla="*/ 2006299 w 2109266"/>
              <a:gd name="connsiteY7" fmla="*/ 2006299 h 2109266"/>
              <a:gd name="connsiteX8" fmla="*/ 1757715 w 2109266"/>
              <a:gd name="connsiteY8" fmla="*/ 2109266 h 2109266"/>
              <a:gd name="connsiteX9" fmla="*/ 351551 w 2109266"/>
              <a:gd name="connsiteY9" fmla="*/ 2109266 h 2109266"/>
              <a:gd name="connsiteX10" fmla="*/ 102967 w 2109266"/>
              <a:gd name="connsiteY10" fmla="*/ 2006299 h 2109266"/>
              <a:gd name="connsiteX11" fmla="*/ 0 w 2109266"/>
              <a:gd name="connsiteY11" fmla="*/ 1757715 h 2109266"/>
              <a:gd name="connsiteX12" fmla="*/ 0 w 2109266"/>
              <a:gd name="connsiteY12" fmla="*/ 351551 h 210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9266" h="2109266">
                <a:moveTo>
                  <a:pt x="0" y="351551"/>
                </a:moveTo>
                <a:cubicBezTo>
                  <a:pt x="0" y="258314"/>
                  <a:pt x="37039" y="168895"/>
                  <a:pt x="102967" y="102967"/>
                </a:cubicBezTo>
                <a:cubicBezTo>
                  <a:pt x="168896" y="37038"/>
                  <a:pt x="258314" y="0"/>
                  <a:pt x="351551" y="0"/>
                </a:cubicBezTo>
                <a:lnTo>
                  <a:pt x="1757715" y="0"/>
                </a:lnTo>
                <a:cubicBezTo>
                  <a:pt x="1850952" y="0"/>
                  <a:pt x="1940371" y="37039"/>
                  <a:pt x="2006299" y="102967"/>
                </a:cubicBezTo>
                <a:cubicBezTo>
                  <a:pt x="2072228" y="168896"/>
                  <a:pt x="2109266" y="258314"/>
                  <a:pt x="2109266" y="351551"/>
                </a:cubicBezTo>
                <a:lnTo>
                  <a:pt x="2109266" y="1757715"/>
                </a:lnTo>
                <a:cubicBezTo>
                  <a:pt x="2109266" y="1850952"/>
                  <a:pt x="2072228" y="1940371"/>
                  <a:pt x="2006299" y="2006299"/>
                </a:cubicBezTo>
                <a:cubicBezTo>
                  <a:pt x="1940370" y="2072228"/>
                  <a:pt x="1850952" y="2109266"/>
                  <a:pt x="1757715" y="2109266"/>
                </a:cubicBezTo>
                <a:lnTo>
                  <a:pt x="351551" y="2109266"/>
                </a:lnTo>
                <a:cubicBezTo>
                  <a:pt x="258314" y="2109266"/>
                  <a:pt x="168895" y="2072228"/>
                  <a:pt x="102967" y="2006299"/>
                </a:cubicBezTo>
                <a:cubicBezTo>
                  <a:pt x="37038" y="1940370"/>
                  <a:pt x="0" y="1850952"/>
                  <a:pt x="0" y="1757715"/>
                </a:cubicBezTo>
                <a:lnTo>
                  <a:pt x="0" y="351551"/>
                </a:lnTo>
                <a:close/>
              </a:path>
            </a:pathLst>
          </a:custGeom>
          <a:solidFill>
            <a:srgbClr val="0000CC"/>
          </a:solidFill>
          <a:ln>
            <a:noFill/>
          </a:ln>
          <a:effectLst/>
        </p:spPr>
        <p:style>
          <a:lnRef idx="0">
            <a:schemeClr val="dk2">
              <a:shade val="80000"/>
              <a:hueOff val="0"/>
              <a:satOff val="0"/>
              <a:lumOff val="0"/>
              <a:alphaOff val="0"/>
            </a:schemeClr>
          </a:lnRef>
          <a:fillRef idx="1003">
            <a:schemeClr val="lt1"/>
          </a:fillRef>
          <a:effectRef idx="2">
            <a:schemeClr val="lt1">
              <a:hueOff val="0"/>
              <a:satOff val="0"/>
              <a:lumOff val="0"/>
              <a:alphaOff val="0"/>
            </a:schemeClr>
          </a:effectRef>
          <a:fontRef idx="minor">
            <a:schemeClr val="dk2">
              <a:hueOff val="0"/>
              <a:satOff val="0"/>
              <a:lumOff val="0"/>
              <a:alphaOff val="0"/>
            </a:schemeClr>
          </a:fontRef>
        </p:style>
        <p:txBody>
          <a:bodyPr spcFirstLastPara="0" vert="horz" wrap="square" lIns="194406" tIns="194406" rIns="194406" bIns="194406" numCol="1" spcCol="1270" anchor="ctr" anchorCtr="0">
            <a:noAutofit/>
          </a:bodyPr>
          <a:lstStyle/>
          <a:p>
            <a:pPr algn="ctr" defTabSz="1066800">
              <a:lnSpc>
                <a:spcPct val="90000"/>
              </a:lnSpc>
              <a:spcAft>
                <a:spcPct val="35000"/>
              </a:spcAft>
            </a:pPr>
            <a:r>
              <a:rPr lang="en-GB" sz="2000" b="1" dirty="0">
                <a:solidFill>
                  <a:srgbClr val="FFFFFF"/>
                </a:solidFill>
              </a:rPr>
              <a:t>Dominant or </a:t>
            </a:r>
            <a:r>
              <a:rPr lang="en-GB" sz="2000" b="1" dirty="0" err="1">
                <a:solidFill>
                  <a:srgbClr val="FFFFFF"/>
                </a:solidFill>
              </a:rPr>
              <a:t>Auxillary</a:t>
            </a:r>
            <a:r>
              <a:rPr lang="en-GB" sz="2000" b="1" dirty="0">
                <a:solidFill>
                  <a:srgbClr val="FFFFFF"/>
                </a:solidFill>
              </a:rPr>
              <a:t> =&gt; </a:t>
            </a:r>
          </a:p>
          <a:p>
            <a:pPr algn="ctr" defTabSz="1066800">
              <a:lnSpc>
                <a:spcPct val="90000"/>
              </a:lnSpc>
              <a:spcAft>
                <a:spcPct val="35000"/>
              </a:spcAft>
            </a:pPr>
            <a:r>
              <a:rPr lang="en-GB" sz="2000" b="1" dirty="0">
                <a:solidFill>
                  <a:srgbClr val="FFFFFF"/>
                </a:solidFill>
              </a:rPr>
              <a:t>Ti</a:t>
            </a:r>
          </a:p>
        </p:txBody>
      </p:sp>
      <p:sp>
        <p:nvSpPr>
          <p:cNvPr id="21" name="Freeform 20">
            <a:extLst>
              <a:ext uri="{FF2B5EF4-FFF2-40B4-BE49-F238E27FC236}">
                <a16:creationId xmlns:a16="http://schemas.microsoft.com/office/drawing/2014/main" id="{E9796270-215F-8879-BFA2-ABA5B0D3220C}"/>
              </a:ext>
            </a:extLst>
          </p:cNvPr>
          <p:cNvSpPr/>
          <p:nvPr/>
        </p:nvSpPr>
        <p:spPr>
          <a:xfrm>
            <a:off x="1989002" y="1294770"/>
            <a:ext cx="2361118" cy="2109266"/>
          </a:xfrm>
          <a:custGeom>
            <a:avLst/>
            <a:gdLst>
              <a:gd name="connsiteX0" fmla="*/ 0 w 2109266"/>
              <a:gd name="connsiteY0" fmla="*/ 351551 h 2109266"/>
              <a:gd name="connsiteX1" fmla="*/ 102967 w 2109266"/>
              <a:gd name="connsiteY1" fmla="*/ 102967 h 2109266"/>
              <a:gd name="connsiteX2" fmla="*/ 351551 w 2109266"/>
              <a:gd name="connsiteY2" fmla="*/ 0 h 2109266"/>
              <a:gd name="connsiteX3" fmla="*/ 1757715 w 2109266"/>
              <a:gd name="connsiteY3" fmla="*/ 0 h 2109266"/>
              <a:gd name="connsiteX4" fmla="*/ 2006299 w 2109266"/>
              <a:gd name="connsiteY4" fmla="*/ 102967 h 2109266"/>
              <a:gd name="connsiteX5" fmla="*/ 2109266 w 2109266"/>
              <a:gd name="connsiteY5" fmla="*/ 351551 h 2109266"/>
              <a:gd name="connsiteX6" fmla="*/ 2109266 w 2109266"/>
              <a:gd name="connsiteY6" fmla="*/ 1757715 h 2109266"/>
              <a:gd name="connsiteX7" fmla="*/ 2006299 w 2109266"/>
              <a:gd name="connsiteY7" fmla="*/ 2006299 h 2109266"/>
              <a:gd name="connsiteX8" fmla="*/ 1757715 w 2109266"/>
              <a:gd name="connsiteY8" fmla="*/ 2109266 h 2109266"/>
              <a:gd name="connsiteX9" fmla="*/ 351551 w 2109266"/>
              <a:gd name="connsiteY9" fmla="*/ 2109266 h 2109266"/>
              <a:gd name="connsiteX10" fmla="*/ 102967 w 2109266"/>
              <a:gd name="connsiteY10" fmla="*/ 2006299 h 2109266"/>
              <a:gd name="connsiteX11" fmla="*/ 0 w 2109266"/>
              <a:gd name="connsiteY11" fmla="*/ 1757715 h 2109266"/>
              <a:gd name="connsiteX12" fmla="*/ 0 w 2109266"/>
              <a:gd name="connsiteY12" fmla="*/ 351551 h 210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9266" h="2109266">
                <a:moveTo>
                  <a:pt x="0" y="351551"/>
                </a:moveTo>
                <a:cubicBezTo>
                  <a:pt x="0" y="258314"/>
                  <a:pt x="37039" y="168895"/>
                  <a:pt x="102967" y="102967"/>
                </a:cubicBezTo>
                <a:cubicBezTo>
                  <a:pt x="168896" y="37038"/>
                  <a:pt x="258314" y="0"/>
                  <a:pt x="351551" y="0"/>
                </a:cubicBezTo>
                <a:lnTo>
                  <a:pt x="1757715" y="0"/>
                </a:lnTo>
                <a:cubicBezTo>
                  <a:pt x="1850952" y="0"/>
                  <a:pt x="1940371" y="37039"/>
                  <a:pt x="2006299" y="102967"/>
                </a:cubicBezTo>
                <a:cubicBezTo>
                  <a:pt x="2072228" y="168896"/>
                  <a:pt x="2109266" y="258314"/>
                  <a:pt x="2109266" y="351551"/>
                </a:cubicBezTo>
                <a:lnTo>
                  <a:pt x="2109266" y="1757715"/>
                </a:lnTo>
                <a:cubicBezTo>
                  <a:pt x="2109266" y="1850952"/>
                  <a:pt x="2072228" y="1940371"/>
                  <a:pt x="2006299" y="2006299"/>
                </a:cubicBezTo>
                <a:cubicBezTo>
                  <a:pt x="1940370" y="2072228"/>
                  <a:pt x="1850952" y="2109266"/>
                  <a:pt x="1757715" y="2109266"/>
                </a:cubicBezTo>
                <a:lnTo>
                  <a:pt x="351551" y="2109266"/>
                </a:lnTo>
                <a:cubicBezTo>
                  <a:pt x="258314" y="2109266"/>
                  <a:pt x="168895" y="2072228"/>
                  <a:pt x="102967" y="2006299"/>
                </a:cubicBezTo>
                <a:cubicBezTo>
                  <a:pt x="37038" y="1940370"/>
                  <a:pt x="0" y="1850952"/>
                  <a:pt x="0" y="1757715"/>
                </a:cubicBezTo>
                <a:lnTo>
                  <a:pt x="0" y="351551"/>
                </a:lnTo>
                <a:close/>
              </a:path>
            </a:pathLst>
          </a:custGeom>
          <a:solidFill>
            <a:srgbClr val="C00000"/>
          </a:solidFill>
          <a:ln>
            <a:noFill/>
          </a:ln>
          <a:effectLst/>
        </p:spPr>
        <p:style>
          <a:lnRef idx="0">
            <a:schemeClr val="dk2">
              <a:shade val="80000"/>
              <a:hueOff val="0"/>
              <a:satOff val="0"/>
              <a:lumOff val="0"/>
              <a:alphaOff val="0"/>
            </a:schemeClr>
          </a:lnRef>
          <a:fillRef idx="1003">
            <a:schemeClr val="lt1"/>
          </a:fillRef>
          <a:effectRef idx="2">
            <a:schemeClr val="lt1">
              <a:hueOff val="0"/>
              <a:satOff val="0"/>
              <a:lumOff val="0"/>
              <a:alphaOff val="0"/>
            </a:schemeClr>
          </a:effectRef>
          <a:fontRef idx="minor">
            <a:schemeClr val="dk2">
              <a:hueOff val="0"/>
              <a:satOff val="0"/>
              <a:lumOff val="0"/>
              <a:alphaOff val="0"/>
            </a:schemeClr>
          </a:fontRef>
        </p:style>
        <p:txBody>
          <a:bodyPr spcFirstLastPara="0" vert="horz" wrap="square" lIns="194406" tIns="194406" rIns="194406" bIns="194406" numCol="1" spcCol="1270" anchor="ctr" anchorCtr="0">
            <a:noAutofit/>
          </a:bodyPr>
          <a:lstStyle/>
          <a:p>
            <a:pPr algn="ctr" defTabSz="1066800">
              <a:lnSpc>
                <a:spcPct val="90000"/>
              </a:lnSpc>
              <a:spcAft>
                <a:spcPct val="35000"/>
              </a:spcAft>
            </a:pPr>
            <a:r>
              <a:rPr lang="en-GB" sz="2000" b="1" dirty="0">
                <a:solidFill>
                  <a:srgbClr val="FFFFFF"/>
                </a:solidFill>
              </a:rPr>
              <a:t>Dominant or </a:t>
            </a:r>
            <a:r>
              <a:rPr lang="en-GB" sz="2000" b="1" dirty="0" err="1">
                <a:solidFill>
                  <a:srgbClr val="FFFFFF"/>
                </a:solidFill>
              </a:rPr>
              <a:t>Auxillary</a:t>
            </a:r>
            <a:r>
              <a:rPr lang="en-GB" sz="2000" b="1" dirty="0">
                <a:solidFill>
                  <a:srgbClr val="FFFFFF"/>
                </a:solidFill>
              </a:rPr>
              <a:t> =&gt; </a:t>
            </a:r>
          </a:p>
          <a:p>
            <a:pPr algn="ctr" defTabSz="1066800">
              <a:lnSpc>
                <a:spcPct val="90000"/>
              </a:lnSpc>
              <a:spcAft>
                <a:spcPct val="35000"/>
              </a:spcAft>
            </a:pPr>
            <a:r>
              <a:rPr lang="en-GB" sz="2000" b="1" dirty="0" err="1">
                <a:solidFill>
                  <a:srgbClr val="FFFFFF"/>
                </a:solidFill>
              </a:rPr>
              <a:t>Te</a:t>
            </a:r>
            <a:endParaRPr lang="en-GB" sz="2000" b="1" dirty="0">
              <a:solidFill>
                <a:srgbClr val="FFFFFF"/>
              </a:solidFill>
            </a:endParaRPr>
          </a:p>
        </p:txBody>
      </p:sp>
      <p:sp>
        <p:nvSpPr>
          <p:cNvPr id="22" name="Freeform 21">
            <a:extLst>
              <a:ext uri="{FF2B5EF4-FFF2-40B4-BE49-F238E27FC236}">
                <a16:creationId xmlns:a16="http://schemas.microsoft.com/office/drawing/2014/main" id="{D6CA473F-1865-C402-6ED5-4EC553FE55D1}"/>
              </a:ext>
            </a:extLst>
          </p:cNvPr>
          <p:cNvSpPr/>
          <p:nvPr/>
        </p:nvSpPr>
        <p:spPr>
          <a:xfrm>
            <a:off x="4704191" y="3773159"/>
            <a:ext cx="2375748" cy="2109266"/>
          </a:xfrm>
          <a:custGeom>
            <a:avLst/>
            <a:gdLst>
              <a:gd name="connsiteX0" fmla="*/ 0 w 2109266"/>
              <a:gd name="connsiteY0" fmla="*/ 351551 h 2109266"/>
              <a:gd name="connsiteX1" fmla="*/ 102967 w 2109266"/>
              <a:gd name="connsiteY1" fmla="*/ 102967 h 2109266"/>
              <a:gd name="connsiteX2" fmla="*/ 351551 w 2109266"/>
              <a:gd name="connsiteY2" fmla="*/ 0 h 2109266"/>
              <a:gd name="connsiteX3" fmla="*/ 1757715 w 2109266"/>
              <a:gd name="connsiteY3" fmla="*/ 0 h 2109266"/>
              <a:gd name="connsiteX4" fmla="*/ 2006299 w 2109266"/>
              <a:gd name="connsiteY4" fmla="*/ 102967 h 2109266"/>
              <a:gd name="connsiteX5" fmla="*/ 2109266 w 2109266"/>
              <a:gd name="connsiteY5" fmla="*/ 351551 h 2109266"/>
              <a:gd name="connsiteX6" fmla="*/ 2109266 w 2109266"/>
              <a:gd name="connsiteY6" fmla="*/ 1757715 h 2109266"/>
              <a:gd name="connsiteX7" fmla="*/ 2006299 w 2109266"/>
              <a:gd name="connsiteY7" fmla="*/ 2006299 h 2109266"/>
              <a:gd name="connsiteX8" fmla="*/ 1757715 w 2109266"/>
              <a:gd name="connsiteY8" fmla="*/ 2109266 h 2109266"/>
              <a:gd name="connsiteX9" fmla="*/ 351551 w 2109266"/>
              <a:gd name="connsiteY9" fmla="*/ 2109266 h 2109266"/>
              <a:gd name="connsiteX10" fmla="*/ 102967 w 2109266"/>
              <a:gd name="connsiteY10" fmla="*/ 2006299 h 2109266"/>
              <a:gd name="connsiteX11" fmla="*/ 0 w 2109266"/>
              <a:gd name="connsiteY11" fmla="*/ 1757715 h 2109266"/>
              <a:gd name="connsiteX12" fmla="*/ 0 w 2109266"/>
              <a:gd name="connsiteY12" fmla="*/ 351551 h 210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9266" h="2109266">
                <a:moveTo>
                  <a:pt x="0" y="351551"/>
                </a:moveTo>
                <a:cubicBezTo>
                  <a:pt x="0" y="258314"/>
                  <a:pt x="37039" y="168895"/>
                  <a:pt x="102967" y="102967"/>
                </a:cubicBezTo>
                <a:cubicBezTo>
                  <a:pt x="168896" y="37038"/>
                  <a:pt x="258314" y="0"/>
                  <a:pt x="351551" y="0"/>
                </a:cubicBezTo>
                <a:lnTo>
                  <a:pt x="1757715" y="0"/>
                </a:lnTo>
                <a:cubicBezTo>
                  <a:pt x="1850952" y="0"/>
                  <a:pt x="1940371" y="37039"/>
                  <a:pt x="2006299" y="102967"/>
                </a:cubicBezTo>
                <a:cubicBezTo>
                  <a:pt x="2072228" y="168896"/>
                  <a:pt x="2109266" y="258314"/>
                  <a:pt x="2109266" y="351551"/>
                </a:cubicBezTo>
                <a:lnTo>
                  <a:pt x="2109266" y="1757715"/>
                </a:lnTo>
                <a:cubicBezTo>
                  <a:pt x="2109266" y="1850952"/>
                  <a:pt x="2072228" y="1940371"/>
                  <a:pt x="2006299" y="2006299"/>
                </a:cubicBezTo>
                <a:cubicBezTo>
                  <a:pt x="1940370" y="2072228"/>
                  <a:pt x="1850952" y="2109266"/>
                  <a:pt x="1757715" y="2109266"/>
                </a:cubicBezTo>
                <a:lnTo>
                  <a:pt x="351551" y="2109266"/>
                </a:lnTo>
                <a:cubicBezTo>
                  <a:pt x="258314" y="2109266"/>
                  <a:pt x="168895" y="2072228"/>
                  <a:pt x="102967" y="2006299"/>
                </a:cubicBezTo>
                <a:cubicBezTo>
                  <a:pt x="37038" y="1940370"/>
                  <a:pt x="0" y="1850952"/>
                  <a:pt x="0" y="1757715"/>
                </a:cubicBezTo>
                <a:lnTo>
                  <a:pt x="0" y="351551"/>
                </a:lnTo>
                <a:close/>
              </a:path>
            </a:pathLst>
          </a:custGeom>
          <a:solidFill>
            <a:srgbClr val="92D050"/>
          </a:solidFill>
          <a:ln>
            <a:noFill/>
          </a:ln>
          <a:effectLst/>
        </p:spPr>
        <p:style>
          <a:lnRef idx="0">
            <a:schemeClr val="dk2">
              <a:shade val="80000"/>
              <a:hueOff val="0"/>
              <a:satOff val="0"/>
              <a:lumOff val="0"/>
              <a:alphaOff val="0"/>
            </a:schemeClr>
          </a:lnRef>
          <a:fillRef idx="1003">
            <a:schemeClr val="lt1"/>
          </a:fillRef>
          <a:effectRef idx="2">
            <a:schemeClr val="lt1">
              <a:hueOff val="0"/>
              <a:satOff val="0"/>
              <a:lumOff val="0"/>
              <a:alphaOff val="0"/>
            </a:schemeClr>
          </a:effectRef>
          <a:fontRef idx="minor">
            <a:schemeClr val="dk2">
              <a:hueOff val="0"/>
              <a:satOff val="0"/>
              <a:lumOff val="0"/>
              <a:alphaOff val="0"/>
            </a:schemeClr>
          </a:fontRef>
        </p:style>
        <p:txBody>
          <a:bodyPr spcFirstLastPara="0" vert="horz" wrap="square" lIns="194406" tIns="194406" rIns="194406" bIns="194406" numCol="1" spcCol="1270" anchor="ctr" anchorCtr="0">
            <a:noAutofit/>
          </a:bodyPr>
          <a:lstStyle/>
          <a:p>
            <a:pPr algn="ctr" defTabSz="1066800">
              <a:spcAft>
                <a:spcPct val="35000"/>
              </a:spcAft>
            </a:pPr>
            <a:r>
              <a:rPr lang="en-GB" sz="2000" b="1" dirty="0">
                <a:solidFill>
                  <a:srgbClr val="FFFFFF"/>
                </a:solidFill>
              </a:rPr>
              <a:t>Dominant or </a:t>
            </a:r>
            <a:r>
              <a:rPr lang="en-GB" sz="2000" b="1" dirty="0" err="1">
                <a:solidFill>
                  <a:srgbClr val="FFFFFF"/>
                </a:solidFill>
              </a:rPr>
              <a:t>Auxillary</a:t>
            </a:r>
            <a:r>
              <a:rPr lang="en-GB" sz="2000" b="1" dirty="0">
                <a:solidFill>
                  <a:srgbClr val="FFFFFF"/>
                </a:solidFill>
              </a:rPr>
              <a:t> =&gt; </a:t>
            </a:r>
            <a:br>
              <a:rPr lang="en-GB" sz="2000" b="1" dirty="0">
                <a:solidFill>
                  <a:srgbClr val="FFFFFF"/>
                </a:solidFill>
              </a:rPr>
            </a:br>
            <a:r>
              <a:rPr lang="en-GB" sz="2000" b="1" dirty="0">
                <a:solidFill>
                  <a:srgbClr val="FFFFFF"/>
                </a:solidFill>
              </a:rPr>
              <a:t>Fi</a:t>
            </a:r>
          </a:p>
        </p:txBody>
      </p:sp>
      <p:sp>
        <p:nvSpPr>
          <p:cNvPr id="23" name="Freeform 22">
            <a:extLst>
              <a:ext uri="{FF2B5EF4-FFF2-40B4-BE49-F238E27FC236}">
                <a16:creationId xmlns:a16="http://schemas.microsoft.com/office/drawing/2014/main" id="{B7B08CBE-1775-B90E-8CAA-9F6991BA607F}"/>
              </a:ext>
            </a:extLst>
          </p:cNvPr>
          <p:cNvSpPr/>
          <p:nvPr/>
        </p:nvSpPr>
        <p:spPr>
          <a:xfrm>
            <a:off x="1923059" y="3773159"/>
            <a:ext cx="2427061" cy="2109266"/>
          </a:xfrm>
          <a:custGeom>
            <a:avLst/>
            <a:gdLst>
              <a:gd name="connsiteX0" fmla="*/ 0 w 2109266"/>
              <a:gd name="connsiteY0" fmla="*/ 351551 h 2109266"/>
              <a:gd name="connsiteX1" fmla="*/ 102967 w 2109266"/>
              <a:gd name="connsiteY1" fmla="*/ 102967 h 2109266"/>
              <a:gd name="connsiteX2" fmla="*/ 351551 w 2109266"/>
              <a:gd name="connsiteY2" fmla="*/ 0 h 2109266"/>
              <a:gd name="connsiteX3" fmla="*/ 1757715 w 2109266"/>
              <a:gd name="connsiteY3" fmla="*/ 0 h 2109266"/>
              <a:gd name="connsiteX4" fmla="*/ 2006299 w 2109266"/>
              <a:gd name="connsiteY4" fmla="*/ 102967 h 2109266"/>
              <a:gd name="connsiteX5" fmla="*/ 2109266 w 2109266"/>
              <a:gd name="connsiteY5" fmla="*/ 351551 h 2109266"/>
              <a:gd name="connsiteX6" fmla="*/ 2109266 w 2109266"/>
              <a:gd name="connsiteY6" fmla="*/ 1757715 h 2109266"/>
              <a:gd name="connsiteX7" fmla="*/ 2006299 w 2109266"/>
              <a:gd name="connsiteY7" fmla="*/ 2006299 h 2109266"/>
              <a:gd name="connsiteX8" fmla="*/ 1757715 w 2109266"/>
              <a:gd name="connsiteY8" fmla="*/ 2109266 h 2109266"/>
              <a:gd name="connsiteX9" fmla="*/ 351551 w 2109266"/>
              <a:gd name="connsiteY9" fmla="*/ 2109266 h 2109266"/>
              <a:gd name="connsiteX10" fmla="*/ 102967 w 2109266"/>
              <a:gd name="connsiteY10" fmla="*/ 2006299 h 2109266"/>
              <a:gd name="connsiteX11" fmla="*/ 0 w 2109266"/>
              <a:gd name="connsiteY11" fmla="*/ 1757715 h 2109266"/>
              <a:gd name="connsiteX12" fmla="*/ 0 w 2109266"/>
              <a:gd name="connsiteY12" fmla="*/ 351551 h 210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9266" h="2109266">
                <a:moveTo>
                  <a:pt x="0" y="351551"/>
                </a:moveTo>
                <a:cubicBezTo>
                  <a:pt x="0" y="258314"/>
                  <a:pt x="37039" y="168895"/>
                  <a:pt x="102967" y="102967"/>
                </a:cubicBezTo>
                <a:cubicBezTo>
                  <a:pt x="168896" y="37038"/>
                  <a:pt x="258314" y="0"/>
                  <a:pt x="351551" y="0"/>
                </a:cubicBezTo>
                <a:lnTo>
                  <a:pt x="1757715" y="0"/>
                </a:lnTo>
                <a:cubicBezTo>
                  <a:pt x="1850952" y="0"/>
                  <a:pt x="1940371" y="37039"/>
                  <a:pt x="2006299" y="102967"/>
                </a:cubicBezTo>
                <a:cubicBezTo>
                  <a:pt x="2072228" y="168896"/>
                  <a:pt x="2109266" y="258314"/>
                  <a:pt x="2109266" y="351551"/>
                </a:cubicBezTo>
                <a:lnTo>
                  <a:pt x="2109266" y="1757715"/>
                </a:lnTo>
                <a:cubicBezTo>
                  <a:pt x="2109266" y="1850952"/>
                  <a:pt x="2072228" y="1940371"/>
                  <a:pt x="2006299" y="2006299"/>
                </a:cubicBezTo>
                <a:cubicBezTo>
                  <a:pt x="1940370" y="2072228"/>
                  <a:pt x="1850952" y="2109266"/>
                  <a:pt x="1757715" y="2109266"/>
                </a:cubicBezTo>
                <a:lnTo>
                  <a:pt x="351551" y="2109266"/>
                </a:lnTo>
                <a:cubicBezTo>
                  <a:pt x="258314" y="2109266"/>
                  <a:pt x="168895" y="2072228"/>
                  <a:pt x="102967" y="2006299"/>
                </a:cubicBezTo>
                <a:cubicBezTo>
                  <a:pt x="37038" y="1940370"/>
                  <a:pt x="0" y="1850952"/>
                  <a:pt x="0" y="1757715"/>
                </a:cubicBezTo>
                <a:lnTo>
                  <a:pt x="0" y="351551"/>
                </a:lnTo>
                <a:close/>
              </a:path>
            </a:pathLst>
          </a:custGeom>
          <a:solidFill>
            <a:srgbClr val="F2AF00"/>
          </a:solidFill>
          <a:ln>
            <a:noFill/>
          </a:ln>
          <a:effectLst/>
        </p:spPr>
        <p:style>
          <a:lnRef idx="0">
            <a:schemeClr val="dk2">
              <a:shade val="80000"/>
              <a:hueOff val="0"/>
              <a:satOff val="0"/>
              <a:lumOff val="0"/>
              <a:alphaOff val="0"/>
            </a:schemeClr>
          </a:lnRef>
          <a:fillRef idx="1003">
            <a:schemeClr val="lt1"/>
          </a:fillRef>
          <a:effectRef idx="2">
            <a:schemeClr val="lt1">
              <a:hueOff val="0"/>
              <a:satOff val="0"/>
              <a:lumOff val="0"/>
              <a:alphaOff val="0"/>
            </a:schemeClr>
          </a:effectRef>
          <a:fontRef idx="minor">
            <a:schemeClr val="dk2">
              <a:hueOff val="0"/>
              <a:satOff val="0"/>
              <a:lumOff val="0"/>
              <a:alphaOff val="0"/>
            </a:schemeClr>
          </a:fontRef>
        </p:style>
        <p:txBody>
          <a:bodyPr spcFirstLastPara="0" vert="horz" wrap="square" lIns="194406" tIns="194406" rIns="194406" bIns="194406" numCol="1" spcCol="1270" anchor="ctr" anchorCtr="0">
            <a:noAutofit/>
          </a:bodyPr>
          <a:lstStyle/>
          <a:p>
            <a:pPr algn="ctr" defTabSz="1066800">
              <a:lnSpc>
                <a:spcPct val="90000"/>
              </a:lnSpc>
              <a:spcAft>
                <a:spcPct val="35000"/>
              </a:spcAft>
            </a:pPr>
            <a:r>
              <a:rPr lang="en-GB" sz="2000" b="1" dirty="0">
                <a:solidFill>
                  <a:srgbClr val="FFFFFF"/>
                </a:solidFill>
              </a:rPr>
              <a:t>Dominant or </a:t>
            </a:r>
            <a:r>
              <a:rPr lang="en-GB" sz="2000" b="1" dirty="0" err="1">
                <a:solidFill>
                  <a:srgbClr val="FFFFFF"/>
                </a:solidFill>
              </a:rPr>
              <a:t>Auxillary</a:t>
            </a:r>
            <a:r>
              <a:rPr lang="en-GB" sz="2000" b="1" dirty="0">
                <a:solidFill>
                  <a:srgbClr val="FFFFFF"/>
                </a:solidFill>
              </a:rPr>
              <a:t> =&gt; </a:t>
            </a:r>
          </a:p>
          <a:p>
            <a:pPr algn="ctr" defTabSz="1066800">
              <a:lnSpc>
                <a:spcPct val="90000"/>
              </a:lnSpc>
              <a:spcAft>
                <a:spcPct val="35000"/>
              </a:spcAft>
            </a:pPr>
            <a:r>
              <a:rPr lang="en-GB" sz="2000" b="1" dirty="0">
                <a:solidFill>
                  <a:schemeClr val="bg1"/>
                </a:solidFill>
              </a:rPr>
              <a:t>Fe</a:t>
            </a:r>
          </a:p>
        </p:txBody>
      </p:sp>
      <p:sp>
        <p:nvSpPr>
          <p:cNvPr id="24" name="Text Box 4">
            <a:extLst>
              <a:ext uri="{FF2B5EF4-FFF2-40B4-BE49-F238E27FC236}">
                <a16:creationId xmlns:a16="http://schemas.microsoft.com/office/drawing/2014/main" id="{062F680C-E03E-FC9F-3F10-5BDA5DF63F8E}"/>
              </a:ext>
            </a:extLst>
          </p:cNvPr>
          <p:cNvSpPr txBox="1">
            <a:spLocks noChangeArrowheads="1"/>
          </p:cNvSpPr>
          <p:nvPr/>
        </p:nvSpPr>
        <p:spPr bwMode="auto">
          <a:xfrm>
            <a:off x="3775341" y="700334"/>
            <a:ext cx="1291957" cy="338554"/>
          </a:xfrm>
          <a:prstGeom prst="rect">
            <a:avLst/>
          </a:prstGeom>
          <a:noFill/>
          <a:ln w="9525">
            <a:noFill/>
            <a:miter lim="800000"/>
            <a:headEnd/>
            <a:tailEnd/>
          </a:ln>
          <a:effectLst/>
          <a:scene3d>
            <a:camera prst="orthographicFront">
              <a:rot lat="0" lon="0" rev="0"/>
            </a:camera>
            <a:lightRig rig="glow" dir="t">
              <a:rot lat="0" lon="0" rev="4800000"/>
            </a:lightRig>
          </a:scene3d>
          <a:sp3d prstMaterial="matte">
            <a:bevelT w="127000" h="63500"/>
          </a:sp3d>
        </p:spPr>
        <p:txBody>
          <a:bodyPr wrap="none">
            <a:spAutoFit/>
          </a:bodyPr>
          <a:lstStyle/>
          <a:p>
            <a:r>
              <a:rPr lang="en-GB" sz="1600" b="1" dirty="0">
                <a:solidFill>
                  <a:srgbClr val="444444"/>
                </a:solidFill>
              </a:rPr>
              <a:t>Task Focused</a:t>
            </a:r>
          </a:p>
        </p:txBody>
      </p:sp>
      <p:sp>
        <p:nvSpPr>
          <p:cNvPr id="25" name="Text Box 5">
            <a:extLst>
              <a:ext uri="{FF2B5EF4-FFF2-40B4-BE49-F238E27FC236}">
                <a16:creationId xmlns:a16="http://schemas.microsoft.com/office/drawing/2014/main" id="{176B1581-3FFC-5E4C-F0C9-820EE8D79C7C}"/>
              </a:ext>
            </a:extLst>
          </p:cNvPr>
          <p:cNvSpPr txBox="1">
            <a:spLocks noChangeArrowheads="1"/>
          </p:cNvSpPr>
          <p:nvPr/>
        </p:nvSpPr>
        <p:spPr bwMode="auto">
          <a:xfrm>
            <a:off x="3754826" y="6282143"/>
            <a:ext cx="1507720" cy="338554"/>
          </a:xfrm>
          <a:prstGeom prst="rect">
            <a:avLst/>
          </a:prstGeom>
          <a:noFill/>
          <a:ln w="9525">
            <a:noFill/>
            <a:miter lim="800000"/>
            <a:headEnd/>
            <a:tailEnd/>
          </a:ln>
          <a:effectLst/>
        </p:spPr>
        <p:txBody>
          <a:bodyPr wrap="none">
            <a:spAutoFit/>
          </a:bodyPr>
          <a:lstStyle/>
          <a:p>
            <a:r>
              <a:rPr lang="en-GB" sz="1600" b="1" dirty="0">
                <a:solidFill>
                  <a:srgbClr val="444444"/>
                </a:solidFill>
              </a:rPr>
              <a:t>People Focused</a:t>
            </a:r>
          </a:p>
        </p:txBody>
      </p:sp>
      <p:sp>
        <p:nvSpPr>
          <p:cNvPr id="26" name="Text Box 8">
            <a:extLst>
              <a:ext uri="{FF2B5EF4-FFF2-40B4-BE49-F238E27FC236}">
                <a16:creationId xmlns:a16="http://schemas.microsoft.com/office/drawing/2014/main" id="{567EB8C4-7518-D9C2-6557-246266F70D82}"/>
              </a:ext>
            </a:extLst>
          </p:cNvPr>
          <p:cNvSpPr txBox="1">
            <a:spLocks noChangeArrowheads="1"/>
          </p:cNvSpPr>
          <p:nvPr/>
        </p:nvSpPr>
        <p:spPr bwMode="auto">
          <a:xfrm>
            <a:off x="7241470" y="3296211"/>
            <a:ext cx="1618968" cy="584775"/>
          </a:xfrm>
          <a:prstGeom prst="rect">
            <a:avLst/>
          </a:prstGeom>
          <a:noFill/>
          <a:ln w="9525">
            <a:noFill/>
            <a:miter lim="800000"/>
            <a:headEnd/>
            <a:tailEnd/>
          </a:ln>
          <a:effectLst/>
        </p:spPr>
        <p:txBody>
          <a:bodyPr wrap="none">
            <a:spAutoFit/>
          </a:bodyPr>
          <a:lstStyle/>
          <a:p>
            <a:pPr algn="ctr"/>
            <a:r>
              <a:rPr lang="en-GB" sz="1600" b="1" dirty="0">
                <a:solidFill>
                  <a:srgbClr val="444444"/>
                </a:solidFill>
              </a:rPr>
              <a:t>Lower Risk</a:t>
            </a:r>
          </a:p>
          <a:p>
            <a:pPr algn="ctr"/>
            <a:r>
              <a:rPr lang="en-GB" sz="1600" b="1" dirty="0">
                <a:solidFill>
                  <a:srgbClr val="444444"/>
                </a:solidFill>
              </a:rPr>
              <a:t>Slower Decisions</a:t>
            </a:r>
          </a:p>
        </p:txBody>
      </p:sp>
      <p:sp>
        <p:nvSpPr>
          <p:cNvPr id="27" name="Text Box 9">
            <a:extLst>
              <a:ext uri="{FF2B5EF4-FFF2-40B4-BE49-F238E27FC236}">
                <a16:creationId xmlns:a16="http://schemas.microsoft.com/office/drawing/2014/main" id="{DE8974DE-313C-94F7-AEB3-603F96F6FE14}"/>
              </a:ext>
            </a:extLst>
          </p:cNvPr>
          <p:cNvSpPr txBox="1">
            <a:spLocks noChangeArrowheads="1"/>
          </p:cNvSpPr>
          <p:nvPr/>
        </p:nvSpPr>
        <p:spPr bwMode="auto">
          <a:xfrm>
            <a:off x="252001" y="3296211"/>
            <a:ext cx="1547988" cy="584775"/>
          </a:xfrm>
          <a:prstGeom prst="rect">
            <a:avLst/>
          </a:prstGeom>
          <a:noFill/>
          <a:ln w="9525">
            <a:noFill/>
            <a:miter lim="800000"/>
            <a:headEnd/>
            <a:tailEnd/>
          </a:ln>
          <a:effectLst/>
        </p:spPr>
        <p:txBody>
          <a:bodyPr wrap="none">
            <a:spAutoFit/>
          </a:bodyPr>
          <a:lstStyle/>
          <a:p>
            <a:pPr algn="ctr"/>
            <a:r>
              <a:rPr lang="en-GB" sz="1600" b="1" dirty="0">
                <a:solidFill>
                  <a:srgbClr val="444444"/>
                </a:solidFill>
              </a:rPr>
              <a:t>Higher Risk</a:t>
            </a:r>
          </a:p>
          <a:p>
            <a:pPr algn="ctr"/>
            <a:r>
              <a:rPr lang="en-GB" sz="1600" b="1" dirty="0">
                <a:solidFill>
                  <a:srgbClr val="444444"/>
                </a:solidFill>
              </a:rPr>
              <a:t>Faster Decisions</a:t>
            </a:r>
          </a:p>
        </p:txBody>
      </p:sp>
    </p:spTree>
    <p:extLst>
      <p:ext uri="{BB962C8B-B14F-4D97-AF65-F5344CB8AC3E}">
        <p14:creationId xmlns:p14="http://schemas.microsoft.com/office/powerpoint/2010/main" val="13144634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checkerboard(across)">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checkerboard(across)">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checkerboard(across)">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1" grpId="0" animBg="1"/>
      <p:bldP spid="22" grpId="0" animBg="1"/>
      <p:bldP spid="2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600232"/>
          </a:xfrm>
        </p:spPr>
        <p:txBody>
          <a:bodyPr/>
          <a:lstStyle/>
          <a:p>
            <a:r>
              <a:rPr lang="en-US" sz="2400" dirty="0">
                <a:latin typeface="Arial" pitchFamily="34" charset="0"/>
                <a:cs typeface="Arial" pitchFamily="34" charset="0"/>
              </a:rPr>
              <a:t>Behavioural</a:t>
            </a:r>
            <a:r>
              <a:rPr lang="en-GB" sz="2400" dirty="0">
                <a:latin typeface="Arial" pitchFamily="34" charset="0"/>
                <a:cs typeface="Arial" pitchFamily="34" charset="0"/>
              </a:rPr>
              <a:t> Styles</a:t>
            </a:r>
            <a:endParaRPr lang="en-GB" sz="2400" dirty="0"/>
          </a:p>
        </p:txBody>
      </p:sp>
      <p:sp>
        <p:nvSpPr>
          <p:cNvPr id="23" name="Rounded Rectangle 22"/>
          <p:cNvSpPr/>
          <p:nvPr/>
        </p:nvSpPr>
        <p:spPr bwMode="auto">
          <a:xfrm>
            <a:off x="2957631" y="874870"/>
            <a:ext cx="2307997" cy="4857784"/>
          </a:xfrm>
          <a:prstGeom prst="roundRect">
            <a:avLst>
              <a:gd name="adj" fmla="val 6762"/>
            </a:avLst>
          </a:prstGeom>
          <a:ln>
            <a:noFill/>
            <a:headEnd/>
            <a:tailEnd/>
          </a:ln>
        </p:spPr>
        <p:style>
          <a:lnRef idx="1">
            <a:schemeClr val="dk1"/>
          </a:lnRef>
          <a:fillRef idx="2">
            <a:schemeClr val="dk1"/>
          </a:fillRef>
          <a:effectRef idx="1">
            <a:schemeClr val="dk1"/>
          </a:effectRef>
          <a:fontRef idx="minor">
            <a:schemeClr val="dk1"/>
          </a:fontRef>
        </p:style>
        <p:txBody>
          <a:bodyPr wrap="square" rtlCol="0" anchor="t" anchorCtr="0"/>
          <a:lstStyle/>
          <a:p>
            <a:pPr algn="ctr"/>
            <a:r>
              <a:rPr lang="en-GB" sz="1600" b="1" dirty="0">
                <a:solidFill>
                  <a:srgbClr val="4F6228"/>
                </a:solidFill>
                <a:latin typeface="Arial" pitchFamily="34" charset="0"/>
                <a:cs typeface="Arial" pitchFamily="34" charset="0"/>
              </a:rPr>
              <a:t>Focus</a:t>
            </a:r>
          </a:p>
        </p:txBody>
      </p:sp>
      <p:sp>
        <p:nvSpPr>
          <p:cNvPr id="39" name="Rounded Rectangle 38"/>
          <p:cNvSpPr/>
          <p:nvPr/>
        </p:nvSpPr>
        <p:spPr bwMode="auto">
          <a:xfrm>
            <a:off x="319920" y="874869"/>
            <a:ext cx="2307997" cy="4857784"/>
          </a:xfrm>
          <a:prstGeom prst="roundRect">
            <a:avLst>
              <a:gd name="adj" fmla="val 6762"/>
            </a:avLst>
          </a:prstGeom>
          <a:ln>
            <a:noFill/>
            <a:headEnd/>
            <a:tailEnd/>
          </a:ln>
        </p:spPr>
        <p:style>
          <a:lnRef idx="1">
            <a:schemeClr val="dk1"/>
          </a:lnRef>
          <a:fillRef idx="2">
            <a:schemeClr val="dk1"/>
          </a:fillRef>
          <a:effectRef idx="1">
            <a:schemeClr val="dk1"/>
          </a:effectRef>
          <a:fontRef idx="minor">
            <a:schemeClr val="dk1"/>
          </a:fontRef>
        </p:style>
        <p:txBody>
          <a:bodyPr wrap="square" rtlCol="0" anchor="t" anchorCtr="0"/>
          <a:lstStyle/>
          <a:p>
            <a:pPr algn="ctr"/>
            <a:r>
              <a:rPr lang="en-US" sz="1600" b="1" dirty="0">
                <a:solidFill>
                  <a:srgbClr val="4F6228"/>
                </a:solidFill>
                <a:latin typeface="Arial" pitchFamily="34" charset="0"/>
                <a:cs typeface="Arial" pitchFamily="34" charset="0"/>
              </a:rPr>
              <a:t>Behavioral</a:t>
            </a:r>
            <a:r>
              <a:rPr lang="en-GB" sz="1600" b="1" dirty="0">
                <a:solidFill>
                  <a:srgbClr val="4F6228"/>
                </a:solidFill>
                <a:latin typeface="Arial" pitchFamily="34" charset="0"/>
                <a:cs typeface="Arial" pitchFamily="34" charset="0"/>
              </a:rPr>
              <a:t> Style</a:t>
            </a:r>
          </a:p>
        </p:txBody>
      </p:sp>
      <p:sp>
        <p:nvSpPr>
          <p:cNvPr id="42" name="Rounded Rectangle 41"/>
          <p:cNvSpPr/>
          <p:nvPr/>
        </p:nvSpPr>
        <p:spPr bwMode="auto">
          <a:xfrm>
            <a:off x="569374" y="2089315"/>
            <a:ext cx="1804737" cy="571504"/>
          </a:xfrm>
          <a:prstGeom prst="roundRect">
            <a:avLst/>
          </a:prstGeom>
          <a:solidFill>
            <a:srgbClr val="C00000"/>
          </a:solidFill>
          <a:ln>
            <a:noFill/>
            <a:headEnd/>
            <a:tailEn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rtlCol="0" anchor="ctr"/>
          <a:lstStyle/>
          <a:p>
            <a:pPr algn="ctr"/>
            <a:r>
              <a:rPr lang="en-GB" sz="1400" b="1" dirty="0">
                <a:solidFill>
                  <a:schemeClr val="bg1"/>
                </a:solidFill>
                <a:latin typeface="Arial" pitchFamily="34" charset="0"/>
                <a:cs typeface="Arial" pitchFamily="34" charset="0"/>
              </a:rPr>
              <a:t>Controller</a:t>
            </a:r>
          </a:p>
        </p:txBody>
      </p:sp>
      <p:sp>
        <p:nvSpPr>
          <p:cNvPr id="43" name="Rounded Rectangle 42"/>
          <p:cNvSpPr/>
          <p:nvPr/>
        </p:nvSpPr>
        <p:spPr bwMode="auto">
          <a:xfrm>
            <a:off x="3192259" y="2089315"/>
            <a:ext cx="1828800" cy="571504"/>
          </a:xfrm>
          <a:prstGeom prst="roundRect">
            <a:avLst/>
          </a:prstGeom>
          <a:solidFill>
            <a:srgbClr val="C00000"/>
          </a:solidFill>
          <a:ln>
            <a:noFill/>
            <a:headEnd/>
            <a:tailEn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rtlCol="0" anchor="ctr"/>
          <a:lstStyle/>
          <a:p>
            <a:pPr algn="ctr"/>
            <a:r>
              <a:rPr lang="en-GB" sz="1400" b="1" dirty="0">
                <a:solidFill>
                  <a:schemeClr val="bg1"/>
                </a:solidFill>
                <a:latin typeface="Arial" pitchFamily="34" charset="0"/>
                <a:cs typeface="Arial" pitchFamily="34" charset="0"/>
              </a:rPr>
              <a:t>Problems</a:t>
            </a:r>
          </a:p>
        </p:txBody>
      </p:sp>
      <p:sp>
        <p:nvSpPr>
          <p:cNvPr id="45" name="Rounded Rectangle 44"/>
          <p:cNvSpPr/>
          <p:nvPr/>
        </p:nvSpPr>
        <p:spPr bwMode="auto">
          <a:xfrm>
            <a:off x="569373" y="4677455"/>
            <a:ext cx="1804737" cy="571504"/>
          </a:xfrm>
          <a:prstGeom prst="roundRect">
            <a:avLst/>
          </a:prstGeom>
          <a:solidFill>
            <a:srgbClr val="F2AF00"/>
          </a:solidFill>
          <a:ln>
            <a:noFill/>
            <a:headEnd/>
            <a:tailEn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rtlCol="0" anchor="ctr"/>
          <a:lstStyle/>
          <a:p>
            <a:pPr algn="ctr"/>
            <a:r>
              <a:rPr lang="en-GB" sz="1400" b="1" dirty="0">
                <a:solidFill>
                  <a:srgbClr val="313235"/>
                </a:solidFill>
                <a:latin typeface="Arial" pitchFamily="34" charset="0"/>
                <a:cs typeface="Arial" pitchFamily="34" charset="0"/>
              </a:rPr>
              <a:t>Enthusiast</a:t>
            </a:r>
          </a:p>
        </p:txBody>
      </p:sp>
      <p:sp>
        <p:nvSpPr>
          <p:cNvPr id="46" name="Rounded Rectangle 45"/>
          <p:cNvSpPr/>
          <p:nvPr/>
        </p:nvSpPr>
        <p:spPr bwMode="auto">
          <a:xfrm>
            <a:off x="3182167" y="4661083"/>
            <a:ext cx="1828800" cy="571504"/>
          </a:xfrm>
          <a:prstGeom prst="roundRect">
            <a:avLst/>
          </a:prstGeom>
          <a:solidFill>
            <a:srgbClr val="F2AF00"/>
          </a:solidFill>
          <a:ln>
            <a:noFill/>
            <a:headEnd/>
            <a:tailEn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rtlCol="0" anchor="ctr"/>
          <a:lstStyle/>
          <a:p>
            <a:pPr algn="ctr"/>
            <a:r>
              <a:rPr lang="en-GB" sz="1400" b="1" dirty="0">
                <a:solidFill>
                  <a:srgbClr val="313235"/>
                </a:solidFill>
                <a:latin typeface="Arial" pitchFamily="34" charset="0"/>
                <a:cs typeface="Arial" pitchFamily="34" charset="0"/>
              </a:rPr>
              <a:t>People</a:t>
            </a:r>
          </a:p>
        </p:txBody>
      </p:sp>
      <p:sp>
        <p:nvSpPr>
          <p:cNvPr id="48" name="Rounded Rectangle 47"/>
          <p:cNvSpPr/>
          <p:nvPr/>
        </p:nvSpPr>
        <p:spPr bwMode="auto">
          <a:xfrm>
            <a:off x="569374" y="3803827"/>
            <a:ext cx="1804737" cy="571504"/>
          </a:xfrm>
          <a:prstGeom prst="roundRect">
            <a:avLst/>
          </a:prstGeom>
          <a:solidFill>
            <a:srgbClr val="92D050"/>
          </a:solidFill>
          <a:ln>
            <a:noFill/>
            <a:headEnd/>
            <a:tailEn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rtlCol="0" anchor="ctr"/>
          <a:lstStyle/>
          <a:p>
            <a:pPr algn="ctr"/>
            <a:r>
              <a:rPr lang="en-GB" sz="1400" b="1" dirty="0">
                <a:solidFill>
                  <a:schemeClr val="bg1"/>
                </a:solidFill>
                <a:latin typeface="Arial" pitchFamily="34" charset="0"/>
                <a:cs typeface="Arial" pitchFamily="34" charset="0"/>
              </a:rPr>
              <a:t>Facilitator</a:t>
            </a:r>
          </a:p>
        </p:txBody>
      </p:sp>
      <p:sp>
        <p:nvSpPr>
          <p:cNvPr id="49" name="Rounded Rectangle 48"/>
          <p:cNvSpPr/>
          <p:nvPr/>
        </p:nvSpPr>
        <p:spPr bwMode="auto">
          <a:xfrm>
            <a:off x="3192259" y="3803827"/>
            <a:ext cx="1828800" cy="571504"/>
          </a:xfrm>
          <a:prstGeom prst="roundRect">
            <a:avLst/>
          </a:prstGeom>
          <a:solidFill>
            <a:srgbClr val="92D050"/>
          </a:solidFill>
          <a:ln>
            <a:noFill/>
            <a:headEnd/>
            <a:tailEn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rtlCol="0" anchor="ctr"/>
          <a:lstStyle/>
          <a:p>
            <a:pPr algn="ctr"/>
            <a:r>
              <a:rPr lang="en-GB" sz="1400" b="1" dirty="0">
                <a:solidFill>
                  <a:schemeClr val="bg1"/>
                </a:solidFill>
                <a:latin typeface="Arial" pitchFamily="34" charset="0"/>
                <a:cs typeface="Arial" pitchFamily="34" charset="0"/>
              </a:rPr>
              <a:t>Pace</a:t>
            </a:r>
          </a:p>
        </p:txBody>
      </p:sp>
      <p:sp>
        <p:nvSpPr>
          <p:cNvPr id="52" name="Rounded Rectangle 51"/>
          <p:cNvSpPr/>
          <p:nvPr/>
        </p:nvSpPr>
        <p:spPr bwMode="auto">
          <a:xfrm>
            <a:off x="3197229" y="2946571"/>
            <a:ext cx="1828800" cy="571504"/>
          </a:xfrm>
          <a:prstGeom prst="roundRect">
            <a:avLst/>
          </a:prstGeom>
          <a:solidFill>
            <a:srgbClr val="0000CC"/>
          </a:solidFill>
          <a:ln>
            <a:noFill/>
            <a:headEnd/>
            <a:tailEn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rtlCol="0" anchor="ctr"/>
          <a:lstStyle/>
          <a:p>
            <a:pPr algn="ctr"/>
            <a:r>
              <a:rPr lang="en-GB" sz="1400" b="1" dirty="0">
                <a:solidFill>
                  <a:schemeClr val="bg1"/>
                </a:solidFill>
                <a:latin typeface="Arial" pitchFamily="34" charset="0"/>
                <a:cs typeface="Arial" pitchFamily="34" charset="0"/>
              </a:rPr>
              <a:t>Procedures</a:t>
            </a:r>
          </a:p>
        </p:txBody>
      </p:sp>
      <p:sp>
        <p:nvSpPr>
          <p:cNvPr id="25" name="Rounded Rectangle 24"/>
          <p:cNvSpPr/>
          <p:nvPr/>
        </p:nvSpPr>
        <p:spPr bwMode="auto">
          <a:xfrm>
            <a:off x="5529399" y="836712"/>
            <a:ext cx="3363081" cy="4857784"/>
          </a:xfrm>
          <a:prstGeom prst="roundRect">
            <a:avLst>
              <a:gd name="adj" fmla="val 6762"/>
            </a:avLst>
          </a:prstGeom>
          <a:ln>
            <a:noFill/>
            <a:headEnd/>
            <a:tailEnd/>
          </a:ln>
        </p:spPr>
        <p:style>
          <a:lnRef idx="1">
            <a:schemeClr val="dk1"/>
          </a:lnRef>
          <a:fillRef idx="2">
            <a:schemeClr val="dk1"/>
          </a:fillRef>
          <a:effectRef idx="1">
            <a:schemeClr val="dk1"/>
          </a:effectRef>
          <a:fontRef idx="minor">
            <a:schemeClr val="dk1"/>
          </a:fontRef>
        </p:style>
        <p:txBody>
          <a:bodyPr wrap="square" rtlCol="0" anchor="t" anchorCtr="0"/>
          <a:lstStyle/>
          <a:p>
            <a:pPr algn="ctr"/>
            <a:r>
              <a:rPr lang="en-GB" sz="1600" b="1" dirty="0">
                <a:solidFill>
                  <a:srgbClr val="4F6228"/>
                </a:solidFill>
                <a:latin typeface="Arial" pitchFamily="34" charset="0"/>
                <a:cs typeface="Arial" pitchFamily="34" charset="0"/>
              </a:rPr>
              <a:t>Tendencies</a:t>
            </a:r>
          </a:p>
        </p:txBody>
      </p:sp>
      <p:sp>
        <p:nvSpPr>
          <p:cNvPr id="44" name="Rounded Rectangle 43"/>
          <p:cNvSpPr/>
          <p:nvPr/>
        </p:nvSpPr>
        <p:spPr bwMode="auto">
          <a:xfrm>
            <a:off x="5661285" y="2089315"/>
            <a:ext cx="3099310" cy="571504"/>
          </a:xfrm>
          <a:prstGeom prst="roundRect">
            <a:avLst/>
          </a:prstGeom>
          <a:solidFill>
            <a:srgbClr val="C00000"/>
          </a:solidFill>
          <a:ln>
            <a:noFill/>
            <a:headEnd/>
            <a:tailEn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rtlCol="0" anchor="ctr"/>
          <a:lstStyle/>
          <a:p>
            <a:pPr algn="ctr"/>
            <a:r>
              <a:rPr lang="en-GB" sz="1400" dirty="0">
                <a:solidFill>
                  <a:schemeClr val="bg1"/>
                </a:solidFill>
                <a:latin typeface="Arial" pitchFamily="34" charset="0"/>
                <a:cs typeface="Arial" pitchFamily="34" charset="0"/>
              </a:rPr>
              <a:t>More task-focused, higher risk, faster decisions</a:t>
            </a:r>
          </a:p>
        </p:txBody>
      </p:sp>
      <p:sp>
        <p:nvSpPr>
          <p:cNvPr id="47" name="Rounded Rectangle 46"/>
          <p:cNvSpPr/>
          <p:nvPr/>
        </p:nvSpPr>
        <p:spPr bwMode="auto">
          <a:xfrm>
            <a:off x="5642666" y="4662242"/>
            <a:ext cx="3099310" cy="571504"/>
          </a:xfrm>
          <a:prstGeom prst="roundRect">
            <a:avLst/>
          </a:prstGeom>
          <a:solidFill>
            <a:srgbClr val="F2AF00"/>
          </a:solidFill>
          <a:ln>
            <a:noFill/>
            <a:headEnd/>
            <a:tailEn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rtlCol="0" anchor="ctr"/>
          <a:lstStyle/>
          <a:p>
            <a:pPr algn="ctr"/>
            <a:r>
              <a:rPr lang="en-GB" sz="1400" dirty="0">
                <a:solidFill>
                  <a:srgbClr val="313235"/>
                </a:solidFill>
                <a:latin typeface="Arial" pitchFamily="34" charset="0"/>
                <a:cs typeface="Arial" pitchFamily="34" charset="0"/>
              </a:rPr>
              <a:t>More people-focused, higher risk, faster decisions</a:t>
            </a:r>
          </a:p>
        </p:txBody>
      </p:sp>
      <p:sp>
        <p:nvSpPr>
          <p:cNvPr id="50" name="Rounded Rectangle 49"/>
          <p:cNvSpPr/>
          <p:nvPr/>
        </p:nvSpPr>
        <p:spPr bwMode="auto">
          <a:xfrm>
            <a:off x="5661285" y="3803827"/>
            <a:ext cx="3099310" cy="571504"/>
          </a:xfrm>
          <a:prstGeom prst="roundRect">
            <a:avLst/>
          </a:prstGeom>
          <a:solidFill>
            <a:srgbClr val="92D050"/>
          </a:solidFill>
          <a:ln>
            <a:noFill/>
            <a:headEnd/>
            <a:tailEn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rtlCol="0" anchor="ctr"/>
          <a:lstStyle/>
          <a:p>
            <a:pPr algn="ctr"/>
            <a:r>
              <a:rPr lang="en-GB" sz="1400" dirty="0">
                <a:solidFill>
                  <a:schemeClr val="bg1"/>
                </a:solidFill>
                <a:latin typeface="Arial" pitchFamily="34" charset="0"/>
                <a:cs typeface="Arial" pitchFamily="34" charset="0"/>
              </a:rPr>
              <a:t>More people-focused, lower risk, slower decisions</a:t>
            </a:r>
          </a:p>
        </p:txBody>
      </p:sp>
      <p:sp>
        <p:nvSpPr>
          <p:cNvPr id="53" name="Rounded Rectangle 52"/>
          <p:cNvSpPr/>
          <p:nvPr/>
        </p:nvSpPr>
        <p:spPr bwMode="auto">
          <a:xfrm>
            <a:off x="5661285" y="2946571"/>
            <a:ext cx="3099310" cy="571504"/>
          </a:xfrm>
          <a:prstGeom prst="roundRect">
            <a:avLst/>
          </a:prstGeom>
          <a:solidFill>
            <a:srgbClr val="0000CC"/>
          </a:solidFill>
          <a:ln>
            <a:noFill/>
            <a:headEnd/>
            <a:tailEn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rtlCol="0" anchor="ctr"/>
          <a:lstStyle/>
          <a:p>
            <a:pPr algn="ctr"/>
            <a:r>
              <a:rPr lang="en-GB" sz="1400" dirty="0">
                <a:solidFill>
                  <a:schemeClr val="bg1"/>
                </a:solidFill>
                <a:latin typeface="Arial" pitchFamily="34" charset="0"/>
                <a:cs typeface="Arial" pitchFamily="34" charset="0"/>
              </a:rPr>
              <a:t>More task-focused, lower risk, slower decisions</a:t>
            </a:r>
          </a:p>
        </p:txBody>
      </p:sp>
      <p:sp>
        <p:nvSpPr>
          <p:cNvPr id="19" name="Title 14"/>
          <p:cNvSpPr txBox="1">
            <a:spLocks/>
          </p:cNvSpPr>
          <p:nvPr/>
        </p:nvSpPr>
        <p:spPr>
          <a:xfrm>
            <a:off x="-3276872" y="338818"/>
            <a:ext cx="4104456" cy="46166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GB" sz="2400" b="1" dirty="0">
              <a:solidFill>
                <a:srgbClr val="4F6228"/>
              </a:solidFill>
              <a:latin typeface="Arial" pitchFamily="34" charset="0"/>
              <a:cs typeface="Arial" pitchFamily="34" charset="0"/>
            </a:endParaRPr>
          </a:p>
        </p:txBody>
      </p:sp>
      <p:sp>
        <p:nvSpPr>
          <p:cNvPr id="18" name="Rounded Rectangle 17"/>
          <p:cNvSpPr/>
          <p:nvPr/>
        </p:nvSpPr>
        <p:spPr bwMode="auto">
          <a:xfrm>
            <a:off x="576270" y="2946571"/>
            <a:ext cx="1804737" cy="571504"/>
          </a:xfrm>
          <a:prstGeom prst="roundRect">
            <a:avLst/>
          </a:prstGeom>
          <a:solidFill>
            <a:srgbClr val="0000CC"/>
          </a:solidFill>
          <a:ln>
            <a:noFill/>
            <a:headEnd/>
            <a:tailEn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rtlCol="0" anchor="ctr"/>
          <a:lstStyle/>
          <a:p>
            <a:pPr algn="ctr"/>
            <a:r>
              <a:rPr lang="en-GB" sz="1400" b="1" dirty="0">
                <a:solidFill>
                  <a:schemeClr val="bg1"/>
                </a:solidFill>
                <a:latin typeface="Arial" pitchFamily="34" charset="0"/>
                <a:cs typeface="Arial" pitchFamily="34" charset="0"/>
              </a:rPr>
              <a:t>Analyst</a:t>
            </a:r>
          </a:p>
        </p:txBody>
      </p:sp>
    </p:spTree>
    <p:extLst>
      <p:ext uri="{BB962C8B-B14F-4D97-AF65-F5344CB8AC3E}">
        <p14:creationId xmlns:p14="http://schemas.microsoft.com/office/powerpoint/2010/main" val="259996002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2400" dirty="0">
                <a:solidFill>
                  <a:srgbClr val="FF0000"/>
                </a:solidFill>
                <a:latin typeface="Arial" pitchFamily="34" charset="0"/>
                <a:cs typeface="Arial" pitchFamily="34" charset="0"/>
              </a:rPr>
              <a:t>Behavioural</a:t>
            </a:r>
            <a:r>
              <a:rPr lang="en-GB" sz="2400" dirty="0">
                <a:solidFill>
                  <a:srgbClr val="FF0000"/>
                </a:solidFill>
                <a:latin typeface="Arial" pitchFamily="34" charset="0"/>
                <a:cs typeface="Arial" pitchFamily="34" charset="0"/>
              </a:rPr>
              <a:t> Styles - Controller</a:t>
            </a:r>
            <a:endParaRPr lang="en-GB" sz="2800" dirty="0">
              <a:solidFill>
                <a:srgbClr val="FF0000"/>
              </a:solidFill>
            </a:endParaRPr>
          </a:p>
        </p:txBody>
      </p:sp>
      <p:sp>
        <p:nvSpPr>
          <p:cNvPr id="8" name="Freeform 7"/>
          <p:cNvSpPr/>
          <p:nvPr/>
        </p:nvSpPr>
        <p:spPr>
          <a:xfrm>
            <a:off x="749147" y="1196752"/>
            <a:ext cx="1794026" cy="4402667"/>
          </a:xfrm>
          <a:custGeom>
            <a:avLst/>
            <a:gdLst>
              <a:gd name="connsiteX0" fmla="*/ 0 w 1943528"/>
              <a:gd name="connsiteY0" fmla="*/ 194353 h 4402667"/>
              <a:gd name="connsiteX1" fmla="*/ 56925 w 1943528"/>
              <a:gd name="connsiteY1" fmla="*/ 56925 h 4402667"/>
              <a:gd name="connsiteX2" fmla="*/ 194353 w 1943528"/>
              <a:gd name="connsiteY2" fmla="*/ 1 h 4402667"/>
              <a:gd name="connsiteX3" fmla="*/ 1749175 w 1943528"/>
              <a:gd name="connsiteY3" fmla="*/ 0 h 4402667"/>
              <a:gd name="connsiteX4" fmla="*/ 1886603 w 1943528"/>
              <a:gd name="connsiteY4" fmla="*/ 56925 h 4402667"/>
              <a:gd name="connsiteX5" fmla="*/ 1943527 w 1943528"/>
              <a:gd name="connsiteY5" fmla="*/ 194353 h 4402667"/>
              <a:gd name="connsiteX6" fmla="*/ 1943528 w 1943528"/>
              <a:gd name="connsiteY6" fmla="*/ 4208314 h 4402667"/>
              <a:gd name="connsiteX7" fmla="*/ 1886603 w 1943528"/>
              <a:gd name="connsiteY7" fmla="*/ 4345742 h 4402667"/>
              <a:gd name="connsiteX8" fmla="*/ 1749175 w 1943528"/>
              <a:gd name="connsiteY8" fmla="*/ 4402667 h 4402667"/>
              <a:gd name="connsiteX9" fmla="*/ 194353 w 1943528"/>
              <a:gd name="connsiteY9" fmla="*/ 4402667 h 4402667"/>
              <a:gd name="connsiteX10" fmla="*/ 56925 w 1943528"/>
              <a:gd name="connsiteY10" fmla="*/ 4345742 h 4402667"/>
              <a:gd name="connsiteX11" fmla="*/ 0 w 1943528"/>
              <a:gd name="connsiteY11" fmla="*/ 4208314 h 4402667"/>
              <a:gd name="connsiteX12" fmla="*/ 0 w 1943528"/>
              <a:gd name="connsiteY12" fmla="*/ 194353 h 440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3528" h="4402667">
                <a:moveTo>
                  <a:pt x="0" y="194353"/>
                </a:moveTo>
                <a:cubicBezTo>
                  <a:pt x="0" y="142807"/>
                  <a:pt x="20477" y="93373"/>
                  <a:pt x="56925" y="56925"/>
                </a:cubicBezTo>
                <a:cubicBezTo>
                  <a:pt x="93373" y="20477"/>
                  <a:pt x="142808" y="0"/>
                  <a:pt x="194353" y="1"/>
                </a:cubicBezTo>
                <a:lnTo>
                  <a:pt x="1749175" y="0"/>
                </a:lnTo>
                <a:cubicBezTo>
                  <a:pt x="1800721" y="0"/>
                  <a:pt x="1850155" y="20477"/>
                  <a:pt x="1886603" y="56925"/>
                </a:cubicBezTo>
                <a:cubicBezTo>
                  <a:pt x="1923051" y="93373"/>
                  <a:pt x="1943528" y="142808"/>
                  <a:pt x="1943527" y="194353"/>
                </a:cubicBezTo>
                <a:cubicBezTo>
                  <a:pt x="1943527" y="1532340"/>
                  <a:pt x="1943528" y="2870327"/>
                  <a:pt x="1943528" y="4208314"/>
                </a:cubicBezTo>
                <a:cubicBezTo>
                  <a:pt x="1943528" y="4259860"/>
                  <a:pt x="1923052" y="4309294"/>
                  <a:pt x="1886603" y="4345742"/>
                </a:cubicBezTo>
                <a:cubicBezTo>
                  <a:pt x="1850155" y="4382190"/>
                  <a:pt x="1800720" y="4402667"/>
                  <a:pt x="1749175" y="4402667"/>
                </a:cubicBezTo>
                <a:lnTo>
                  <a:pt x="194353" y="4402667"/>
                </a:lnTo>
                <a:cubicBezTo>
                  <a:pt x="142807" y="4402667"/>
                  <a:pt x="93373" y="4382191"/>
                  <a:pt x="56925" y="4345742"/>
                </a:cubicBezTo>
                <a:cubicBezTo>
                  <a:pt x="20477" y="4309294"/>
                  <a:pt x="0" y="4259859"/>
                  <a:pt x="0" y="4208314"/>
                </a:cubicBezTo>
                <a:lnTo>
                  <a:pt x="0" y="194353"/>
                </a:lnTo>
                <a:close/>
              </a:path>
            </a:pathLst>
          </a:custGeom>
          <a:ln>
            <a:noFill/>
            <a:headEnd/>
            <a:tailEnd/>
          </a:ln>
        </p:spPr>
        <p:style>
          <a:lnRef idx="1">
            <a:schemeClr val="dk1"/>
          </a:lnRef>
          <a:fillRef idx="2">
            <a:schemeClr val="dk1"/>
          </a:fillRef>
          <a:effectRef idx="1">
            <a:schemeClr val="dk1"/>
          </a:effectRef>
          <a:fontRef idx="minor">
            <a:schemeClr val="dk1"/>
          </a:fontRef>
        </p:style>
        <p:txBody>
          <a:bodyPr wrap="square" tIns="144000" rtlCol="0" anchor="t" anchorCtr="0"/>
          <a:lstStyle/>
          <a:p>
            <a:pPr algn="ctr" defTabSz="1155700">
              <a:lnSpc>
                <a:spcPct val="90000"/>
              </a:lnSpc>
              <a:spcBef>
                <a:spcPts val="600"/>
              </a:spcBef>
            </a:pPr>
            <a:r>
              <a:rPr lang="en-GB" sz="1600" b="1" dirty="0">
                <a:solidFill>
                  <a:srgbClr val="4F6228"/>
                </a:solidFill>
                <a:latin typeface="Arial" pitchFamily="34" charset="0"/>
                <a:cs typeface="Arial" pitchFamily="34" charset="0"/>
              </a:rPr>
              <a:t>Key </a:t>
            </a:r>
            <a:r>
              <a:rPr lang="en-US" sz="1600" b="1" kern="0" dirty="0">
                <a:solidFill>
                  <a:srgbClr val="4F6228"/>
                </a:solidFill>
                <a:latin typeface="Arial" pitchFamily="34" charset="0"/>
                <a:ea typeface="Museo For Dell" pitchFamily="2" charset="0"/>
                <a:cs typeface="Arial" pitchFamily="34" charset="0"/>
              </a:rPr>
              <a:t>Behavioral</a:t>
            </a:r>
            <a:r>
              <a:rPr lang="en-GB" sz="1600" b="1" kern="0" dirty="0">
                <a:solidFill>
                  <a:srgbClr val="4F6228"/>
                </a:solidFill>
                <a:latin typeface="Arial" pitchFamily="34" charset="0"/>
                <a:ea typeface="Museo For Dell" pitchFamily="2" charset="0"/>
                <a:cs typeface="Arial" pitchFamily="34" charset="0"/>
              </a:rPr>
              <a:t> </a:t>
            </a:r>
            <a:r>
              <a:rPr lang="en-GB" sz="1600" b="1" dirty="0">
                <a:solidFill>
                  <a:srgbClr val="4F6228"/>
                </a:solidFill>
                <a:latin typeface="Arial" pitchFamily="34" charset="0"/>
                <a:cs typeface="Arial" pitchFamily="34" charset="0"/>
              </a:rPr>
              <a:t>indicators</a:t>
            </a:r>
          </a:p>
        </p:txBody>
      </p:sp>
      <p:grpSp>
        <p:nvGrpSpPr>
          <p:cNvPr id="2" name="Group 28"/>
          <p:cNvGrpSpPr/>
          <p:nvPr/>
        </p:nvGrpSpPr>
        <p:grpSpPr>
          <a:xfrm>
            <a:off x="881657" y="2274726"/>
            <a:ext cx="1484567" cy="2861303"/>
            <a:chOff x="1005928" y="3204967"/>
            <a:chExt cx="1608281" cy="2861303"/>
          </a:xfrm>
          <a:solidFill>
            <a:schemeClr val="tx2"/>
          </a:solidFill>
        </p:grpSpPr>
        <p:sp>
          <p:nvSpPr>
            <p:cNvPr id="9" name="Freeform 8"/>
            <p:cNvSpPr/>
            <p:nvPr/>
          </p:nvSpPr>
          <p:spPr>
            <a:xfrm>
              <a:off x="1005928" y="3204967"/>
              <a:ext cx="1608281" cy="422692"/>
            </a:xfrm>
            <a:custGeom>
              <a:avLst/>
              <a:gdLst>
                <a:gd name="connsiteX0" fmla="*/ 0 w 1554822"/>
                <a:gd name="connsiteY0" fmla="*/ 42269 h 422692"/>
                <a:gd name="connsiteX1" fmla="*/ 12380 w 1554822"/>
                <a:gd name="connsiteY1" fmla="*/ 12380 h 422692"/>
                <a:gd name="connsiteX2" fmla="*/ 42269 w 1554822"/>
                <a:gd name="connsiteY2" fmla="*/ 0 h 422692"/>
                <a:gd name="connsiteX3" fmla="*/ 1512553 w 1554822"/>
                <a:gd name="connsiteY3" fmla="*/ 0 h 422692"/>
                <a:gd name="connsiteX4" fmla="*/ 1542442 w 1554822"/>
                <a:gd name="connsiteY4" fmla="*/ 12380 h 422692"/>
                <a:gd name="connsiteX5" fmla="*/ 1554822 w 1554822"/>
                <a:gd name="connsiteY5" fmla="*/ 42269 h 422692"/>
                <a:gd name="connsiteX6" fmla="*/ 1554822 w 1554822"/>
                <a:gd name="connsiteY6" fmla="*/ 380423 h 422692"/>
                <a:gd name="connsiteX7" fmla="*/ 1542442 w 1554822"/>
                <a:gd name="connsiteY7" fmla="*/ 410312 h 422692"/>
                <a:gd name="connsiteX8" fmla="*/ 1512553 w 1554822"/>
                <a:gd name="connsiteY8" fmla="*/ 422692 h 422692"/>
                <a:gd name="connsiteX9" fmla="*/ 42269 w 1554822"/>
                <a:gd name="connsiteY9" fmla="*/ 422692 h 422692"/>
                <a:gd name="connsiteX10" fmla="*/ 12380 w 1554822"/>
                <a:gd name="connsiteY10" fmla="*/ 410312 h 422692"/>
                <a:gd name="connsiteX11" fmla="*/ 0 w 1554822"/>
                <a:gd name="connsiteY11" fmla="*/ 380423 h 422692"/>
                <a:gd name="connsiteX12" fmla="*/ 0 w 1554822"/>
                <a:gd name="connsiteY12" fmla="*/ 42269 h 422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422692">
                  <a:moveTo>
                    <a:pt x="0" y="42269"/>
                  </a:moveTo>
                  <a:cubicBezTo>
                    <a:pt x="0" y="31059"/>
                    <a:pt x="4453" y="20307"/>
                    <a:pt x="12380" y="12380"/>
                  </a:cubicBezTo>
                  <a:cubicBezTo>
                    <a:pt x="20307" y="4453"/>
                    <a:pt x="31058" y="0"/>
                    <a:pt x="42269" y="0"/>
                  </a:cubicBezTo>
                  <a:lnTo>
                    <a:pt x="1512553" y="0"/>
                  </a:lnTo>
                  <a:cubicBezTo>
                    <a:pt x="1523763" y="0"/>
                    <a:pt x="1534515" y="4453"/>
                    <a:pt x="1542442" y="12380"/>
                  </a:cubicBezTo>
                  <a:cubicBezTo>
                    <a:pt x="1550369" y="20307"/>
                    <a:pt x="1554822" y="31058"/>
                    <a:pt x="1554822" y="42269"/>
                  </a:cubicBezTo>
                  <a:lnTo>
                    <a:pt x="1554822" y="380423"/>
                  </a:lnTo>
                  <a:cubicBezTo>
                    <a:pt x="1554822" y="391633"/>
                    <a:pt x="1550369" y="402385"/>
                    <a:pt x="1542442" y="410312"/>
                  </a:cubicBezTo>
                  <a:cubicBezTo>
                    <a:pt x="1534515" y="418239"/>
                    <a:pt x="1523764" y="422692"/>
                    <a:pt x="1512553" y="422692"/>
                  </a:cubicBezTo>
                  <a:lnTo>
                    <a:pt x="42269" y="422692"/>
                  </a:lnTo>
                  <a:cubicBezTo>
                    <a:pt x="31059" y="422692"/>
                    <a:pt x="20307" y="418239"/>
                    <a:pt x="12380" y="410312"/>
                  </a:cubicBezTo>
                  <a:cubicBezTo>
                    <a:pt x="4453" y="402385"/>
                    <a:pt x="0" y="391634"/>
                    <a:pt x="0" y="380423"/>
                  </a:cubicBezTo>
                  <a:lnTo>
                    <a:pt x="0" y="42269"/>
                  </a:lnTo>
                  <a:close/>
                </a:path>
              </a:pathLst>
            </a:custGeom>
            <a:solidFill>
              <a:srgbClr val="C00000"/>
            </a:solidFill>
            <a:ln>
              <a:noFill/>
              <a:headEnd/>
              <a:tailEn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rtlCol="0" anchor="ctr"/>
            <a:lstStyle/>
            <a:p>
              <a:pPr algn="ctr" defTabSz="533400">
                <a:lnSpc>
                  <a:spcPct val="90000"/>
                </a:lnSpc>
              </a:pPr>
              <a:r>
                <a:rPr lang="en-GB" sz="1200" b="1" dirty="0">
                  <a:solidFill>
                    <a:schemeClr val="bg1"/>
                  </a:solidFill>
                  <a:latin typeface="Arial" pitchFamily="34" charset="0"/>
                  <a:cs typeface="Arial" pitchFamily="34" charset="0"/>
                </a:rPr>
                <a:t>Ambitious</a:t>
              </a:r>
            </a:p>
          </p:txBody>
        </p:sp>
        <p:sp>
          <p:nvSpPr>
            <p:cNvPr id="10" name="Freeform 9"/>
            <p:cNvSpPr/>
            <p:nvPr/>
          </p:nvSpPr>
          <p:spPr>
            <a:xfrm>
              <a:off x="1005928" y="3692689"/>
              <a:ext cx="1608281" cy="422692"/>
            </a:xfrm>
            <a:custGeom>
              <a:avLst/>
              <a:gdLst>
                <a:gd name="connsiteX0" fmla="*/ 0 w 1554822"/>
                <a:gd name="connsiteY0" fmla="*/ 42269 h 422692"/>
                <a:gd name="connsiteX1" fmla="*/ 12380 w 1554822"/>
                <a:gd name="connsiteY1" fmla="*/ 12380 h 422692"/>
                <a:gd name="connsiteX2" fmla="*/ 42269 w 1554822"/>
                <a:gd name="connsiteY2" fmla="*/ 0 h 422692"/>
                <a:gd name="connsiteX3" fmla="*/ 1512553 w 1554822"/>
                <a:gd name="connsiteY3" fmla="*/ 0 h 422692"/>
                <a:gd name="connsiteX4" fmla="*/ 1542442 w 1554822"/>
                <a:gd name="connsiteY4" fmla="*/ 12380 h 422692"/>
                <a:gd name="connsiteX5" fmla="*/ 1554822 w 1554822"/>
                <a:gd name="connsiteY5" fmla="*/ 42269 h 422692"/>
                <a:gd name="connsiteX6" fmla="*/ 1554822 w 1554822"/>
                <a:gd name="connsiteY6" fmla="*/ 380423 h 422692"/>
                <a:gd name="connsiteX7" fmla="*/ 1542442 w 1554822"/>
                <a:gd name="connsiteY7" fmla="*/ 410312 h 422692"/>
                <a:gd name="connsiteX8" fmla="*/ 1512553 w 1554822"/>
                <a:gd name="connsiteY8" fmla="*/ 422692 h 422692"/>
                <a:gd name="connsiteX9" fmla="*/ 42269 w 1554822"/>
                <a:gd name="connsiteY9" fmla="*/ 422692 h 422692"/>
                <a:gd name="connsiteX10" fmla="*/ 12380 w 1554822"/>
                <a:gd name="connsiteY10" fmla="*/ 410312 h 422692"/>
                <a:gd name="connsiteX11" fmla="*/ 0 w 1554822"/>
                <a:gd name="connsiteY11" fmla="*/ 380423 h 422692"/>
                <a:gd name="connsiteX12" fmla="*/ 0 w 1554822"/>
                <a:gd name="connsiteY12" fmla="*/ 42269 h 422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422692">
                  <a:moveTo>
                    <a:pt x="0" y="42269"/>
                  </a:moveTo>
                  <a:cubicBezTo>
                    <a:pt x="0" y="31059"/>
                    <a:pt x="4453" y="20307"/>
                    <a:pt x="12380" y="12380"/>
                  </a:cubicBezTo>
                  <a:cubicBezTo>
                    <a:pt x="20307" y="4453"/>
                    <a:pt x="31058" y="0"/>
                    <a:pt x="42269" y="0"/>
                  </a:cubicBezTo>
                  <a:lnTo>
                    <a:pt x="1512553" y="0"/>
                  </a:lnTo>
                  <a:cubicBezTo>
                    <a:pt x="1523763" y="0"/>
                    <a:pt x="1534515" y="4453"/>
                    <a:pt x="1542442" y="12380"/>
                  </a:cubicBezTo>
                  <a:cubicBezTo>
                    <a:pt x="1550369" y="20307"/>
                    <a:pt x="1554822" y="31058"/>
                    <a:pt x="1554822" y="42269"/>
                  </a:cubicBezTo>
                  <a:lnTo>
                    <a:pt x="1554822" y="380423"/>
                  </a:lnTo>
                  <a:cubicBezTo>
                    <a:pt x="1554822" y="391633"/>
                    <a:pt x="1550369" y="402385"/>
                    <a:pt x="1542442" y="410312"/>
                  </a:cubicBezTo>
                  <a:cubicBezTo>
                    <a:pt x="1534515" y="418239"/>
                    <a:pt x="1523764" y="422692"/>
                    <a:pt x="1512553" y="422692"/>
                  </a:cubicBezTo>
                  <a:lnTo>
                    <a:pt x="42269" y="422692"/>
                  </a:lnTo>
                  <a:cubicBezTo>
                    <a:pt x="31059" y="422692"/>
                    <a:pt x="20307" y="418239"/>
                    <a:pt x="12380" y="410312"/>
                  </a:cubicBezTo>
                  <a:cubicBezTo>
                    <a:pt x="4453" y="402385"/>
                    <a:pt x="0" y="391634"/>
                    <a:pt x="0" y="380423"/>
                  </a:cubicBezTo>
                  <a:lnTo>
                    <a:pt x="0" y="42269"/>
                  </a:lnTo>
                  <a:close/>
                </a:path>
              </a:pathLst>
            </a:custGeom>
            <a:solidFill>
              <a:srgbClr val="C00000"/>
            </a:solidFill>
            <a:ln>
              <a:noFill/>
              <a:headEnd/>
              <a:tailEn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rtlCol="0" anchor="ctr"/>
            <a:lstStyle/>
            <a:p>
              <a:pPr algn="ctr" defTabSz="533400">
                <a:lnSpc>
                  <a:spcPct val="90000"/>
                </a:lnSpc>
              </a:pPr>
              <a:r>
                <a:rPr lang="en-GB" sz="1200" b="1" dirty="0">
                  <a:solidFill>
                    <a:schemeClr val="bg1"/>
                  </a:solidFill>
                  <a:latin typeface="Arial" pitchFamily="34" charset="0"/>
                  <a:cs typeface="Arial" pitchFamily="34" charset="0"/>
                </a:rPr>
                <a:t>Forceful</a:t>
              </a:r>
            </a:p>
          </p:txBody>
        </p:sp>
        <p:sp>
          <p:nvSpPr>
            <p:cNvPr id="11" name="Freeform 10"/>
            <p:cNvSpPr/>
            <p:nvPr/>
          </p:nvSpPr>
          <p:spPr>
            <a:xfrm>
              <a:off x="1005928" y="4180411"/>
              <a:ext cx="1608281" cy="422692"/>
            </a:xfrm>
            <a:custGeom>
              <a:avLst/>
              <a:gdLst>
                <a:gd name="connsiteX0" fmla="*/ 0 w 1554822"/>
                <a:gd name="connsiteY0" fmla="*/ 42269 h 422692"/>
                <a:gd name="connsiteX1" fmla="*/ 12380 w 1554822"/>
                <a:gd name="connsiteY1" fmla="*/ 12380 h 422692"/>
                <a:gd name="connsiteX2" fmla="*/ 42269 w 1554822"/>
                <a:gd name="connsiteY2" fmla="*/ 0 h 422692"/>
                <a:gd name="connsiteX3" fmla="*/ 1512553 w 1554822"/>
                <a:gd name="connsiteY3" fmla="*/ 0 h 422692"/>
                <a:gd name="connsiteX4" fmla="*/ 1542442 w 1554822"/>
                <a:gd name="connsiteY4" fmla="*/ 12380 h 422692"/>
                <a:gd name="connsiteX5" fmla="*/ 1554822 w 1554822"/>
                <a:gd name="connsiteY5" fmla="*/ 42269 h 422692"/>
                <a:gd name="connsiteX6" fmla="*/ 1554822 w 1554822"/>
                <a:gd name="connsiteY6" fmla="*/ 380423 h 422692"/>
                <a:gd name="connsiteX7" fmla="*/ 1542442 w 1554822"/>
                <a:gd name="connsiteY7" fmla="*/ 410312 h 422692"/>
                <a:gd name="connsiteX8" fmla="*/ 1512553 w 1554822"/>
                <a:gd name="connsiteY8" fmla="*/ 422692 h 422692"/>
                <a:gd name="connsiteX9" fmla="*/ 42269 w 1554822"/>
                <a:gd name="connsiteY9" fmla="*/ 422692 h 422692"/>
                <a:gd name="connsiteX10" fmla="*/ 12380 w 1554822"/>
                <a:gd name="connsiteY10" fmla="*/ 410312 h 422692"/>
                <a:gd name="connsiteX11" fmla="*/ 0 w 1554822"/>
                <a:gd name="connsiteY11" fmla="*/ 380423 h 422692"/>
                <a:gd name="connsiteX12" fmla="*/ 0 w 1554822"/>
                <a:gd name="connsiteY12" fmla="*/ 42269 h 422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422692">
                  <a:moveTo>
                    <a:pt x="0" y="42269"/>
                  </a:moveTo>
                  <a:cubicBezTo>
                    <a:pt x="0" y="31059"/>
                    <a:pt x="4453" y="20307"/>
                    <a:pt x="12380" y="12380"/>
                  </a:cubicBezTo>
                  <a:cubicBezTo>
                    <a:pt x="20307" y="4453"/>
                    <a:pt x="31058" y="0"/>
                    <a:pt x="42269" y="0"/>
                  </a:cubicBezTo>
                  <a:lnTo>
                    <a:pt x="1512553" y="0"/>
                  </a:lnTo>
                  <a:cubicBezTo>
                    <a:pt x="1523763" y="0"/>
                    <a:pt x="1534515" y="4453"/>
                    <a:pt x="1542442" y="12380"/>
                  </a:cubicBezTo>
                  <a:cubicBezTo>
                    <a:pt x="1550369" y="20307"/>
                    <a:pt x="1554822" y="31058"/>
                    <a:pt x="1554822" y="42269"/>
                  </a:cubicBezTo>
                  <a:lnTo>
                    <a:pt x="1554822" y="380423"/>
                  </a:lnTo>
                  <a:cubicBezTo>
                    <a:pt x="1554822" y="391633"/>
                    <a:pt x="1550369" y="402385"/>
                    <a:pt x="1542442" y="410312"/>
                  </a:cubicBezTo>
                  <a:cubicBezTo>
                    <a:pt x="1534515" y="418239"/>
                    <a:pt x="1523764" y="422692"/>
                    <a:pt x="1512553" y="422692"/>
                  </a:cubicBezTo>
                  <a:lnTo>
                    <a:pt x="42269" y="422692"/>
                  </a:lnTo>
                  <a:cubicBezTo>
                    <a:pt x="31059" y="422692"/>
                    <a:pt x="20307" y="418239"/>
                    <a:pt x="12380" y="410312"/>
                  </a:cubicBezTo>
                  <a:cubicBezTo>
                    <a:pt x="4453" y="402385"/>
                    <a:pt x="0" y="391634"/>
                    <a:pt x="0" y="380423"/>
                  </a:cubicBezTo>
                  <a:lnTo>
                    <a:pt x="0" y="42269"/>
                  </a:lnTo>
                  <a:close/>
                </a:path>
              </a:pathLst>
            </a:custGeom>
            <a:solidFill>
              <a:srgbClr val="C00000"/>
            </a:solidFill>
            <a:ln>
              <a:noFill/>
              <a:headEnd/>
              <a:tailEn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rtlCol="0" anchor="ctr"/>
            <a:lstStyle/>
            <a:p>
              <a:pPr algn="ctr" defTabSz="533400">
                <a:lnSpc>
                  <a:spcPct val="90000"/>
                </a:lnSpc>
              </a:pPr>
              <a:r>
                <a:rPr lang="en-GB" sz="1200" b="1" dirty="0">
                  <a:solidFill>
                    <a:schemeClr val="bg1"/>
                  </a:solidFill>
                  <a:latin typeface="Arial" pitchFamily="34" charset="0"/>
                  <a:cs typeface="Arial" pitchFamily="34" charset="0"/>
                </a:rPr>
                <a:t>Decisive</a:t>
              </a:r>
            </a:p>
          </p:txBody>
        </p:sp>
        <p:sp>
          <p:nvSpPr>
            <p:cNvPr id="12" name="Freeform 11"/>
            <p:cNvSpPr/>
            <p:nvPr/>
          </p:nvSpPr>
          <p:spPr>
            <a:xfrm>
              <a:off x="1005928" y="4668133"/>
              <a:ext cx="1608281" cy="422692"/>
            </a:xfrm>
            <a:custGeom>
              <a:avLst/>
              <a:gdLst>
                <a:gd name="connsiteX0" fmla="*/ 0 w 1554822"/>
                <a:gd name="connsiteY0" fmla="*/ 42269 h 422692"/>
                <a:gd name="connsiteX1" fmla="*/ 12380 w 1554822"/>
                <a:gd name="connsiteY1" fmla="*/ 12380 h 422692"/>
                <a:gd name="connsiteX2" fmla="*/ 42269 w 1554822"/>
                <a:gd name="connsiteY2" fmla="*/ 0 h 422692"/>
                <a:gd name="connsiteX3" fmla="*/ 1512553 w 1554822"/>
                <a:gd name="connsiteY3" fmla="*/ 0 h 422692"/>
                <a:gd name="connsiteX4" fmla="*/ 1542442 w 1554822"/>
                <a:gd name="connsiteY4" fmla="*/ 12380 h 422692"/>
                <a:gd name="connsiteX5" fmla="*/ 1554822 w 1554822"/>
                <a:gd name="connsiteY5" fmla="*/ 42269 h 422692"/>
                <a:gd name="connsiteX6" fmla="*/ 1554822 w 1554822"/>
                <a:gd name="connsiteY6" fmla="*/ 380423 h 422692"/>
                <a:gd name="connsiteX7" fmla="*/ 1542442 w 1554822"/>
                <a:gd name="connsiteY7" fmla="*/ 410312 h 422692"/>
                <a:gd name="connsiteX8" fmla="*/ 1512553 w 1554822"/>
                <a:gd name="connsiteY8" fmla="*/ 422692 h 422692"/>
                <a:gd name="connsiteX9" fmla="*/ 42269 w 1554822"/>
                <a:gd name="connsiteY9" fmla="*/ 422692 h 422692"/>
                <a:gd name="connsiteX10" fmla="*/ 12380 w 1554822"/>
                <a:gd name="connsiteY10" fmla="*/ 410312 h 422692"/>
                <a:gd name="connsiteX11" fmla="*/ 0 w 1554822"/>
                <a:gd name="connsiteY11" fmla="*/ 380423 h 422692"/>
                <a:gd name="connsiteX12" fmla="*/ 0 w 1554822"/>
                <a:gd name="connsiteY12" fmla="*/ 42269 h 422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422692">
                  <a:moveTo>
                    <a:pt x="0" y="42269"/>
                  </a:moveTo>
                  <a:cubicBezTo>
                    <a:pt x="0" y="31059"/>
                    <a:pt x="4453" y="20307"/>
                    <a:pt x="12380" y="12380"/>
                  </a:cubicBezTo>
                  <a:cubicBezTo>
                    <a:pt x="20307" y="4453"/>
                    <a:pt x="31058" y="0"/>
                    <a:pt x="42269" y="0"/>
                  </a:cubicBezTo>
                  <a:lnTo>
                    <a:pt x="1512553" y="0"/>
                  </a:lnTo>
                  <a:cubicBezTo>
                    <a:pt x="1523763" y="0"/>
                    <a:pt x="1534515" y="4453"/>
                    <a:pt x="1542442" y="12380"/>
                  </a:cubicBezTo>
                  <a:cubicBezTo>
                    <a:pt x="1550369" y="20307"/>
                    <a:pt x="1554822" y="31058"/>
                    <a:pt x="1554822" y="42269"/>
                  </a:cubicBezTo>
                  <a:lnTo>
                    <a:pt x="1554822" y="380423"/>
                  </a:lnTo>
                  <a:cubicBezTo>
                    <a:pt x="1554822" y="391633"/>
                    <a:pt x="1550369" y="402385"/>
                    <a:pt x="1542442" y="410312"/>
                  </a:cubicBezTo>
                  <a:cubicBezTo>
                    <a:pt x="1534515" y="418239"/>
                    <a:pt x="1523764" y="422692"/>
                    <a:pt x="1512553" y="422692"/>
                  </a:cubicBezTo>
                  <a:lnTo>
                    <a:pt x="42269" y="422692"/>
                  </a:lnTo>
                  <a:cubicBezTo>
                    <a:pt x="31059" y="422692"/>
                    <a:pt x="20307" y="418239"/>
                    <a:pt x="12380" y="410312"/>
                  </a:cubicBezTo>
                  <a:cubicBezTo>
                    <a:pt x="4453" y="402385"/>
                    <a:pt x="0" y="391634"/>
                    <a:pt x="0" y="380423"/>
                  </a:cubicBezTo>
                  <a:lnTo>
                    <a:pt x="0" y="42269"/>
                  </a:lnTo>
                  <a:close/>
                </a:path>
              </a:pathLst>
            </a:custGeom>
            <a:solidFill>
              <a:srgbClr val="C00000"/>
            </a:solidFill>
            <a:ln>
              <a:noFill/>
              <a:headEnd/>
              <a:tailEn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rtlCol="0" anchor="ctr"/>
            <a:lstStyle/>
            <a:p>
              <a:pPr algn="ctr" defTabSz="533400">
                <a:lnSpc>
                  <a:spcPct val="90000"/>
                </a:lnSpc>
              </a:pPr>
              <a:r>
                <a:rPr lang="en-GB" sz="1200" b="1" dirty="0">
                  <a:solidFill>
                    <a:schemeClr val="bg1"/>
                  </a:solidFill>
                  <a:latin typeface="Arial" pitchFamily="34" charset="0"/>
                  <a:cs typeface="Arial" pitchFamily="34" charset="0"/>
                </a:rPr>
                <a:t>Strong-willed</a:t>
              </a:r>
            </a:p>
          </p:txBody>
        </p:sp>
        <p:sp>
          <p:nvSpPr>
            <p:cNvPr id="13" name="Freeform 12"/>
            <p:cNvSpPr/>
            <p:nvPr/>
          </p:nvSpPr>
          <p:spPr>
            <a:xfrm>
              <a:off x="1005928" y="5155855"/>
              <a:ext cx="1608281" cy="422692"/>
            </a:xfrm>
            <a:custGeom>
              <a:avLst/>
              <a:gdLst>
                <a:gd name="connsiteX0" fmla="*/ 0 w 1554822"/>
                <a:gd name="connsiteY0" fmla="*/ 42269 h 422692"/>
                <a:gd name="connsiteX1" fmla="*/ 12380 w 1554822"/>
                <a:gd name="connsiteY1" fmla="*/ 12380 h 422692"/>
                <a:gd name="connsiteX2" fmla="*/ 42269 w 1554822"/>
                <a:gd name="connsiteY2" fmla="*/ 0 h 422692"/>
                <a:gd name="connsiteX3" fmla="*/ 1512553 w 1554822"/>
                <a:gd name="connsiteY3" fmla="*/ 0 h 422692"/>
                <a:gd name="connsiteX4" fmla="*/ 1542442 w 1554822"/>
                <a:gd name="connsiteY4" fmla="*/ 12380 h 422692"/>
                <a:gd name="connsiteX5" fmla="*/ 1554822 w 1554822"/>
                <a:gd name="connsiteY5" fmla="*/ 42269 h 422692"/>
                <a:gd name="connsiteX6" fmla="*/ 1554822 w 1554822"/>
                <a:gd name="connsiteY6" fmla="*/ 380423 h 422692"/>
                <a:gd name="connsiteX7" fmla="*/ 1542442 w 1554822"/>
                <a:gd name="connsiteY7" fmla="*/ 410312 h 422692"/>
                <a:gd name="connsiteX8" fmla="*/ 1512553 w 1554822"/>
                <a:gd name="connsiteY8" fmla="*/ 422692 h 422692"/>
                <a:gd name="connsiteX9" fmla="*/ 42269 w 1554822"/>
                <a:gd name="connsiteY9" fmla="*/ 422692 h 422692"/>
                <a:gd name="connsiteX10" fmla="*/ 12380 w 1554822"/>
                <a:gd name="connsiteY10" fmla="*/ 410312 h 422692"/>
                <a:gd name="connsiteX11" fmla="*/ 0 w 1554822"/>
                <a:gd name="connsiteY11" fmla="*/ 380423 h 422692"/>
                <a:gd name="connsiteX12" fmla="*/ 0 w 1554822"/>
                <a:gd name="connsiteY12" fmla="*/ 42269 h 422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422692">
                  <a:moveTo>
                    <a:pt x="0" y="42269"/>
                  </a:moveTo>
                  <a:cubicBezTo>
                    <a:pt x="0" y="31059"/>
                    <a:pt x="4453" y="20307"/>
                    <a:pt x="12380" y="12380"/>
                  </a:cubicBezTo>
                  <a:cubicBezTo>
                    <a:pt x="20307" y="4453"/>
                    <a:pt x="31058" y="0"/>
                    <a:pt x="42269" y="0"/>
                  </a:cubicBezTo>
                  <a:lnTo>
                    <a:pt x="1512553" y="0"/>
                  </a:lnTo>
                  <a:cubicBezTo>
                    <a:pt x="1523763" y="0"/>
                    <a:pt x="1534515" y="4453"/>
                    <a:pt x="1542442" y="12380"/>
                  </a:cubicBezTo>
                  <a:cubicBezTo>
                    <a:pt x="1550369" y="20307"/>
                    <a:pt x="1554822" y="31058"/>
                    <a:pt x="1554822" y="42269"/>
                  </a:cubicBezTo>
                  <a:lnTo>
                    <a:pt x="1554822" y="380423"/>
                  </a:lnTo>
                  <a:cubicBezTo>
                    <a:pt x="1554822" y="391633"/>
                    <a:pt x="1550369" y="402385"/>
                    <a:pt x="1542442" y="410312"/>
                  </a:cubicBezTo>
                  <a:cubicBezTo>
                    <a:pt x="1534515" y="418239"/>
                    <a:pt x="1523764" y="422692"/>
                    <a:pt x="1512553" y="422692"/>
                  </a:cubicBezTo>
                  <a:lnTo>
                    <a:pt x="42269" y="422692"/>
                  </a:lnTo>
                  <a:cubicBezTo>
                    <a:pt x="31059" y="422692"/>
                    <a:pt x="20307" y="418239"/>
                    <a:pt x="12380" y="410312"/>
                  </a:cubicBezTo>
                  <a:cubicBezTo>
                    <a:pt x="4453" y="402385"/>
                    <a:pt x="0" y="391634"/>
                    <a:pt x="0" y="380423"/>
                  </a:cubicBezTo>
                  <a:lnTo>
                    <a:pt x="0" y="42269"/>
                  </a:lnTo>
                  <a:close/>
                </a:path>
              </a:pathLst>
            </a:custGeom>
            <a:solidFill>
              <a:srgbClr val="C00000"/>
            </a:solidFill>
            <a:ln>
              <a:noFill/>
              <a:headEnd/>
              <a:tailEn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rtlCol="0" anchor="ctr"/>
            <a:lstStyle/>
            <a:p>
              <a:pPr algn="ctr" defTabSz="533400">
                <a:lnSpc>
                  <a:spcPct val="90000"/>
                </a:lnSpc>
              </a:pPr>
              <a:r>
                <a:rPr lang="en-GB" sz="1200" b="1" dirty="0">
                  <a:solidFill>
                    <a:schemeClr val="bg1"/>
                  </a:solidFill>
                  <a:latin typeface="Arial" pitchFamily="34" charset="0"/>
                  <a:cs typeface="Arial" pitchFamily="34" charset="0"/>
                </a:rPr>
                <a:t>Independent</a:t>
              </a:r>
            </a:p>
          </p:txBody>
        </p:sp>
        <p:sp>
          <p:nvSpPr>
            <p:cNvPr id="14" name="Freeform 13"/>
            <p:cNvSpPr/>
            <p:nvPr/>
          </p:nvSpPr>
          <p:spPr>
            <a:xfrm>
              <a:off x="1005928" y="5643578"/>
              <a:ext cx="1608281" cy="422692"/>
            </a:xfrm>
            <a:custGeom>
              <a:avLst/>
              <a:gdLst>
                <a:gd name="connsiteX0" fmla="*/ 0 w 1554822"/>
                <a:gd name="connsiteY0" fmla="*/ 42269 h 422692"/>
                <a:gd name="connsiteX1" fmla="*/ 12380 w 1554822"/>
                <a:gd name="connsiteY1" fmla="*/ 12380 h 422692"/>
                <a:gd name="connsiteX2" fmla="*/ 42269 w 1554822"/>
                <a:gd name="connsiteY2" fmla="*/ 0 h 422692"/>
                <a:gd name="connsiteX3" fmla="*/ 1512553 w 1554822"/>
                <a:gd name="connsiteY3" fmla="*/ 0 h 422692"/>
                <a:gd name="connsiteX4" fmla="*/ 1542442 w 1554822"/>
                <a:gd name="connsiteY4" fmla="*/ 12380 h 422692"/>
                <a:gd name="connsiteX5" fmla="*/ 1554822 w 1554822"/>
                <a:gd name="connsiteY5" fmla="*/ 42269 h 422692"/>
                <a:gd name="connsiteX6" fmla="*/ 1554822 w 1554822"/>
                <a:gd name="connsiteY6" fmla="*/ 380423 h 422692"/>
                <a:gd name="connsiteX7" fmla="*/ 1542442 w 1554822"/>
                <a:gd name="connsiteY7" fmla="*/ 410312 h 422692"/>
                <a:gd name="connsiteX8" fmla="*/ 1512553 w 1554822"/>
                <a:gd name="connsiteY8" fmla="*/ 422692 h 422692"/>
                <a:gd name="connsiteX9" fmla="*/ 42269 w 1554822"/>
                <a:gd name="connsiteY9" fmla="*/ 422692 h 422692"/>
                <a:gd name="connsiteX10" fmla="*/ 12380 w 1554822"/>
                <a:gd name="connsiteY10" fmla="*/ 410312 h 422692"/>
                <a:gd name="connsiteX11" fmla="*/ 0 w 1554822"/>
                <a:gd name="connsiteY11" fmla="*/ 380423 h 422692"/>
                <a:gd name="connsiteX12" fmla="*/ 0 w 1554822"/>
                <a:gd name="connsiteY12" fmla="*/ 42269 h 422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422692">
                  <a:moveTo>
                    <a:pt x="0" y="42269"/>
                  </a:moveTo>
                  <a:cubicBezTo>
                    <a:pt x="0" y="31059"/>
                    <a:pt x="4453" y="20307"/>
                    <a:pt x="12380" y="12380"/>
                  </a:cubicBezTo>
                  <a:cubicBezTo>
                    <a:pt x="20307" y="4453"/>
                    <a:pt x="31058" y="0"/>
                    <a:pt x="42269" y="0"/>
                  </a:cubicBezTo>
                  <a:lnTo>
                    <a:pt x="1512553" y="0"/>
                  </a:lnTo>
                  <a:cubicBezTo>
                    <a:pt x="1523763" y="0"/>
                    <a:pt x="1534515" y="4453"/>
                    <a:pt x="1542442" y="12380"/>
                  </a:cubicBezTo>
                  <a:cubicBezTo>
                    <a:pt x="1550369" y="20307"/>
                    <a:pt x="1554822" y="31058"/>
                    <a:pt x="1554822" y="42269"/>
                  </a:cubicBezTo>
                  <a:lnTo>
                    <a:pt x="1554822" y="380423"/>
                  </a:lnTo>
                  <a:cubicBezTo>
                    <a:pt x="1554822" y="391633"/>
                    <a:pt x="1550369" y="402385"/>
                    <a:pt x="1542442" y="410312"/>
                  </a:cubicBezTo>
                  <a:cubicBezTo>
                    <a:pt x="1534515" y="418239"/>
                    <a:pt x="1523764" y="422692"/>
                    <a:pt x="1512553" y="422692"/>
                  </a:cubicBezTo>
                  <a:lnTo>
                    <a:pt x="42269" y="422692"/>
                  </a:lnTo>
                  <a:cubicBezTo>
                    <a:pt x="31059" y="422692"/>
                    <a:pt x="20307" y="418239"/>
                    <a:pt x="12380" y="410312"/>
                  </a:cubicBezTo>
                  <a:cubicBezTo>
                    <a:pt x="4453" y="402385"/>
                    <a:pt x="0" y="391634"/>
                    <a:pt x="0" y="380423"/>
                  </a:cubicBezTo>
                  <a:lnTo>
                    <a:pt x="0" y="42269"/>
                  </a:lnTo>
                  <a:close/>
                </a:path>
              </a:pathLst>
            </a:custGeom>
            <a:solidFill>
              <a:srgbClr val="C00000"/>
            </a:solidFill>
            <a:ln>
              <a:noFill/>
              <a:headEnd/>
              <a:tailEn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rtlCol="0" anchor="ctr"/>
            <a:lstStyle/>
            <a:p>
              <a:pPr algn="ctr" defTabSz="533400">
                <a:lnSpc>
                  <a:spcPct val="90000"/>
                </a:lnSpc>
              </a:pPr>
              <a:r>
                <a:rPr lang="en-GB" sz="1200" b="1" dirty="0">
                  <a:solidFill>
                    <a:schemeClr val="bg1"/>
                  </a:solidFill>
                  <a:latin typeface="Arial" pitchFamily="34" charset="0"/>
                  <a:cs typeface="Arial" pitchFamily="34" charset="0"/>
                </a:rPr>
                <a:t>Goal oriented</a:t>
              </a:r>
            </a:p>
          </p:txBody>
        </p:sp>
      </p:grpSp>
      <p:sp>
        <p:nvSpPr>
          <p:cNvPr id="15" name="Freeform 14"/>
          <p:cNvSpPr/>
          <p:nvPr/>
        </p:nvSpPr>
        <p:spPr>
          <a:xfrm>
            <a:off x="2677725" y="1196752"/>
            <a:ext cx="1794026" cy="4402667"/>
          </a:xfrm>
          <a:custGeom>
            <a:avLst/>
            <a:gdLst>
              <a:gd name="connsiteX0" fmla="*/ 0 w 1943528"/>
              <a:gd name="connsiteY0" fmla="*/ 194353 h 4402667"/>
              <a:gd name="connsiteX1" fmla="*/ 56925 w 1943528"/>
              <a:gd name="connsiteY1" fmla="*/ 56925 h 4402667"/>
              <a:gd name="connsiteX2" fmla="*/ 194353 w 1943528"/>
              <a:gd name="connsiteY2" fmla="*/ 1 h 4402667"/>
              <a:gd name="connsiteX3" fmla="*/ 1749175 w 1943528"/>
              <a:gd name="connsiteY3" fmla="*/ 0 h 4402667"/>
              <a:gd name="connsiteX4" fmla="*/ 1886603 w 1943528"/>
              <a:gd name="connsiteY4" fmla="*/ 56925 h 4402667"/>
              <a:gd name="connsiteX5" fmla="*/ 1943527 w 1943528"/>
              <a:gd name="connsiteY5" fmla="*/ 194353 h 4402667"/>
              <a:gd name="connsiteX6" fmla="*/ 1943528 w 1943528"/>
              <a:gd name="connsiteY6" fmla="*/ 4208314 h 4402667"/>
              <a:gd name="connsiteX7" fmla="*/ 1886603 w 1943528"/>
              <a:gd name="connsiteY7" fmla="*/ 4345742 h 4402667"/>
              <a:gd name="connsiteX8" fmla="*/ 1749175 w 1943528"/>
              <a:gd name="connsiteY8" fmla="*/ 4402667 h 4402667"/>
              <a:gd name="connsiteX9" fmla="*/ 194353 w 1943528"/>
              <a:gd name="connsiteY9" fmla="*/ 4402667 h 4402667"/>
              <a:gd name="connsiteX10" fmla="*/ 56925 w 1943528"/>
              <a:gd name="connsiteY10" fmla="*/ 4345742 h 4402667"/>
              <a:gd name="connsiteX11" fmla="*/ 0 w 1943528"/>
              <a:gd name="connsiteY11" fmla="*/ 4208314 h 4402667"/>
              <a:gd name="connsiteX12" fmla="*/ 0 w 1943528"/>
              <a:gd name="connsiteY12" fmla="*/ 194353 h 440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3528" h="4402667">
                <a:moveTo>
                  <a:pt x="0" y="194353"/>
                </a:moveTo>
                <a:cubicBezTo>
                  <a:pt x="0" y="142807"/>
                  <a:pt x="20477" y="93373"/>
                  <a:pt x="56925" y="56925"/>
                </a:cubicBezTo>
                <a:cubicBezTo>
                  <a:pt x="93373" y="20477"/>
                  <a:pt x="142808" y="0"/>
                  <a:pt x="194353" y="1"/>
                </a:cubicBezTo>
                <a:lnTo>
                  <a:pt x="1749175" y="0"/>
                </a:lnTo>
                <a:cubicBezTo>
                  <a:pt x="1800721" y="0"/>
                  <a:pt x="1850155" y="20477"/>
                  <a:pt x="1886603" y="56925"/>
                </a:cubicBezTo>
                <a:cubicBezTo>
                  <a:pt x="1923051" y="93373"/>
                  <a:pt x="1943528" y="142808"/>
                  <a:pt x="1943527" y="194353"/>
                </a:cubicBezTo>
                <a:cubicBezTo>
                  <a:pt x="1943527" y="1532340"/>
                  <a:pt x="1943528" y="2870327"/>
                  <a:pt x="1943528" y="4208314"/>
                </a:cubicBezTo>
                <a:cubicBezTo>
                  <a:pt x="1943528" y="4259860"/>
                  <a:pt x="1923052" y="4309294"/>
                  <a:pt x="1886603" y="4345742"/>
                </a:cubicBezTo>
                <a:cubicBezTo>
                  <a:pt x="1850155" y="4382190"/>
                  <a:pt x="1800720" y="4402667"/>
                  <a:pt x="1749175" y="4402667"/>
                </a:cubicBezTo>
                <a:lnTo>
                  <a:pt x="194353" y="4402667"/>
                </a:lnTo>
                <a:cubicBezTo>
                  <a:pt x="142807" y="4402667"/>
                  <a:pt x="93373" y="4382191"/>
                  <a:pt x="56925" y="4345742"/>
                </a:cubicBezTo>
                <a:cubicBezTo>
                  <a:pt x="20477" y="4309294"/>
                  <a:pt x="0" y="4259859"/>
                  <a:pt x="0" y="4208314"/>
                </a:cubicBezTo>
                <a:lnTo>
                  <a:pt x="0" y="194353"/>
                </a:lnTo>
                <a:close/>
              </a:path>
            </a:pathLst>
          </a:custGeom>
          <a:ln>
            <a:noFill/>
            <a:headEnd/>
            <a:tailEnd/>
          </a:ln>
        </p:spPr>
        <p:style>
          <a:lnRef idx="1">
            <a:schemeClr val="dk1"/>
          </a:lnRef>
          <a:fillRef idx="2">
            <a:schemeClr val="dk1"/>
          </a:fillRef>
          <a:effectRef idx="1">
            <a:schemeClr val="dk1"/>
          </a:effectRef>
          <a:fontRef idx="minor">
            <a:schemeClr val="dk1"/>
          </a:fontRef>
        </p:style>
        <p:txBody>
          <a:bodyPr wrap="square" tIns="144000" rtlCol="0" anchor="t" anchorCtr="0"/>
          <a:lstStyle/>
          <a:p>
            <a:pPr algn="ctr" defTabSz="1155700">
              <a:lnSpc>
                <a:spcPct val="90000"/>
              </a:lnSpc>
              <a:spcBef>
                <a:spcPts val="600"/>
              </a:spcBef>
            </a:pPr>
            <a:r>
              <a:rPr lang="en-GB" sz="1600" b="1" dirty="0">
                <a:solidFill>
                  <a:srgbClr val="4F6228"/>
                </a:solidFill>
                <a:latin typeface="Arial" pitchFamily="34" charset="0"/>
                <a:cs typeface="Arial" pitchFamily="34" charset="0"/>
              </a:rPr>
              <a:t>Key motivation drivers</a:t>
            </a:r>
          </a:p>
        </p:txBody>
      </p:sp>
      <p:grpSp>
        <p:nvGrpSpPr>
          <p:cNvPr id="3" name="Group 29"/>
          <p:cNvGrpSpPr/>
          <p:nvPr/>
        </p:nvGrpSpPr>
        <p:grpSpPr>
          <a:xfrm>
            <a:off x="2845405" y="2296104"/>
            <a:ext cx="1484567" cy="2859154"/>
            <a:chOff x="3095221" y="3179453"/>
            <a:chExt cx="1608281" cy="2859154"/>
          </a:xfrm>
          <a:solidFill>
            <a:schemeClr val="tx2"/>
          </a:solidFill>
        </p:grpSpPr>
        <p:sp>
          <p:nvSpPr>
            <p:cNvPr id="16" name="Freeform 15"/>
            <p:cNvSpPr/>
            <p:nvPr/>
          </p:nvSpPr>
          <p:spPr>
            <a:xfrm>
              <a:off x="3095221" y="3179453"/>
              <a:ext cx="1608281" cy="1327464"/>
            </a:xfrm>
            <a:custGeom>
              <a:avLst/>
              <a:gdLst>
                <a:gd name="connsiteX0" fmla="*/ 0 w 1554822"/>
                <a:gd name="connsiteY0" fmla="*/ 132746 h 1327464"/>
                <a:gd name="connsiteX1" fmla="*/ 38881 w 1554822"/>
                <a:gd name="connsiteY1" fmla="*/ 38880 h 1327464"/>
                <a:gd name="connsiteX2" fmla="*/ 132747 w 1554822"/>
                <a:gd name="connsiteY2" fmla="*/ 0 h 1327464"/>
                <a:gd name="connsiteX3" fmla="*/ 1422076 w 1554822"/>
                <a:gd name="connsiteY3" fmla="*/ 0 h 1327464"/>
                <a:gd name="connsiteX4" fmla="*/ 1515942 w 1554822"/>
                <a:gd name="connsiteY4" fmla="*/ 38881 h 1327464"/>
                <a:gd name="connsiteX5" fmla="*/ 1554822 w 1554822"/>
                <a:gd name="connsiteY5" fmla="*/ 132747 h 1327464"/>
                <a:gd name="connsiteX6" fmla="*/ 1554822 w 1554822"/>
                <a:gd name="connsiteY6" fmla="*/ 1194718 h 1327464"/>
                <a:gd name="connsiteX7" fmla="*/ 1515942 w 1554822"/>
                <a:gd name="connsiteY7" fmla="*/ 1288584 h 1327464"/>
                <a:gd name="connsiteX8" fmla="*/ 1422076 w 1554822"/>
                <a:gd name="connsiteY8" fmla="*/ 1327464 h 1327464"/>
                <a:gd name="connsiteX9" fmla="*/ 132746 w 1554822"/>
                <a:gd name="connsiteY9" fmla="*/ 1327464 h 1327464"/>
                <a:gd name="connsiteX10" fmla="*/ 38880 w 1554822"/>
                <a:gd name="connsiteY10" fmla="*/ 1288584 h 1327464"/>
                <a:gd name="connsiteX11" fmla="*/ 0 w 1554822"/>
                <a:gd name="connsiteY11" fmla="*/ 1194718 h 1327464"/>
                <a:gd name="connsiteX12" fmla="*/ 0 w 1554822"/>
                <a:gd name="connsiteY12" fmla="*/ 132746 h 132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1327464">
                  <a:moveTo>
                    <a:pt x="0" y="132746"/>
                  </a:moveTo>
                  <a:cubicBezTo>
                    <a:pt x="0" y="97540"/>
                    <a:pt x="13986" y="63775"/>
                    <a:pt x="38881" y="38880"/>
                  </a:cubicBezTo>
                  <a:cubicBezTo>
                    <a:pt x="63776" y="13985"/>
                    <a:pt x="97540" y="0"/>
                    <a:pt x="132747" y="0"/>
                  </a:cubicBezTo>
                  <a:lnTo>
                    <a:pt x="1422076" y="0"/>
                  </a:lnTo>
                  <a:cubicBezTo>
                    <a:pt x="1457282" y="0"/>
                    <a:pt x="1491047" y="13986"/>
                    <a:pt x="1515942" y="38881"/>
                  </a:cubicBezTo>
                  <a:cubicBezTo>
                    <a:pt x="1540837" y="63776"/>
                    <a:pt x="1554822" y="97540"/>
                    <a:pt x="1554822" y="132747"/>
                  </a:cubicBezTo>
                  <a:lnTo>
                    <a:pt x="1554822" y="1194718"/>
                  </a:lnTo>
                  <a:cubicBezTo>
                    <a:pt x="1554822" y="1229924"/>
                    <a:pt x="1540836" y="1263689"/>
                    <a:pt x="1515942" y="1288584"/>
                  </a:cubicBezTo>
                  <a:cubicBezTo>
                    <a:pt x="1491047" y="1313479"/>
                    <a:pt x="1457283" y="1327464"/>
                    <a:pt x="1422076" y="1327464"/>
                  </a:cubicBezTo>
                  <a:lnTo>
                    <a:pt x="132746" y="1327464"/>
                  </a:lnTo>
                  <a:cubicBezTo>
                    <a:pt x="97540" y="1327464"/>
                    <a:pt x="63775" y="1313478"/>
                    <a:pt x="38880" y="1288584"/>
                  </a:cubicBezTo>
                  <a:cubicBezTo>
                    <a:pt x="13985" y="1263689"/>
                    <a:pt x="0" y="1229925"/>
                    <a:pt x="0" y="1194718"/>
                  </a:cubicBezTo>
                  <a:lnTo>
                    <a:pt x="0" y="132746"/>
                  </a:lnTo>
                  <a:close/>
                </a:path>
              </a:pathLst>
            </a:custGeom>
            <a:solidFill>
              <a:srgbClr val="C00000"/>
            </a:solidFill>
            <a:ln>
              <a:noFill/>
              <a:headEnd/>
              <a:tailEn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rtlCol="0" anchor="ctr"/>
            <a:lstStyle/>
            <a:p>
              <a:pPr algn="ctr" defTabSz="533400">
                <a:lnSpc>
                  <a:spcPct val="90000"/>
                </a:lnSpc>
              </a:pPr>
              <a:r>
                <a:rPr lang="en-GB" sz="1200" b="1" dirty="0">
                  <a:solidFill>
                    <a:schemeClr val="bg1"/>
                  </a:solidFill>
                  <a:latin typeface="Arial" pitchFamily="34" charset="0"/>
                  <a:cs typeface="Arial" pitchFamily="34" charset="0"/>
                </a:rPr>
                <a:t>“win”</a:t>
              </a:r>
            </a:p>
          </p:txBody>
        </p:sp>
        <p:sp>
          <p:nvSpPr>
            <p:cNvPr id="17" name="Freeform 16"/>
            <p:cNvSpPr/>
            <p:nvPr/>
          </p:nvSpPr>
          <p:spPr>
            <a:xfrm>
              <a:off x="3095221" y="4711143"/>
              <a:ext cx="1608281" cy="1327464"/>
            </a:xfrm>
            <a:custGeom>
              <a:avLst/>
              <a:gdLst>
                <a:gd name="connsiteX0" fmla="*/ 0 w 1554822"/>
                <a:gd name="connsiteY0" fmla="*/ 132746 h 1327464"/>
                <a:gd name="connsiteX1" fmla="*/ 38881 w 1554822"/>
                <a:gd name="connsiteY1" fmla="*/ 38880 h 1327464"/>
                <a:gd name="connsiteX2" fmla="*/ 132747 w 1554822"/>
                <a:gd name="connsiteY2" fmla="*/ 0 h 1327464"/>
                <a:gd name="connsiteX3" fmla="*/ 1422076 w 1554822"/>
                <a:gd name="connsiteY3" fmla="*/ 0 h 1327464"/>
                <a:gd name="connsiteX4" fmla="*/ 1515942 w 1554822"/>
                <a:gd name="connsiteY4" fmla="*/ 38881 h 1327464"/>
                <a:gd name="connsiteX5" fmla="*/ 1554822 w 1554822"/>
                <a:gd name="connsiteY5" fmla="*/ 132747 h 1327464"/>
                <a:gd name="connsiteX6" fmla="*/ 1554822 w 1554822"/>
                <a:gd name="connsiteY6" fmla="*/ 1194718 h 1327464"/>
                <a:gd name="connsiteX7" fmla="*/ 1515942 w 1554822"/>
                <a:gd name="connsiteY7" fmla="*/ 1288584 h 1327464"/>
                <a:gd name="connsiteX8" fmla="*/ 1422076 w 1554822"/>
                <a:gd name="connsiteY8" fmla="*/ 1327464 h 1327464"/>
                <a:gd name="connsiteX9" fmla="*/ 132746 w 1554822"/>
                <a:gd name="connsiteY9" fmla="*/ 1327464 h 1327464"/>
                <a:gd name="connsiteX10" fmla="*/ 38880 w 1554822"/>
                <a:gd name="connsiteY10" fmla="*/ 1288584 h 1327464"/>
                <a:gd name="connsiteX11" fmla="*/ 0 w 1554822"/>
                <a:gd name="connsiteY11" fmla="*/ 1194718 h 1327464"/>
                <a:gd name="connsiteX12" fmla="*/ 0 w 1554822"/>
                <a:gd name="connsiteY12" fmla="*/ 132746 h 132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1327464">
                  <a:moveTo>
                    <a:pt x="0" y="132746"/>
                  </a:moveTo>
                  <a:cubicBezTo>
                    <a:pt x="0" y="97540"/>
                    <a:pt x="13986" y="63775"/>
                    <a:pt x="38881" y="38880"/>
                  </a:cubicBezTo>
                  <a:cubicBezTo>
                    <a:pt x="63776" y="13985"/>
                    <a:pt x="97540" y="0"/>
                    <a:pt x="132747" y="0"/>
                  </a:cubicBezTo>
                  <a:lnTo>
                    <a:pt x="1422076" y="0"/>
                  </a:lnTo>
                  <a:cubicBezTo>
                    <a:pt x="1457282" y="0"/>
                    <a:pt x="1491047" y="13986"/>
                    <a:pt x="1515942" y="38881"/>
                  </a:cubicBezTo>
                  <a:cubicBezTo>
                    <a:pt x="1540837" y="63776"/>
                    <a:pt x="1554822" y="97540"/>
                    <a:pt x="1554822" y="132747"/>
                  </a:cubicBezTo>
                  <a:lnTo>
                    <a:pt x="1554822" y="1194718"/>
                  </a:lnTo>
                  <a:cubicBezTo>
                    <a:pt x="1554822" y="1229924"/>
                    <a:pt x="1540836" y="1263689"/>
                    <a:pt x="1515942" y="1288584"/>
                  </a:cubicBezTo>
                  <a:cubicBezTo>
                    <a:pt x="1491047" y="1313479"/>
                    <a:pt x="1457283" y="1327464"/>
                    <a:pt x="1422076" y="1327464"/>
                  </a:cubicBezTo>
                  <a:lnTo>
                    <a:pt x="132746" y="1327464"/>
                  </a:lnTo>
                  <a:cubicBezTo>
                    <a:pt x="97540" y="1327464"/>
                    <a:pt x="63775" y="1313478"/>
                    <a:pt x="38880" y="1288584"/>
                  </a:cubicBezTo>
                  <a:cubicBezTo>
                    <a:pt x="13985" y="1263689"/>
                    <a:pt x="0" y="1229925"/>
                    <a:pt x="0" y="1194718"/>
                  </a:cubicBezTo>
                  <a:lnTo>
                    <a:pt x="0" y="132746"/>
                  </a:lnTo>
                  <a:close/>
                </a:path>
              </a:pathLst>
            </a:custGeom>
            <a:solidFill>
              <a:srgbClr val="C00000"/>
            </a:solidFill>
            <a:ln>
              <a:noFill/>
              <a:headEnd/>
              <a:tailEn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rtlCol="0" anchor="ctr"/>
            <a:lstStyle/>
            <a:p>
              <a:pPr algn="ctr" defTabSz="533400">
                <a:lnSpc>
                  <a:spcPct val="90000"/>
                </a:lnSpc>
              </a:pPr>
              <a:r>
                <a:rPr lang="en-GB" sz="1200" b="1" dirty="0">
                  <a:solidFill>
                    <a:schemeClr val="bg1"/>
                  </a:solidFill>
                  <a:latin typeface="Arial" pitchFamily="34" charset="0"/>
                  <a:cs typeface="Arial" pitchFamily="34" charset="0"/>
                </a:rPr>
                <a:t>“do it now”</a:t>
              </a:r>
            </a:p>
          </p:txBody>
        </p:sp>
      </p:grpSp>
      <p:sp>
        <p:nvSpPr>
          <p:cNvPr id="18" name="Freeform 17"/>
          <p:cNvSpPr/>
          <p:nvPr/>
        </p:nvSpPr>
        <p:spPr>
          <a:xfrm>
            <a:off x="4606304" y="1196752"/>
            <a:ext cx="1794026" cy="4402667"/>
          </a:xfrm>
          <a:custGeom>
            <a:avLst/>
            <a:gdLst>
              <a:gd name="connsiteX0" fmla="*/ 0 w 1943528"/>
              <a:gd name="connsiteY0" fmla="*/ 194353 h 4402667"/>
              <a:gd name="connsiteX1" fmla="*/ 56925 w 1943528"/>
              <a:gd name="connsiteY1" fmla="*/ 56925 h 4402667"/>
              <a:gd name="connsiteX2" fmla="*/ 194353 w 1943528"/>
              <a:gd name="connsiteY2" fmla="*/ 1 h 4402667"/>
              <a:gd name="connsiteX3" fmla="*/ 1749175 w 1943528"/>
              <a:gd name="connsiteY3" fmla="*/ 0 h 4402667"/>
              <a:gd name="connsiteX4" fmla="*/ 1886603 w 1943528"/>
              <a:gd name="connsiteY4" fmla="*/ 56925 h 4402667"/>
              <a:gd name="connsiteX5" fmla="*/ 1943527 w 1943528"/>
              <a:gd name="connsiteY5" fmla="*/ 194353 h 4402667"/>
              <a:gd name="connsiteX6" fmla="*/ 1943528 w 1943528"/>
              <a:gd name="connsiteY6" fmla="*/ 4208314 h 4402667"/>
              <a:gd name="connsiteX7" fmla="*/ 1886603 w 1943528"/>
              <a:gd name="connsiteY7" fmla="*/ 4345742 h 4402667"/>
              <a:gd name="connsiteX8" fmla="*/ 1749175 w 1943528"/>
              <a:gd name="connsiteY8" fmla="*/ 4402667 h 4402667"/>
              <a:gd name="connsiteX9" fmla="*/ 194353 w 1943528"/>
              <a:gd name="connsiteY9" fmla="*/ 4402667 h 4402667"/>
              <a:gd name="connsiteX10" fmla="*/ 56925 w 1943528"/>
              <a:gd name="connsiteY10" fmla="*/ 4345742 h 4402667"/>
              <a:gd name="connsiteX11" fmla="*/ 0 w 1943528"/>
              <a:gd name="connsiteY11" fmla="*/ 4208314 h 4402667"/>
              <a:gd name="connsiteX12" fmla="*/ 0 w 1943528"/>
              <a:gd name="connsiteY12" fmla="*/ 194353 h 440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3528" h="4402667">
                <a:moveTo>
                  <a:pt x="0" y="194353"/>
                </a:moveTo>
                <a:cubicBezTo>
                  <a:pt x="0" y="142807"/>
                  <a:pt x="20477" y="93373"/>
                  <a:pt x="56925" y="56925"/>
                </a:cubicBezTo>
                <a:cubicBezTo>
                  <a:pt x="93373" y="20477"/>
                  <a:pt x="142808" y="0"/>
                  <a:pt x="194353" y="1"/>
                </a:cubicBezTo>
                <a:lnTo>
                  <a:pt x="1749175" y="0"/>
                </a:lnTo>
                <a:cubicBezTo>
                  <a:pt x="1800721" y="0"/>
                  <a:pt x="1850155" y="20477"/>
                  <a:pt x="1886603" y="56925"/>
                </a:cubicBezTo>
                <a:cubicBezTo>
                  <a:pt x="1923051" y="93373"/>
                  <a:pt x="1943528" y="142808"/>
                  <a:pt x="1943527" y="194353"/>
                </a:cubicBezTo>
                <a:cubicBezTo>
                  <a:pt x="1943527" y="1532340"/>
                  <a:pt x="1943528" y="2870327"/>
                  <a:pt x="1943528" y="4208314"/>
                </a:cubicBezTo>
                <a:cubicBezTo>
                  <a:pt x="1943528" y="4259860"/>
                  <a:pt x="1923052" y="4309294"/>
                  <a:pt x="1886603" y="4345742"/>
                </a:cubicBezTo>
                <a:cubicBezTo>
                  <a:pt x="1850155" y="4382190"/>
                  <a:pt x="1800720" y="4402667"/>
                  <a:pt x="1749175" y="4402667"/>
                </a:cubicBezTo>
                <a:lnTo>
                  <a:pt x="194353" y="4402667"/>
                </a:lnTo>
                <a:cubicBezTo>
                  <a:pt x="142807" y="4402667"/>
                  <a:pt x="93373" y="4382191"/>
                  <a:pt x="56925" y="4345742"/>
                </a:cubicBezTo>
                <a:cubicBezTo>
                  <a:pt x="20477" y="4309294"/>
                  <a:pt x="0" y="4259859"/>
                  <a:pt x="0" y="4208314"/>
                </a:cubicBezTo>
                <a:lnTo>
                  <a:pt x="0" y="194353"/>
                </a:lnTo>
                <a:close/>
              </a:path>
            </a:pathLst>
          </a:custGeom>
          <a:ln>
            <a:noFill/>
            <a:headEnd/>
            <a:tailEnd/>
          </a:ln>
        </p:spPr>
        <p:style>
          <a:lnRef idx="1">
            <a:schemeClr val="dk1"/>
          </a:lnRef>
          <a:fillRef idx="2">
            <a:schemeClr val="dk1"/>
          </a:fillRef>
          <a:effectRef idx="1">
            <a:schemeClr val="dk1"/>
          </a:effectRef>
          <a:fontRef idx="minor">
            <a:schemeClr val="dk1"/>
          </a:fontRef>
        </p:style>
        <p:txBody>
          <a:bodyPr wrap="square" tIns="144000" rtlCol="0" anchor="t" anchorCtr="0"/>
          <a:lstStyle/>
          <a:p>
            <a:pPr algn="ctr" defTabSz="1155700">
              <a:lnSpc>
                <a:spcPct val="90000"/>
              </a:lnSpc>
              <a:spcBef>
                <a:spcPts val="600"/>
              </a:spcBef>
            </a:pPr>
            <a:r>
              <a:rPr lang="en-GB" sz="1600" b="1" dirty="0">
                <a:solidFill>
                  <a:srgbClr val="4F6228"/>
                </a:solidFill>
                <a:latin typeface="Arial" pitchFamily="34" charset="0"/>
                <a:cs typeface="Arial" pitchFamily="34" charset="0"/>
              </a:rPr>
              <a:t>Emotional </a:t>
            </a:r>
            <a:r>
              <a:rPr lang="en-GB" sz="1600" b="1" kern="0" dirty="0">
                <a:solidFill>
                  <a:srgbClr val="4F6228"/>
                </a:solidFill>
                <a:latin typeface="Arial" pitchFamily="34" charset="0"/>
                <a:ea typeface="Museo For Dell" pitchFamily="2" charset="0"/>
                <a:cs typeface="Arial" pitchFamily="34" charset="0"/>
              </a:rPr>
              <a:t>Behaviours </a:t>
            </a:r>
            <a:endParaRPr lang="en-GB" sz="1600" b="1" dirty="0">
              <a:solidFill>
                <a:srgbClr val="4F6228"/>
              </a:solidFill>
              <a:latin typeface="Arial" pitchFamily="34" charset="0"/>
              <a:cs typeface="Arial" pitchFamily="34" charset="0"/>
            </a:endParaRPr>
          </a:p>
        </p:txBody>
      </p:sp>
      <p:grpSp>
        <p:nvGrpSpPr>
          <p:cNvPr id="4" name="Group 30"/>
          <p:cNvGrpSpPr/>
          <p:nvPr/>
        </p:nvGrpSpPr>
        <p:grpSpPr>
          <a:xfrm>
            <a:off x="4773984" y="2294922"/>
            <a:ext cx="1484567" cy="2861518"/>
            <a:chOff x="5184515" y="3178271"/>
            <a:chExt cx="1608281" cy="2861518"/>
          </a:xfrm>
          <a:solidFill>
            <a:schemeClr val="tx2"/>
          </a:solidFill>
        </p:grpSpPr>
        <p:sp>
          <p:nvSpPr>
            <p:cNvPr id="19" name="Freeform 18"/>
            <p:cNvSpPr/>
            <p:nvPr/>
          </p:nvSpPr>
          <p:spPr>
            <a:xfrm>
              <a:off x="5184515" y="3178271"/>
              <a:ext cx="1608281" cy="641374"/>
            </a:xfrm>
            <a:custGeom>
              <a:avLst/>
              <a:gdLst>
                <a:gd name="connsiteX0" fmla="*/ 0 w 1554822"/>
                <a:gd name="connsiteY0" fmla="*/ 64137 h 641374"/>
                <a:gd name="connsiteX1" fmla="*/ 18785 w 1554822"/>
                <a:gd name="connsiteY1" fmla="*/ 18785 h 641374"/>
                <a:gd name="connsiteX2" fmla="*/ 64137 w 1554822"/>
                <a:gd name="connsiteY2" fmla="*/ 0 h 641374"/>
                <a:gd name="connsiteX3" fmla="*/ 1490685 w 1554822"/>
                <a:gd name="connsiteY3" fmla="*/ 0 h 641374"/>
                <a:gd name="connsiteX4" fmla="*/ 1536037 w 1554822"/>
                <a:gd name="connsiteY4" fmla="*/ 18785 h 641374"/>
                <a:gd name="connsiteX5" fmla="*/ 1554822 w 1554822"/>
                <a:gd name="connsiteY5" fmla="*/ 64137 h 641374"/>
                <a:gd name="connsiteX6" fmla="*/ 1554822 w 1554822"/>
                <a:gd name="connsiteY6" fmla="*/ 577237 h 641374"/>
                <a:gd name="connsiteX7" fmla="*/ 1536037 w 1554822"/>
                <a:gd name="connsiteY7" fmla="*/ 622589 h 641374"/>
                <a:gd name="connsiteX8" fmla="*/ 1490685 w 1554822"/>
                <a:gd name="connsiteY8" fmla="*/ 641374 h 641374"/>
                <a:gd name="connsiteX9" fmla="*/ 64137 w 1554822"/>
                <a:gd name="connsiteY9" fmla="*/ 641374 h 641374"/>
                <a:gd name="connsiteX10" fmla="*/ 18785 w 1554822"/>
                <a:gd name="connsiteY10" fmla="*/ 622589 h 641374"/>
                <a:gd name="connsiteX11" fmla="*/ 0 w 1554822"/>
                <a:gd name="connsiteY11" fmla="*/ 577237 h 641374"/>
                <a:gd name="connsiteX12" fmla="*/ 0 w 1554822"/>
                <a:gd name="connsiteY12" fmla="*/ 64137 h 64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641374">
                  <a:moveTo>
                    <a:pt x="0" y="64137"/>
                  </a:moveTo>
                  <a:cubicBezTo>
                    <a:pt x="0" y="47127"/>
                    <a:pt x="6757" y="30813"/>
                    <a:pt x="18785" y="18785"/>
                  </a:cubicBezTo>
                  <a:cubicBezTo>
                    <a:pt x="30813" y="6757"/>
                    <a:pt x="47127" y="0"/>
                    <a:pt x="64137" y="0"/>
                  </a:cubicBezTo>
                  <a:lnTo>
                    <a:pt x="1490685" y="0"/>
                  </a:lnTo>
                  <a:cubicBezTo>
                    <a:pt x="1507695" y="0"/>
                    <a:pt x="1524009" y="6757"/>
                    <a:pt x="1536037" y="18785"/>
                  </a:cubicBezTo>
                  <a:cubicBezTo>
                    <a:pt x="1548065" y="30813"/>
                    <a:pt x="1554822" y="47127"/>
                    <a:pt x="1554822" y="64137"/>
                  </a:cubicBezTo>
                  <a:lnTo>
                    <a:pt x="1554822" y="577237"/>
                  </a:lnTo>
                  <a:cubicBezTo>
                    <a:pt x="1554822" y="594247"/>
                    <a:pt x="1548065" y="610561"/>
                    <a:pt x="1536037" y="622589"/>
                  </a:cubicBezTo>
                  <a:cubicBezTo>
                    <a:pt x="1524009" y="634617"/>
                    <a:pt x="1507695" y="641374"/>
                    <a:pt x="1490685" y="641374"/>
                  </a:cubicBezTo>
                  <a:lnTo>
                    <a:pt x="64137" y="641374"/>
                  </a:lnTo>
                  <a:cubicBezTo>
                    <a:pt x="47127" y="641374"/>
                    <a:pt x="30813" y="634617"/>
                    <a:pt x="18785" y="622589"/>
                  </a:cubicBezTo>
                  <a:cubicBezTo>
                    <a:pt x="6757" y="610561"/>
                    <a:pt x="0" y="594247"/>
                    <a:pt x="0" y="577237"/>
                  </a:cubicBezTo>
                  <a:lnTo>
                    <a:pt x="0" y="64137"/>
                  </a:lnTo>
                  <a:close/>
                </a:path>
              </a:pathLst>
            </a:custGeom>
            <a:solidFill>
              <a:srgbClr val="C00000"/>
            </a:solidFill>
            <a:ln>
              <a:noFill/>
              <a:headEnd/>
              <a:tailEn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rtlCol="0" anchor="ctr"/>
            <a:lstStyle/>
            <a:p>
              <a:pPr algn="ctr" defTabSz="533400">
                <a:lnSpc>
                  <a:spcPct val="90000"/>
                </a:lnSpc>
              </a:pPr>
              <a:r>
                <a:rPr lang="en-GB" sz="1200" b="1" dirty="0">
                  <a:solidFill>
                    <a:schemeClr val="bg1"/>
                  </a:solidFill>
                  <a:latin typeface="Arial" pitchFamily="34" charset="0"/>
                  <a:cs typeface="Arial" pitchFamily="34" charset="0"/>
                </a:rPr>
                <a:t>Anger</a:t>
              </a:r>
            </a:p>
          </p:txBody>
        </p:sp>
        <p:sp>
          <p:nvSpPr>
            <p:cNvPr id="20" name="Freeform 19"/>
            <p:cNvSpPr/>
            <p:nvPr/>
          </p:nvSpPr>
          <p:spPr>
            <a:xfrm>
              <a:off x="5184515" y="3918319"/>
              <a:ext cx="1608281" cy="641374"/>
            </a:xfrm>
            <a:custGeom>
              <a:avLst/>
              <a:gdLst>
                <a:gd name="connsiteX0" fmla="*/ 0 w 1554822"/>
                <a:gd name="connsiteY0" fmla="*/ 64137 h 641374"/>
                <a:gd name="connsiteX1" fmla="*/ 18785 w 1554822"/>
                <a:gd name="connsiteY1" fmla="*/ 18785 h 641374"/>
                <a:gd name="connsiteX2" fmla="*/ 64137 w 1554822"/>
                <a:gd name="connsiteY2" fmla="*/ 0 h 641374"/>
                <a:gd name="connsiteX3" fmla="*/ 1490685 w 1554822"/>
                <a:gd name="connsiteY3" fmla="*/ 0 h 641374"/>
                <a:gd name="connsiteX4" fmla="*/ 1536037 w 1554822"/>
                <a:gd name="connsiteY4" fmla="*/ 18785 h 641374"/>
                <a:gd name="connsiteX5" fmla="*/ 1554822 w 1554822"/>
                <a:gd name="connsiteY5" fmla="*/ 64137 h 641374"/>
                <a:gd name="connsiteX6" fmla="*/ 1554822 w 1554822"/>
                <a:gd name="connsiteY6" fmla="*/ 577237 h 641374"/>
                <a:gd name="connsiteX7" fmla="*/ 1536037 w 1554822"/>
                <a:gd name="connsiteY7" fmla="*/ 622589 h 641374"/>
                <a:gd name="connsiteX8" fmla="*/ 1490685 w 1554822"/>
                <a:gd name="connsiteY8" fmla="*/ 641374 h 641374"/>
                <a:gd name="connsiteX9" fmla="*/ 64137 w 1554822"/>
                <a:gd name="connsiteY9" fmla="*/ 641374 h 641374"/>
                <a:gd name="connsiteX10" fmla="*/ 18785 w 1554822"/>
                <a:gd name="connsiteY10" fmla="*/ 622589 h 641374"/>
                <a:gd name="connsiteX11" fmla="*/ 0 w 1554822"/>
                <a:gd name="connsiteY11" fmla="*/ 577237 h 641374"/>
                <a:gd name="connsiteX12" fmla="*/ 0 w 1554822"/>
                <a:gd name="connsiteY12" fmla="*/ 64137 h 64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641374">
                  <a:moveTo>
                    <a:pt x="0" y="64137"/>
                  </a:moveTo>
                  <a:cubicBezTo>
                    <a:pt x="0" y="47127"/>
                    <a:pt x="6757" y="30813"/>
                    <a:pt x="18785" y="18785"/>
                  </a:cubicBezTo>
                  <a:cubicBezTo>
                    <a:pt x="30813" y="6757"/>
                    <a:pt x="47127" y="0"/>
                    <a:pt x="64137" y="0"/>
                  </a:cubicBezTo>
                  <a:lnTo>
                    <a:pt x="1490685" y="0"/>
                  </a:lnTo>
                  <a:cubicBezTo>
                    <a:pt x="1507695" y="0"/>
                    <a:pt x="1524009" y="6757"/>
                    <a:pt x="1536037" y="18785"/>
                  </a:cubicBezTo>
                  <a:cubicBezTo>
                    <a:pt x="1548065" y="30813"/>
                    <a:pt x="1554822" y="47127"/>
                    <a:pt x="1554822" y="64137"/>
                  </a:cubicBezTo>
                  <a:lnTo>
                    <a:pt x="1554822" y="577237"/>
                  </a:lnTo>
                  <a:cubicBezTo>
                    <a:pt x="1554822" y="594247"/>
                    <a:pt x="1548065" y="610561"/>
                    <a:pt x="1536037" y="622589"/>
                  </a:cubicBezTo>
                  <a:cubicBezTo>
                    <a:pt x="1524009" y="634617"/>
                    <a:pt x="1507695" y="641374"/>
                    <a:pt x="1490685" y="641374"/>
                  </a:cubicBezTo>
                  <a:lnTo>
                    <a:pt x="64137" y="641374"/>
                  </a:lnTo>
                  <a:cubicBezTo>
                    <a:pt x="47127" y="641374"/>
                    <a:pt x="30813" y="634617"/>
                    <a:pt x="18785" y="622589"/>
                  </a:cubicBezTo>
                  <a:cubicBezTo>
                    <a:pt x="6757" y="610561"/>
                    <a:pt x="0" y="594247"/>
                    <a:pt x="0" y="577237"/>
                  </a:cubicBezTo>
                  <a:lnTo>
                    <a:pt x="0" y="64137"/>
                  </a:lnTo>
                  <a:close/>
                </a:path>
              </a:pathLst>
            </a:custGeom>
            <a:solidFill>
              <a:srgbClr val="C00000"/>
            </a:solidFill>
            <a:ln>
              <a:noFill/>
              <a:headEnd/>
              <a:tailEn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rtlCol="0" anchor="ctr"/>
            <a:lstStyle/>
            <a:p>
              <a:pPr algn="ctr" defTabSz="533400">
                <a:lnSpc>
                  <a:spcPct val="90000"/>
                </a:lnSpc>
              </a:pPr>
              <a:r>
                <a:rPr lang="en-GB" sz="1200" b="1" dirty="0">
                  <a:solidFill>
                    <a:schemeClr val="bg1"/>
                  </a:solidFill>
                  <a:latin typeface="Arial" pitchFamily="34" charset="0"/>
                  <a:cs typeface="Arial" pitchFamily="34" charset="0"/>
                </a:rPr>
                <a:t>Short </a:t>
              </a:r>
              <a:br>
                <a:rPr lang="en-GB" sz="1200" b="1" dirty="0">
                  <a:solidFill>
                    <a:schemeClr val="bg1"/>
                  </a:solidFill>
                  <a:latin typeface="Arial" pitchFamily="34" charset="0"/>
                  <a:cs typeface="Arial" pitchFamily="34" charset="0"/>
                </a:rPr>
              </a:br>
              <a:r>
                <a:rPr lang="en-GB" sz="1200" b="1" dirty="0">
                  <a:solidFill>
                    <a:schemeClr val="bg1"/>
                  </a:solidFill>
                  <a:latin typeface="Arial" pitchFamily="34" charset="0"/>
                  <a:cs typeface="Arial" pitchFamily="34" charset="0"/>
                </a:rPr>
                <a:t>fuse</a:t>
              </a:r>
            </a:p>
          </p:txBody>
        </p:sp>
        <p:sp>
          <p:nvSpPr>
            <p:cNvPr id="21" name="Freeform 20"/>
            <p:cNvSpPr/>
            <p:nvPr/>
          </p:nvSpPr>
          <p:spPr>
            <a:xfrm>
              <a:off x="5184515" y="4658367"/>
              <a:ext cx="1608281" cy="641374"/>
            </a:xfrm>
            <a:custGeom>
              <a:avLst/>
              <a:gdLst>
                <a:gd name="connsiteX0" fmla="*/ 0 w 1554822"/>
                <a:gd name="connsiteY0" fmla="*/ 64137 h 641374"/>
                <a:gd name="connsiteX1" fmla="*/ 18785 w 1554822"/>
                <a:gd name="connsiteY1" fmla="*/ 18785 h 641374"/>
                <a:gd name="connsiteX2" fmla="*/ 64137 w 1554822"/>
                <a:gd name="connsiteY2" fmla="*/ 0 h 641374"/>
                <a:gd name="connsiteX3" fmla="*/ 1490685 w 1554822"/>
                <a:gd name="connsiteY3" fmla="*/ 0 h 641374"/>
                <a:gd name="connsiteX4" fmla="*/ 1536037 w 1554822"/>
                <a:gd name="connsiteY4" fmla="*/ 18785 h 641374"/>
                <a:gd name="connsiteX5" fmla="*/ 1554822 w 1554822"/>
                <a:gd name="connsiteY5" fmla="*/ 64137 h 641374"/>
                <a:gd name="connsiteX6" fmla="*/ 1554822 w 1554822"/>
                <a:gd name="connsiteY6" fmla="*/ 577237 h 641374"/>
                <a:gd name="connsiteX7" fmla="*/ 1536037 w 1554822"/>
                <a:gd name="connsiteY7" fmla="*/ 622589 h 641374"/>
                <a:gd name="connsiteX8" fmla="*/ 1490685 w 1554822"/>
                <a:gd name="connsiteY8" fmla="*/ 641374 h 641374"/>
                <a:gd name="connsiteX9" fmla="*/ 64137 w 1554822"/>
                <a:gd name="connsiteY9" fmla="*/ 641374 h 641374"/>
                <a:gd name="connsiteX10" fmla="*/ 18785 w 1554822"/>
                <a:gd name="connsiteY10" fmla="*/ 622589 h 641374"/>
                <a:gd name="connsiteX11" fmla="*/ 0 w 1554822"/>
                <a:gd name="connsiteY11" fmla="*/ 577237 h 641374"/>
                <a:gd name="connsiteX12" fmla="*/ 0 w 1554822"/>
                <a:gd name="connsiteY12" fmla="*/ 64137 h 64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641374">
                  <a:moveTo>
                    <a:pt x="0" y="64137"/>
                  </a:moveTo>
                  <a:cubicBezTo>
                    <a:pt x="0" y="47127"/>
                    <a:pt x="6757" y="30813"/>
                    <a:pt x="18785" y="18785"/>
                  </a:cubicBezTo>
                  <a:cubicBezTo>
                    <a:pt x="30813" y="6757"/>
                    <a:pt x="47127" y="0"/>
                    <a:pt x="64137" y="0"/>
                  </a:cubicBezTo>
                  <a:lnTo>
                    <a:pt x="1490685" y="0"/>
                  </a:lnTo>
                  <a:cubicBezTo>
                    <a:pt x="1507695" y="0"/>
                    <a:pt x="1524009" y="6757"/>
                    <a:pt x="1536037" y="18785"/>
                  </a:cubicBezTo>
                  <a:cubicBezTo>
                    <a:pt x="1548065" y="30813"/>
                    <a:pt x="1554822" y="47127"/>
                    <a:pt x="1554822" y="64137"/>
                  </a:cubicBezTo>
                  <a:lnTo>
                    <a:pt x="1554822" y="577237"/>
                  </a:lnTo>
                  <a:cubicBezTo>
                    <a:pt x="1554822" y="594247"/>
                    <a:pt x="1548065" y="610561"/>
                    <a:pt x="1536037" y="622589"/>
                  </a:cubicBezTo>
                  <a:cubicBezTo>
                    <a:pt x="1524009" y="634617"/>
                    <a:pt x="1507695" y="641374"/>
                    <a:pt x="1490685" y="641374"/>
                  </a:cubicBezTo>
                  <a:lnTo>
                    <a:pt x="64137" y="641374"/>
                  </a:lnTo>
                  <a:cubicBezTo>
                    <a:pt x="47127" y="641374"/>
                    <a:pt x="30813" y="634617"/>
                    <a:pt x="18785" y="622589"/>
                  </a:cubicBezTo>
                  <a:cubicBezTo>
                    <a:pt x="6757" y="610561"/>
                    <a:pt x="0" y="594247"/>
                    <a:pt x="0" y="577237"/>
                  </a:cubicBezTo>
                  <a:lnTo>
                    <a:pt x="0" y="64137"/>
                  </a:lnTo>
                  <a:close/>
                </a:path>
              </a:pathLst>
            </a:custGeom>
            <a:solidFill>
              <a:srgbClr val="C00000"/>
            </a:solidFill>
            <a:ln>
              <a:noFill/>
              <a:headEnd/>
              <a:tailEn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rtlCol="0" anchor="ctr"/>
            <a:lstStyle/>
            <a:p>
              <a:pPr algn="ctr" defTabSz="533400">
                <a:lnSpc>
                  <a:spcPct val="90000"/>
                </a:lnSpc>
              </a:pPr>
              <a:r>
                <a:rPr lang="en-GB" sz="1200" b="1" dirty="0">
                  <a:solidFill>
                    <a:schemeClr val="bg1"/>
                  </a:solidFill>
                  <a:latin typeface="Arial" pitchFamily="34" charset="0"/>
                  <a:cs typeface="Arial" pitchFamily="34" charset="0"/>
                </a:rPr>
                <a:t>Quick to fly </a:t>
              </a:r>
              <a:br>
                <a:rPr lang="en-GB" sz="1200" b="1" dirty="0">
                  <a:solidFill>
                    <a:schemeClr val="bg1"/>
                  </a:solidFill>
                  <a:latin typeface="Arial" pitchFamily="34" charset="0"/>
                  <a:cs typeface="Arial" pitchFamily="34" charset="0"/>
                </a:rPr>
              </a:br>
              <a:r>
                <a:rPr lang="en-GB" sz="1200" b="1" dirty="0">
                  <a:solidFill>
                    <a:schemeClr val="bg1"/>
                  </a:solidFill>
                  <a:latin typeface="Arial" pitchFamily="34" charset="0"/>
                  <a:cs typeface="Arial" pitchFamily="34" charset="0"/>
                </a:rPr>
                <a:t>off handle</a:t>
              </a:r>
            </a:p>
          </p:txBody>
        </p:sp>
        <p:sp>
          <p:nvSpPr>
            <p:cNvPr id="22" name="Freeform 21"/>
            <p:cNvSpPr/>
            <p:nvPr/>
          </p:nvSpPr>
          <p:spPr>
            <a:xfrm>
              <a:off x="5184515" y="5398415"/>
              <a:ext cx="1608281" cy="641374"/>
            </a:xfrm>
            <a:custGeom>
              <a:avLst/>
              <a:gdLst>
                <a:gd name="connsiteX0" fmla="*/ 0 w 1554822"/>
                <a:gd name="connsiteY0" fmla="*/ 64137 h 641374"/>
                <a:gd name="connsiteX1" fmla="*/ 18785 w 1554822"/>
                <a:gd name="connsiteY1" fmla="*/ 18785 h 641374"/>
                <a:gd name="connsiteX2" fmla="*/ 64137 w 1554822"/>
                <a:gd name="connsiteY2" fmla="*/ 0 h 641374"/>
                <a:gd name="connsiteX3" fmla="*/ 1490685 w 1554822"/>
                <a:gd name="connsiteY3" fmla="*/ 0 h 641374"/>
                <a:gd name="connsiteX4" fmla="*/ 1536037 w 1554822"/>
                <a:gd name="connsiteY4" fmla="*/ 18785 h 641374"/>
                <a:gd name="connsiteX5" fmla="*/ 1554822 w 1554822"/>
                <a:gd name="connsiteY5" fmla="*/ 64137 h 641374"/>
                <a:gd name="connsiteX6" fmla="*/ 1554822 w 1554822"/>
                <a:gd name="connsiteY6" fmla="*/ 577237 h 641374"/>
                <a:gd name="connsiteX7" fmla="*/ 1536037 w 1554822"/>
                <a:gd name="connsiteY7" fmla="*/ 622589 h 641374"/>
                <a:gd name="connsiteX8" fmla="*/ 1490685 w 1554822"/>
                <a:gd name="connsiteY8" fmla="*/ 641374 h 641374"/>
                <a:gd name="connsiteX9" fmla="*/ 64137 w 1554822"/>
                <a:gd name="connsiteY9" fmla="*/ 641374 h 641374"/>
                <a:gd name="connsiteX10" fmla="*/ 18785 w 1554822"/>
                <a:gd name="connsiteY10" fmla="*/ 622589 h 641374"/>
                <a:gd name="connsiteX11" fmla="*/ 0 w 1554822"/>
                <a:gd name="connsiteY11" fmla="*/ 577237 h 641374"/>
                <a:gd name="connsiteX12" fmla="*/ 0 w 1554822"/>
                <a:gd name="connsiteY12" fmla="*/ 64137 h 64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641374">
                  <a:moveTo>
                    <a:pt x="0" y="64137"/>
                  </a:moveTo>
                  <a:cubicBezTo>
                    <a:pt x="0" y="47127"/>
                    <a:pt x="6757" y="30813"/>
                    <a:pt x="18785" y="18785"/>
                  </a:cubicBezTo>
                  <a:cubicBezTo>
                    <a:pt x="30813" y="6757"/>
                    <a:pt x="47127" y="0"/>
                    <a:pt x="64137" y="0"/>
                  </a:cubicBezTo>
                  <a:lnTo>
                    <a:pt x="1490685" y="0"/>
                  </a:lnTo>
                  <a:cubicBezTo>
                    <a:pt x="1507695" y="0"/>
                    <a:pt x="1524009" y="6757"/>
                    <a:pt x="1536037" y="18785"/>
                  </a:cubicBezTo>
                  <a:cubicBezTo>
                    <a:pt x="1548065" y="30813"/>
                    <a:pt x="1554822" y="47127"/>
                    <a:pt x="1554822" y="64137"/>
                  </a:cubicBezTo>
                  <a:lnTo>
                    <a:pt x="1554822" y="577237"/>
                  </a:lnTo>
                  <a:cubicBezTo>
                    <a:pt x="1554822" y="594247"/>
                    <a:pt x="1548065" y="610561"/>
                    <a:pt x="1536037" y="622589"/>
                  </a:cubicBezTo>
                  <a:cubicBezTo>
                    <a:pt x="1524009" y="634617"/>
                    <a:pt x="1507695" y="641374"/>
                    <a:pt x="1490685" y="641374"/>
                  </a:cubicBezTo>
                  <a:lnTo>
                    <a:pt x="64137" y="641374"/>
                  </a:lnTo>
                  <a:cubicBezTo>
                    <a:pt x="47127" y="641374"/>
                    <a:pt x="30813" y="634617"/>
                    <a:pt x="18785" y="622589"/>
                  </a:cubicBezTo>
                  <a:cubicBezTo>
                    <a:pt x="6757" y="610561"/>
                    <a:pt x="0" y="594247"/>
                    <a:pt x="0" y="577237"/>
                  </a:cubicBezTo>
                  <a:lnTo>
                    <a:pt x="0" y="64137"/>
                  </a:lnTo>
                  <a:close/>
                </a:path>
              </a:pathLst>
            </a:custGeom>
            <a:solidFill>
              <a:srgbClr val="C00000"/>
            </a:solidFill>
            <a:ln>
              <a:noFill/>
              <a:headEnd/>
              <a:tailEn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rtlCol="0" anchor="ctr"/>
            <a:lstStyle/>
            <a:p>
              <a:pPr algn="ctr" defTabSz="533400">
                <a:lnSpc>
                  <a:spcPct val="90000"/>
                </a:lnSpc>
              </a:pPr>
              <a:r>
                <a:rPr lang="en-GB" sz="1200" b="1" dirty="0">
                  <a:solidFill>
                    <a:schemeClr val="bg1"/>
                  </a:solidFill>
                  <a:latin typeface="Arial" pitchFamily="34" charset="0"/>
                  <a:cs typeface="Arial" pitchFamily="34" charset="0"/>
                </a:rPr>
                <a:t>Also quick to cool down</a:t>
              </a:r>
            </a:p>
          </p:txBody>
        </p:sp>
      </p:grpSp>
      <p:sp>
        <p:nvSpPr>
          <p:cNvPr id="23" name="Freeform 22"/>
          <p:cNvSpPr/>
          <p:nvPr/>
        </p:nvSpPr>
        <p:spPr>
          <a:xfrm>
            <a:off x="6534882" y="1196752"/>
            <a:ext cx="1794026" cy="4402667"/>
          </a:xfrm>
          <a:custGeom>
            <a:avLst/>
            <a:gdLst>
              <a:gd name="connsiteX0" fmla="*/ 0 w 1943528"/>
              <a:gd name="connsiteY0" fmla="*/ 194353 h 4402667"/>
              <a:gd name="connsiteX1" fmla="*/ 56925 w 1943528"/>
              <a:gd name="connsiteY1" fmla="*/ 56925 h 4402667"/>
              <a:gd name="connsiteX2" fmla="*/ 194353 w 1943528"/>
              <a:gd name="connsiteY2" fmla="*/ 1 h 4402667"/>
              <a:gd name="connsiteX3" fmla="*/ 1749175 w 1943528"/>
              <a:gd name="connsiteY3" fmla="*/ 0 h 4402667"/>
              <a:gd name="connsiteX4" fmla="*/ 1886603 w 1943528"/>
              <a:gd name="connsiteY4" fmla="*/ 56925 h 4402667"/>
              <a:gd name="connsiteX5" fmla="*/ 1943527 w 1943528"/>
              <a:gd name="connsiteY5" fmla="*/ 194353 h 4402667"/>
              <a:gd name="connsiteX6" fmla="*/ 1943528 w 1943528"/>
              <a:gd name="connsiteY6" fmla="*/ 4208314 h 4402667"/>
              <a:gd name="connsiteX7" fmla="*/ 1886603 w 1943528"/>
              <a:gd name="connsiteY7" fmla="*/ 4345742 h 4402667"/>
              <a:gd name="connsiteX8" fmla="*/ 1749175 w 1943528"/>
              <a:gd name="connsiteY8" fmla="*/ 4402667 h 4402667"/>
              <a:gd name="connsiteX9" fmla="*/ 194353 w 1943528"/>
              <a:gd name="connsiteY9" fmla="*/ 4402667 h 4402667"/>
              <a:gd name="connsiteX10" fmla="*/ 56925 w 1943528"/>
              <a:gd name="connsiteY10" fmla="*/ 4345742 h 4402667"/>
              <a:gd name="connsiteX11" fmla="*/ 0 w 1943528"/>
              <a:gd name="connsiteY11" fmla="*/ 4208314 h 4402667"/>
              <a:gd name="connsiteX12" fmla="*/ 0 w 1943528"/>
              <a:gd name="connsiteY12" fmla="*/ 194353 h 440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3528" h="4402667">
                <a:moveTo>
                  <a:pt x="0" y="194353"/>
                </a:moveTo>
                <a:cubicBezTo>
                  <a:pt x="0" y="142807"/>
                  <a:pt x="20477" y="93373"/>
                  <a:pt x="56925" y="56925"/>
                </a:cubicBezTo>
                <a:cubicBezTo>
                  <a:pt x="93373" y="20477"/>
                  <a:pt x="142808" y="0"/>
                  <a:pt x="194353" y="1"/>
                </a:cubicBezTo>
                <a:lnTo>
                  <a:pt x="1749175" y="0"/>
                </a:lnTo>
                <a:cubicBezTo>
                  <a:pt x="1800721" y="0"/>
                  <a:pt x="1850155" y="20477"/>
                  <a:pt x="1886603" y="56925"/>
                </a:cubicBezTo>
                <a:cubicBezTo>
                  <a:pt x="1923051" y="93373"/>
                  <a:pt x="1943528" y="142808"/>
                  <a:pt x="1943527" y="194353"/>
                </a:cubicBezTo>
                <a:cubicBezTo>
                  <a:pt x="1943527" y="1532340"/>
                  <a:pt x="1943528" y="2870327"/>
                  <a:pt x="1943528" y="4208314"/>
                </a:cubicBezTo>
                <a:cubicBezTo>
                  <a:pt x="1943528" y="4259860"/>
                  <a:pt x="1923052" y="4309294"/>
                  <a:pt x="1886603" y="4345742"/>
                </a:cubicBezTo>
                <a:cubicBezTo>
                  <a:pt x="1850155" y="4382190"/>
                  <a:pt x="1800720" y="4402667"/>
                  <a:pt x="1749175" y="4402667"/>
                </a:cubicBezTo>
                <a:lnTo>
                  <a:pt x="194353" y="4402667"/>
                </a:lnTo>
                <a:cubicBezTo>
                  <a:pt x="142807" y="4402667"/>
                  <a:pt x="93373" y="4382191"/>
                  <a:pt x="56925" y="4345742"/>
                </a:cubicBezTo>
                <a:cubicBezTo>
                  <a:pt x="20477" y="4309294"/>
                  <a:pt x="0" y="4259859"/>
                  <a:pt x="0" y="4208314"/>
                </a:cubicBezTo>
                <a:lnTo>
                  <a:pt x="0" y="194353"/>
                </a:lnTo>
                <a:close/>
              </a:path>
            </a:pathLst>
          </a:custGeom>
          <a:ln>
            <a:noFill/>
            <a:headEnd/>
            <a:tailEnd/>
          </a:ln>
        </p:spPr>
        <p:style>
          <a:lnRef idx="1">
            <a:schemeClr val="dk1"/>
          </a:lnRef>
          <a:fillRef idx="2">
            <a:schemeClr val="dk1"/>
          </a:fillRef>
          <a:effectRef idx="1">
            <a:schemeClr val="dk1"/>
          </a:effectRef>
          <a:fontRef idx="minor">
            <a:schemeClr val="dk1"/>
          </a:fontRef>
        </p:style>
        <p:txBody>
          <a:bodyPr wrap="square" tIns="144000" rtlCol="0" anchor="t" anchorCtr="0"/>
          <a:lstStyle/>
          <a:p>
            <a:pPr algn="ctr" defTabSz="1155700">
              <a:lnSpc>
                <a:spcPct val="90000"/>
              </a:lnSpc>
              <a:spcBef>
                <a:spcPts val="600"/>
              </a:spcBef>
            </a:pPr>
            <a:r>
              <a:rPr lang="en-GB" sz="1600" b="1" dirty="0">
                <a:solidFill>
                  <a:srgbClr val="4F6228"/>
                </a:solidFill>
                <a:latin typeface="Arial" pitchFamily="34" charset="0"/>
                <a:cs typeface="Arial" pitchFamily="34" charset="0"/>
              </a:rPr>
              <a:t>How to deal with?</a:t>
            </a:r>
          </a:p>
        </p:txBody>
      </p:sp>
      <p:grpSp>
        <p:nvGrpSpPr>
          <p:cNvPr id="5" name="Group 31"/>
          <p:cNvGrpSpPr/>
          <p:nvPr/>
        </p:nvGrpSpPr>
        <p:grpSpPr>
          <a:xfrm>
            <a:off x="6702562" y="2295649"/>
            <a:ext cx="1484567" cy="2860067"/>
            <a:chOff x="7273808" y="3178997"/>
            <a:chExt cx="1608281" cy="2860067"/>
          </a:xfrm>
          <a:solidFill>
            <a:schemeClr val="tx2"/>
          </a:solidFill>
        </p:grpSpPr>
        <p:sp>
          <p:nvSpPr>
            <p:cNvPr id="24" name="Freeform 23"/>
            <p:cNvSpPr/>
            <p:nvPr/>
          </p:nvSpPr>
          <p:spPr>
            <a:xfrm>
              <a:off x="7273808" y="3178997"/>
              <a:ext cx="1608281" cy="509327"/>
            </a:xfrm>
            <a:custGeom>
              <a:avLst/>
              <a:gdLst>
                <a:gd name="connsiteX0" fmla="*/ 0 w 1554822"/>
                <a:gd name="connsiteY0" fmla="*/ 50933 h 509327"/>
                <a:gd name="connsiteX1" fmla="*/ 14918 w 1554822"/>
                <a:gd name="connsiteY1" fmla="*/ 14918 h 509327"/>
                <a:gd name="connsiteX2" fmla="*/ 50933 w 1554822"/>
                <a:gd name="connsiteY2" fmla="*/ 0 h 509327"/>
                <a:gd name="connsiteX3" fmla="*/ 1503889 w 1554822"/>
                <a:gd name="connsiteY3" fmla="*/ 0 h 509327"/>
                <a:gd name="connsiteX4" fmla="*/ 1539904 w 1554822"/>
                <a:gd name="connsiteY4" fmla="*/ 14918 h 509327"/>
                <a:gd name="connsiteX5" fmla="*/ 1554822 w 1554822"/>
                <a:gd name="connsiteY5" fmla="*/ 50933 h 509327"/>
                <a:gd name="connsiteX6" fmla="*/ 1554822 w 1554822"/>
                <a:gd name="connsiteY6" fmla="*/ 458394 h 509327"/>
                <a:gd name="connsiteX7" fmla="*/ 1539904 w 1554822"/>
                <a:gd name="connsiteY7" fmla="*/ 494409 h 509327"/>
                <a:gd name="connsiteX8" fmla="*/ 1503889 w 1554822"/>
                <a:gd name="connsiteY8" fmla="*/ 509327 h 509327"/>
                <a:gd name="connsiteX9" fmla="*/ 50933 w 1554822"/>
                <a:gd name="connsiteY9" fmla="*/ 509327 h 509327"/>
                <a:gd name="connsiteX10" fmla="*/ 14918 w 1554822"/>
                <a:gd name="connsiteY10" fmla="*/ 494409 h 509327"/>
                <a:gd name="connsiteX11" fmla="*/ 0 w 1554822"/>
                <a:gd name="connsiteY11" fmla="*/ 458394 h 509327"/>
                <a:gd name="connsiteX12" fmla="*/ 0 w 1554822"/>
                <a:gd name="connsiteY12" fmla="*/ 50933 h 50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509327">
                  <a:moveTo>
                    <a:pt x="0" y="50933"/>
                  </a:moveTo>
                  <a:cubicBezTo>
                    <a:pt x="0" y="37425"/>
                    <a:pt x="5366" y="24470"/>
                    <a:pt x="14918" y="14918"/>
                  </a:cubicBezTo>
                  <a:cubicBezTo>
                    <a:pt x="24470" y="5366"/>
                    <a:pt x="37425" y="0"/>
                    <a:pt x="50933" y="0"/>
                  </a:cubicBezTo>
                  <a:lnTo>
                    <a:pt x="1503889" y="0"/>
                  </a:lnTo>
                  <a:cubicBezTo>
                    <a:pt x="1517397" y="0"/>
                    <a:pt x="1530352" y="5366"/>
                    <a:pt x="1539904" y="14918"/>
                  </a:cubicBezTo>
                  <a:cubicBezTo>
                    <a:pt x="1549456" y="24470"/>
                    <a:pt x="1554822" y="37425"/>
                    <a:pt x="1554822" y="50933"/>
                  </a:cubicBezTo>
                  <a:lnTo>
                    <a:pt x="1554822" y="458394"/>
                  </a:lnTo>
                  <a:cubicBezTo>
                    <a:pt x="1554822" y="471902"/>
                    <a:pt x="1549456" y="484857"/>
                    <a:pt x="1539904" y="494409"/>
                  </a:cubicBezTo>
                  <a:cubicBezTo>
                    <a:pt x="1530352" y="503961"/>
                    <a:pt x="1517397" y="509327"/>
                    <a:pt x="1503889" y="509327"/>
                  </a:cubicBezTo>
                  <a:lnTo>
                    <a:pt x="50933" y="509327"/>
                  </a:lnTo>
                  <a:cubicBezTo>
                    <a:pt x="37425" y="509327"/>
                    <a:pt x="24470" y="503961"/>
                    <a:pt x="14918" y="494409"/>
                  </a:cubicBezTo>
                  <a:cubicBezTo>
                    <a:pt x="5366" y="484857"/>
                    <a:pt x="0" y="471902"/>
                    <a:pt x="0" y="458394"/>
                  </a:cubicBezTo>
                  <a:lnTo>
                    <a:pt x="0" y="50933"/>
                  </a:lnTo>
                  <a:close/>
                </a:path>
              </a:pathLst>
            </a:custGeom>
            <a:solidFill>
              <a:srgbClr val="C00000"/>
            </a:solidFill>
            <a:ln>
              <a:noFill/>
              <a:headEnd/>
              <a:tailEn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rtlCol="0" anchor="ctr"/>
            <a:lstStyle/>
            <a:p>
              <a:pPr algn="ctr" defTabSz="533400">
                <a:lnSpc>
                  <a:spcPct val="90000"/>
                </a:lnSpc>
              </a:pPr>
              <a:r>
                <a:rPr lang="en-GB" sz="1200" b="1" dirty="0">
                  <a:solidFill>
                    <a:schemeClr val="bg1"/>
                  </a:solidFill>
                  <a:latin typeface="Arial" pitchFamily="34" charset="0"/>
                  <a:cs typeface="Arial" pitchFamily="34" charset="0"/>
                </a:rPr>
                <a:t>Stick to </a:t>
              </a:r>
              <a:br>
                <a:rPr lang="en-GB" sz="1200" b="1" dirty="0">
                  <a:solidFill>
                    <a:schemeClr val="bg1"/>
                  </a:solidFill>
                  <a:latin typeface="Arial" pitchFamily="34" charset="0"/>
                  <a:cs typeface="Arial" pitchFamily="34" charset="0"/>
                </a:rPr>
              </a:br>
              <a:r>
                <a:rPr lang="en-GB" sz="1200" b="1" dirty="0">
                  <a:solidFill>
                    <a:schemeClr val="bg1"/>
                  </a:solidFill>
                  <a:latin typeface="Arial" pitchFamily="34" charset="0"/>
                  <a:cs typeface="Arial" pitchFamily="34" charset="0"/>
                </a:rPr>
                <a:t>business</a:t>
              </a:r>
            </a:p>
          </p:txBody>
        </p:sp>
        <p:sp>
          <p:nvSpPr>
            <p:cNvPr id="25" name="Freeform 24"/>
            <p:cNvSpPr/>
            <p:nvPr/>
          </p:nvSpPr>
          <p:spPr>
            <a:xfrm>
              <a:off x="7273808" y="3766682"/>
              <a:ext cx="1608281" cy="509327"/>
            </a:xfrm>
            <a:custGeom>
              <a:avLst/>
              <a:gdLst>
                <a:gd name="connsiteX0" fmla="*/ 0 w 1554822"/>
                <a:gd name="connsiteY0" fmla="*/ 50933 h 509327"/>
                <a:gd name="connsiteX1" fmla="*/ 14918 w 1554822"/>
                <a:gd name="connsiteY1" fmla="*/ 14918 h 509327"/>
                <a:gd name="connsiteX2" fmla="*/ 50933 w 1554822"/>
                <a:gd name="connsiteY2" fmla="*/ 0 h 509327"/>
                <a:gd name="connsiteX3" fmla="*/ 1503889 w 1554822"/>
                <a:gd name="connsiteY3" fmla="*/ 0 h 509327"/>
                <a:gd name="connsiteX4" fmla="*/ 1539904 w 1554822"/>
                <a:gd name="connsiteY4" fmla="*/ 14918 h 509327"/>
                <a:gd name="connsiteX5" fmla="*/ 1554822 w 1554822"/>
                <a:gd name="connsiteY5" fmla="*/ 50933 h 509327"/>
                <a:gd name="connsiteX6" fmla="*/ 1554822 w 1554822"/>
                <a:gd name="connsiteY6" fmla="*/ 458394 h 509327"/>
                <a:gd name="connsiteX7" fmla="*/ 1539904 w 1554822"/>
                <a:gd name="connsiteY7" fmla="*/ 494409 h 509327"/>
                <a:gd name="connsiteX8" fmla="*/ 1503889 w 1554822"/>
                <a:gd name="connsiteY8" fmla="*/ 509327 h 509327"/>
                <a:gd name="connsiteX9" fmla="*/ 50933 w 1554822"/>
                <a:gd name="connsiteY9" fmla="*/ 509327 h 509327"/>
                <a:gd name="connsiteX10" fmla="*/ 14918 w 1554822"/>
                <a:gd name="connsiteY10" fmla="*/ 494409 h 509327"/>
                <a:gd name="connsiteX11" fmla="*/ 0 w 1554822"/>
                <a:gd name="connsiteY11" fmla="*/ 458394 h 509327"/>
                <a:gd name="connsiteX12" fmla="*/ 0 w 1554822"/>
                <a:gd name="connsiteY12" fmla="*/ 50933 h 50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509327">
                  <a:moveTo>
                    <a:pt x="0" y="50933"/>
                  </a:moveTo>
                  <a:cubicBezTo>
                    <a:pt x="0" y="37425"/>
                    <a:pt x="5366" y="24470"/>
                    <a:pt x="14918" y="14918"/>
                  </a:cubicBezTo>
                  <a:cubicBezTo>
                    <a:pt x="24470" y="5366"/>
                    <a:pt x="37425" y="0"/>
                    <a:pt x="50933" y="0"/>
                  </a:cubicBezTo>
                  <a:lnTo>
                    <a:pt x="1503889" y="0"/>
                  </a:lnTo>
                  <a:cubicBezTo>
                    <a:pt x="1517397" y="0"/>
                    <a:pt x="1530352" y="5366"/>
                    <a:pt x="1539904" y="14918"/>
                  </a:cubicBezTo>
                  <a:cubicBezTo>
                    <a:pt x="1549456" y="24470"/>
                    <a:pt x="1554822" y="37425"/>
                    <a:pt x="1554822" y="50933"/>
                  </a:cubicBezTo>
                  <a:lnTo>
                    <a:pt x="1554822" y="458394"/>
                  </a:lnTo>
                  <a:cubicBezTo>
                    <a:pt x="1554822" y="471902"/>
                    <a:pt x="1549456" y="484857"/>
                    <a:pt x="1539904" y="494409"/>
                  </a:cubicBezTo>
                  <a:cubicBezTo>
                    <a:pt x="1530352" y="503961"/>
                    <a:pt x="1517397" y="509327"/>
                    <a:pt x="1503889" y="509327"/>
                  </a:cubicBezTo>
                  <a:lnTo>
                    <a:pt x="50933" y="509327"/>
                  </a:lnTo>
                  <a:cubicBezTo>
                    <a:pt x="37425" y="509327"/>
                    <a:pt x="24470" y="503961"/>
                    <a:pt x="14918" y="494409"/>
                  </a:cubicBezTo>
                  <a:cubicBezTo>
                    <a:pt x="5366" y="484857"/>
                    <a:pt x="0" y="471902"/>
                    <a:pt x="0" y="458394"/>
                  </a:cubicBezTo>
                  <a:lnTo>
                    <a:pt x="0" y="50933"/>
                  </a:lnTo>
                  <a:close/>
                </a:path>
              </a:pathLst>
            </a:custGeom>
            <a:solidFill>
              <a:srgbClr val="C00000"/>
            </a:solidFill>
            <a:ln>
              <a:noFill/>
              <a:headEnd/>
              <a:tailEn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rtlCol="0" anchor="ctr"/>
            <a:lstStyle/>
            <a:p>
              <a:pPr algn="ctr" defTabSz="533400">
                <a:lnSpc>
                  <a:spcPct val="90000"/>
                </a:lnSpc>
              </a:pPr>
              <a:r>
                <a:rPr lang="en-GB" sz="1200" b="1" dirty="0">
                  <a:solidFill>
                    <a:schemeClr val="bg1"/>
                  </a:solidFill>
                  <a:latin typeface="Arial" pitchFamily="34" charset="0"/>
                  <a:cs typeface="Arial" pitchFamily="34" charset="0"/>
                </a:rPr>
                <a:t>Be brief and to the point – get in get out</a:t>
              </a:r>
            </a:p>
          </p:txBody>
        </p:sp>
        <p:sp>
          <p:nvSpPr>
            <p:cNvPr id="26" name="Freeform 25"/>
            <p:cNvSpPr/>
            <p:nvPr/>
          </p:nvSpPr>
          <p:spPr>
            <a:xfrm>
              <a:off x="7273808" y="4354367"/>
              <a:ext cx="1608281" cy="509327"/>
            </a:xfrm>
            <a:custGeom>
              <a:avLst/>
              <a:gdLst>
                <a:gd name="connsiteX0" fmla="*/ 0 w 1554822"/>
                <a:gd name="connsiteY0" fmla="*/ 50933 h 509327"/>
                <a:gd name="connsiteX1" fmla="*/ 14918 w 1554822"/>
                <a:gd name="connsiteY1" fmla="*/ 14918 h 509327"/>
                <a:gd name="connsiteX2" fmla="*/ 50933 w 1554822"/>
                <a:gd name="connsiteY2" fmla="*/ 0 h 509327"/>
                <a:gd name="connsiteX3" fmla="*/ 1503889 w 1554822"/>
                <a:gd name="connsiteY3" fmla="*/ 0 h 509327"/>
                <a:gd name="connsiteX4" fmla="*/ 1539904 w 1554822"/>
                <a:gd name="connsiteY4" fmla="*/ 14918 h 509327"/>
                <a:gd name="connsiteX5" fmla="*/ 1554822 w 1554822"/>
                <a:gd name="connsiteY5" fmla="*/ 50933 h 509327"/>
                <a:gd name="connsiteX6" fmla="*/ 1554822 w 1554822"/>
                <a:gd name="connsiteY6" fmla="*/ 458394 h 509327"/>
                <a:gd name="connsiteX7" fmla="*/ 1539904 w 1554822"/>
                <a:gd name="connsiteY7" fmla="*/ 494409 h 509327"/>
                <a:gd name="connsiteX8" fmla="*/ 1503889 w 1554822"/>
                <a:gd name="connsiteY8" fmla="*/ 509327 h 509327"/>
                <a:gd name="connsiteX9" fmla="*/ 50933 w 1554822"/>
                <a:gd name="connsiteY9" fmla="*/ 509327 h 509327"/>
                <a:gd name="connsiteX10" fmla="*/ 14918 w 1554822"/>
                <a:gd name="connsiteY10" fmla="*/ 494409 h 509327"/>
                <a:gd name="connsiteX11" fmla="*/ 0 w 1554822"/>
                <a:gd name="connsiteY11" fmla="*/ 458394 h 509327"/>
                <a:gd name="connsiteX12" fmla="*/ 0 w 1554822"/>
                <a:gd name="connsiteY12" fmla="*/ 50933 h 50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509327">
                  <a:moveTo>
                    <a:pt x="0" y="50933"/>
                  </a:moveTo>
                  <a:cubicBezTo>
                    <a:pt x="0" y="37425"/>
                    <a:pt x="5366" y="24470"/>
                    <a:pt x="14918" y="14918"/>
                  </a:cubicBezTo>
                  <a:cubicBezTo>
                    <a:pt x="24470" y="5366"/>
                    <a:pt x="37425" y="0"/>
                    <a:pt x="50933" y="0"/>
                  </a:cubicBezTo>
                  <a:lnTo>
                    <a:pt x="1503889" y="0"/>
                  </a:lnTo>
                  <a:cubicBezTo>
                    <a:pt x="1517397" y="0"/>
                    <a:pt x="1530352" y="5366"/>
                    <a:pt x="1539904" y="14918"/>
                  </a:cubicBezTo>
                  <a:cubicBezTo>
                    <a:pt x="1549456" y="24470"/>
                    <a:pt x="1554822" y="37425"/>
                    <a:pt x="1554822" y="50933"/>
                  </a:cubicBezTo>
                  <a:lnTo>
                    <a:pt x="1554822" y="458394"/>
                  </a:lnTo>
                  <a:cubicBezTo>
                    <a:pt x="1554822" y="471902"/>
                    <a:pt x="1549456" y="484857"/>
                    <a:pt x="1539904" y="494409"/>
                  </a:cubicBezTo>
                  <a:cubicBezTo>
                    <a:pt x="1530352" y="503961"/>
                    <a:pt x="1517397" y="509327"/>
                    <a:pt x="1503889" y="509327"/>
                  </a:cubicBezTo>
                  <a:lnTo>
                    <a:pt x="50933" y="509327"/>
                  </a:lnTo>
                  <a:cubicBezTo>
                    <a:pt x="37425" y="509327"/>
                    <a:pt x="24470" y="503961"/>
                    <a:pt x="14918" y="494409"/>
                  </a:cubicBezTo>
                  <a:cubicBezTo>
                    <a:pt x="5366" y="484857"/>
                    <a:pt x="0" y="471902"/>
                    <a:pt x="0" y="458394"/>
                  </a:cubicBezTo>
                  <a:lnTo>
                    <a:pt x="0" y="50933"/>
                  </a:lnTo>
                  <a:close/>
                </a:path>
              </a:pathLst>
            </a:custGeom>
            <a:solidFill>
              <a:srgbClr val="C00000"/>
            </a:solidFill>
            <a:ln>
              <a:noFill/>
              <a:headEnd/>
              <a:tailEn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rtlCol="0" anchor="ctr"/>
            <a:lstStyle/>
            <a:p>
              <a:pPr algn="ctr" defTabSz="533400">
                <a:lnSpc>
                  <a:spcPct val="90000"/>
                </a:lnSpc>
              </a:pPr>
              <a:r>
                <a:rPr lang="en-GB" sz="1200" b="1" dirty="0">
                  <a:solidFill>
                    <a:schemeClr val="bg1"/>
                  </a:solidFill>
                  <a:latin typeface="Arial" pitchFamily="34" charset="0"/>
                  <a:cs typeface="Arial" pitchFamily="34" charset="0"/>
                </a:rPr>
                <a:t>Be prepared and well organized</a:t>
              </a:r>
            </a:p>
          </p:txBody>
        </p:sp>
        <p:sp>
          <p:nvSpPr>
            <p:cNvPr id="27" name="Freeform 26"/>
            <p:cNvSpPr/>
            <p:nvPr/>
          </p:nvSpPr>
          <p:spPr>
            <a:xfrm>
              <a:off x="7273808" y="4942052"/>
              <a:ext cx="1608281" cy="509327"/>
            </a:xfrm>
            <a:custGeom>
              <a:avLst/>
              <a:gdLst>
                <a:gd name="connsiteX0" fmla="*/ 0 w 1554822"/>
                <a:gd name="connsiteY0" fmla="*/ 50933 h 509327"/>
                <a:gd name="connsiteX1" fmla="*/ 14918 w 1554822"/>
                <a:gd name="connsiteY1" fmla="*/ 14918 h 509327"/>
                <a:gd name="connsiteX2" fmla="*/ 50933 w 1554822"/>
                <a:gd name="connsiteY2" fmla="*/ 0 h 509327"/>
                <a:gd name="connsiteX3" fmla="*/ 1503889 w 1554822"/>
                <a:gd name="connsiteY3" fmla="*/ 0 h 509327"/>
                <a:gd name="connsiteX4" fmla="*/ 1539904 w 1554822"/>
                <a:gd name="connsiteY4" fmla="*/ 14918 h 509327"/>
                <a:gd name="connsiteX5" fmla="*/ 1554822 w 1554822"/>
                <a:gd name="connsiteY5" fmla="*/ 50933 h 509327"/>
                <a:gd name="connsiteX6" fmla="*/ 1554822 w 1554822"/>
                <a:gd name="connsiteY6" fmla="*/ 458394 h 509327"/>
                <a:gd name="connsiteX7" fmla="*/ 1539904 w 1554822"/>
                <a:gd name="connsiteY7" fmla="*/ 494409 h 509327"/>
                <a:gd name="connsiteX8" fmla="*/ 1503889 w 1554822"/>
                <a:gd name="connsiteY8" fmla="*/ 509327 h 509327"/>
                <a:gd name="connsiteX9" fmla="*/ 50933 w 1554822"/>
                <a:gd name="connsiteY9" fmla="*/ 509327 h 509327"/>
                <a:gd name="connsiteX10" fmla="*/ 14918 w 1554822"/>
                <a:gd name="connsiteY10" fmla="*/ 494409 h 509327"/>
                <a:gd name="connsiteX11" fmla="*/ 0 w 1554822"/>
                <a:gd name="connsiteY11" fmla="*/ 458394 h 509327"/>
                <a:gd name="connsiteX12" fmla="*/ 0 w 1554822"/>
                <a:gd name="connsiteY12" fmla="*/ 50933 h 50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509327">
                  <a:moveTo>
                    <a:pt x="0" y="50933"/>
                  </a:moveTo>
                  <a:cubicBezTo>
                    <a:pt x="0" y="37425"/>
                    <a:pt x="5366" y="24470"/>
                    <a:pt x="14918" y="14918"/>
                  </a:cubicBezTo>
                  <a:cubicBezTo>
                    <a:pt x="24470" y="5366"/>
                    <a:pt x="37425" y="0"/>
                    <a:pt x="50933" y="0"/>
                  </a:cubicBezTo>
                  <a:lnTo>
                    <a:pt x="1503889" y="0"/>
                  </a:lnTo>
                  <a:cubicBezTo>
                    <a:pt x="1517397" y="0"/>
                    <a:pt x="1530352" y="5366"/>
                    <a:pt x="1539904" y="14918"/>
                  </a:cubicBezTo>
                  <a:cubicBezTo>
                    <a:pt x="1549456" y="24470"/>
                    <a:pt x="1554822" y="37425"/>
                    <a:pt x="1554822" y="50933"/>
                  </a:cubicBezTo>
                  <a:lnTo>
                    <a:pt x="1554822" y="458394"/>
                  </a:lnTo>
                  <a:cubicBezTo>
                    <a:pt x="1554822" y="471902"/>
                    <a:pt x="1549456" y="484857"/>
                    <a:pt x="1539904" y="494409"/>
                  </a:cubicBezTo>
                  <a:cubicBezTo>
                    <a:pt x="1530352" y="503961"/>
                    <a:pt x="1517397" y="509327"/>
                    <a:pt x="1503889" y="509327"/>
                  </a:cubicBezTo>
                  <a:lnTo>
                    <a:pt x="50933" y="509327"/>
                  </a:lnTo>
                  <a:cubicBezTo>
                    <a:pt x="37425" y="509327"/>
                    <a:pt x="24470" y="503961"/>
                    <a:pt x="14918" y="494409"/>
                  </a:cubicBezTo>
                  <a:cubicBezTo>
                    <a:pt x="5366" y="484857"/>
                    <a:pt x="0" y="471902"/>
                    <a:pt x="0" y="458394"/>
                  </a:cubicBezTo>
                  <a:lnTo>
                    <a:pt x="0" y="50933"/>
                  </a:lnTo>
                  <a:close/>
                </a:path>
              </a:pathLst>
            </a:custGeom>
            <a:solidFill>
              <a:srgbClr val="C00000"/>
            </a:solidFill>
            <a:ln>
              <a:noFill/>
              <a:headEnd/>
              <a:tailEn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rtlCol="0" anchor="ctr"/>
            <a:lstStyle/>
            <a:p>
              <a:pPr algn="ctr" defTabSz="533400">
                <a:lnSpc>
                  <a:spcPct val="90000"/>
                </a:lnSpc>
              </a:pPr>
              <a:r>
                <a:rPr lang="en-GB" sz="1200" b="1" dirty="0">
                  <a:solidFill>
                    <a:schemeClr val="bg1"/>
                  </a:solidFill>
                  <a:latin typeface="Arial" pitchFamily="34" charset="0"/>
                  <a:cs typeface="Arial" pitchFamily="34" charset="0"/>
                </a:rPr>
                <a:t>Focus on</a:t>
              </a:r>
              <a:br>
                <a:rPr lang="en-GB" sz="1200" b="1" dirty="0">
                  <a:solidFill>
                    <a:schemeClr val="bg1"/>
                  </a:solidFill>
                  <a:latin typeface="Arial" pitchFamily="34" charset="0"/>
                  <a:cs typeface="Arial" pitchFamily="34" charset="0"/>
                </a:rPr>
              </a:br>
              <a:r>
                <a:rPr lang="en-GB" sz="1200" b="1" dirty="0">
                  <a:solidFill>
                    <a:schemeClr val="bg1"/>
                  </a:solidFill>
                  <a:latin typeface="Arial" pitchFamily="34" charset="0"/>
                  <a:cs typeface="Arial" pitchFamily="34" charset="0"/>
                </a:rPr>
                <a:t> results</a:t>
              </a:r>
            </a:p>
          </p:txBody>
        </p:sp>
        <p:sp>
          <p:nvSpPr>
            <p:cNvPr id="28" name="Freeform 27"/>
            <p:cNvSpPr/>
            <p:nvPr/>
          </p:nvSpPr>
          <p:spPr>
            <a:xfrm>
              <a:off x="7273808" y="5529737"/>
              <a:ext cx="1608281" cy="509327"/>
            </a:xfrm>
            <a:custGeom>
              <a:avLst/>
              <a:gdLst>
                <a:gd name="connsiteX0" fmla="*/ 0 w 1554822"/>
                <a:gd name="connsiteY0" fmla="*/ 50933 h 509327"/>
                <a:gd name="connsiteX1" fmla="*/ 14918 w 1554822"/>
                <a:gd name="connsiteY1" fmla="*/ 14918 h 509327"/>
                <a:gd name="connsiteX2" fmla="*/ 50933 w 1554822"/>
                <a:gd name="connsiteY2" fmla="*/ 0 h 509327"/>
                <a:gd name="connsiteX3" fmla="*/ 1503889 w 1554822"/>
                <a:gd name="connsiteY3" fmla="*/ 0 h 509327"/>
                <a:gd name="connsiteX4" fmla="*/ 1539904 w 1554822"/>
                <a:gd name="connsiteY4" fmla="*/ 14918 h 509327"/>
                <a:gd name="connsiteX5" fmla="*/ 1554822 w 1554822"/>
                <a:gd name="connsiteY5" fmla="*/ 50933 h 509327"/>
                <a:gd name="connsiteX6" fmla="*/ 1554822 w 1554822"/>
                <a:gd name="connsiteY6" fmla="*/ 458394 h 509327"/>
                <a:gd name="connsiteX7" fmla="*/ 1539904 w 1554822"/>
                <a:gd name="connsiteY7" fmla="*/ 494409 h 509327"/>
                <a:gd name="connsiteX8" fmla="*/ 1503889 w 1554822"/>
                <a:gd name="connsiteY8" fmla="*/ 509327 h 509327"/>
                <a:gd name="connsiteX9" fmla="*/ 50933 w 1554822"/>
                <a:gd name="connsiteY9" fmla="*/ 509327 h 509327"/>
                <a:gd name="connsiteX10" fmla="*/ 14918 w 1554822"/>
                <a:gd name="connsiteY10" fmla="*/ 494409 h 509327"/>
                <a:gd name="connsiteX11" fmla="*/ 0 w 1554822"/>
                <a:gd name="connsiteY11" fmla="*/ 458394 h 509327"/>
                <a:gd name="connsiteX12" fmla="*/ 0 w 1554822"/>
                <a:gd name="connsiteY12" fmla="*/ 50933 h 50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509327">
                  <a:moveTo>
                    <a:pt x="0" y="50933"/>
                  </a:moveTo>
                  <a:cubicBezTo>
                    <a:pt x="0" y="37425"/>
                    <a:pt x="5366" y="24470"/>
                    <a:pt x="14918" y="14918"/>
                  </a:cubicBezTo>
                  <a:cubicBezTo>
                    <a:pt x="24470" y="5366"/>
                    <a:pt x="37425" y="0"/>
                    <a:pt x="50933" y="0"/>
                  </a:cubicBezTo>
                  <a:lnTo>
                    <a:pt x="1503889" y="0"/>
                  </a:lnTo>
                  <a:cubicBezTo>
                    <a:pt x="1517397" y="0"/>
                    <a:pt x="1530352" y="5366"/>
                    <a:pt x="1539904" y="14918"/>
                  </a:cubicBezTo>
                  <a:cubicBezTo>
                    <a:pt x="1549456" y="24470"/>
                    <a:pt x="1554822" y="37425"/>
                    <a:pt x="1554822" y="50933"/>
                  </a:cubicBezTo>
                  <a:lnTo>
                    <a:pt x="1554822" y="458394"/>
                  </a:lnTo>
                  <a:cubicBezTo>
                    <a:pt x="1554822" y="471902"/>
                    <a:pt x="1549456" y="484857"/>
                    <a:pt x="1539904" y="494409"/>
                  </a:cubicBezTo>
                  <a:cubicBezTo>
                    <a:pt x="1530352" y="503961"/>
                    <a:pt x="1517397" y="509327"/>
                    <a:pt x="1503889" y="509327"/>
                  </a:cubicBezTo>
                  <a:lnTo>
                    <a:pt x="50933" y="509327"/>
                  </a:lnTo>
                  <a:cubicBezTo>
                    <a:pt x="37425" y="509327"/>
                    <a:pt x="24470" y="503961"/>
                    <a:pt x="14918" y="494409"/>
                  </a:cubicBezTo>
                  <a:cubicBezTo>
                    <a:pt x="5366" y="484857"/>
                    <a:pt x="0" y="471902"/>
                    <a:pt x="0" y="458394"/>
                  </a:cubicBezTo>
                  <a:lnTo>
                    <a:pt x="0" y="50933"/>
                  </a:lnTo>
                  <a:close/>
                </a:path>
              </a:pathLst>
            </a:custGeom>
            <a:solidFill>
              <a:srgbClr val="C00000"/>
            </a:solidFill>
            <a:ln>
              <a:noFill/>
              <a:headEnd/>
              <a:tailEn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rtlCol="0" anchor="ctr"/>
            <a:lstStyle/>
            <a:p>
              <a:pPr algn="ctr" defTabSz="533400">
                <a:lnSpc>
                  <a:spcPct val="90000"/>
                </a:lnSpc>
              </a:pPr>
              <a:r>
                <a:rPr lang="en-GB" sz="1200" b="1" dirty="0">
                  <a:solidFill>
                    <a:schemeClr val="bg1"/>
                  </a:solidFill>
                  <a:latin typeface="Arial" pitchFamily="34" charset="0"/>
                  <a:cs typeface="Arial" pitchFamily="34" charset="0"/>
                </a:rPr>
                <a:t>Just give facts and options</a:t>
              </a:r>
              <a:br>
                <a:rPr lang="en-GB" sz="1200" b="1" dirty="0">
                  <a:solidFill>
                    <a:schemeClr val="bg1"/>
                  </a:solidFill>
                  <a:latin typeface="Arial" pitchFamily="34" charset="0"/>
                  <a:cs typeface="Arial" pitchFamily="34" charset="0"/>
                </a:rPr>
              </a:br>
              <a:r>
                <a:rPr lang="en-GB" sz="1200" b="1" dirty="0">
                  <a:solidFill>
                    <a:schemeClr val="bg1"/>
                  </a:solidFill>
                  <a:latin typeface="Arial" pitchFamily="34" charset="0"/>
                  <a:cs typeface="Arial" pitchFamily="34" charset="0"/>
                </a:rPr>
                <a:t> for action</a:t>
              </a:r>
            </a:p>
          </p:txBody>
        </p:sp>
      </p:grpSp>
    </p:spTree>
    <p:extLst>
      <p:ext uri="{BB962C8B-B14F-4D97-AF65-F5344CB8AC3E}">
        <p14:creationId xmlns:p14="http://schemas.microsoft.com/office/powerpoint/2010/main" val="27809774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37"/>
          <p:cNvSpPr/>
          <p:nvPr/>
        </p:nvSpPr>
        <p:spPr>
          <a:xfrm>
            <a:off x="4606304" y="1196752"/>
            <a:ext cx="1794026" cy="4402667"/>
          </a:xfrm>
          <a:custGeom>
            <a:avLst/>
            <a:gdLst>
              <a:gd name="connsiteX0" fmla="*/ 0 w 1943528"/>
              <a:gd name="connsiteY0" fmla="*/ 194353 h 4402667"/>
              <a:gd name="connsiteX1" fmla="*/ 56925 w 1943528"/>
              <a:gd name="connsiteY1" fmla="*/ 56925 h 4402667"/>
              <a:gd name="connsiteX2" fmla="*/ 194353 w 1943528"/>
              <a:gd name="connsiteY2" fmla="*/ 1 h 4402667"/>
              <a:gd name="connsiteX3" fmla="*/ 1749175 w 1943528"/>
              <a:gd name="connsiteY3" fmla="*/ 0 h 4402667"/>
              <a:gd name="connsiteX4" fmla="*/ 1886603 w 1943528"/>
              <a:gd name="connsiteY4" fmla="*/ 56925 h 4402667"/>
              <a:gd name="connsiteX5" fmla="*/ 1943527 w 1943528"/>
              <a:gd name="connsiteY5" fmla="*/ 194353 h 4402667"/>
              <a:gd name="connsiteX6" fmla="*/ 1943528 w 1943528"/>
              <a:gd name="connsiteY6" fmla="*/ 4208314 h 4402667"/>
              <a:gd name="connsiteX7" fmla="*/ 1886603 w 1943528"/>
              <a:gd name="connsiteY7" fmla="*/ 4345742 h 4402667"/>
              <a:gd name="connsiteX8" fmla="*/ 1749175 w 1943528"/>
              <a:gd name="connsiteY8" fmla="*/ 4402667 h 4402667"/>
              <a:gd name="connsiteX9" fmla="*/ 194353 w 1943528"/>
              <a:gd name="connsiteY9" fmla="*/ 4402667 h 4402667"/>
              <a:gd name="connsiteX10" fmla="*/ 56925 w 1943528"/>
              <a:gd name="connsiteY10" fmla="*/ 4345742 h 4402667"/>
              <a:gd name="connsiteX11" fmla="*/ 0 w 1943528"/>
              <a:gd name="connsiteY11" fmla="*/ 4208314 h 4402667"/>
              <a:gd name="connsiteX12" fmla="*/ 0 w 1943528"/>
              <a:gd name="connsiteY12" fmla="*/ 194353 h 440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3528" h="4402667">
                <a:moveTo>
                  <a:pt x="0" y="194353"/>
                </a:moveTo>
                <a:cubicBezTo>
                  <a:pt x="0" y="142807"/>
                  <a:pt x="20477" y="93373"/>
                  <a:pt x="56925" y="56925"/>
                </a:cubicBezTo>
                <a:cubicBezTo>
                  <a:pt x="93373" y="20477"/>
                  <a:pt x="142808" y="0"/>
                  <a:pt x="194353" y="1"/>
                </a:cubicBezTo>
                <a:lnTo>
                  <a:pt x="1749175" y="0"/>
                </a:lnTo>
                <a:cubicBezTo>
                  <a:pt x="1800721" y="0"/>
                  <a:pt x="1850155" y="20477"/>
                  <a:pt x="1886603" y="56925"/>
                </a:cubicBezTo>
                <a:cubicBezTo>
                  <a:pt x="1923051" y="93373"/>
                  <a:pt x="1943528" y="142808"/>
                  <a:pt x="1943527" y="194353"/>
                </a:cubicBezTo>
                <a:cubicBezTo>
                  <a:pt x="1943527" y="1532340"/>
                  <a:pt x="1943528" y="2870327"/>
                  <a:pt x="1943528" y="4208314"/>
                </a:cubicBezTo>
                <a:cubicBezTo>
                  <a:pt x="1943528" y="4259860"/>
                  <a:pt x="1923052" y="4309294"/>
                  <a:pt x="1886603" y="4345742"/>
                </a:cubicBezTo>
                <a:cubicBezTo>
                  <a:pt x="1850155" y="4382190"/>
                  <a:pt x="1800720" y="4402667"/>
                  <a:pt x="1749175" y="4402667"/>
                </a:cubicBezTo>
                <a:lnTo>
                  <a:pt x="194353" y="4402667"/>
                </a:lnTo>
                <a:cubicBezTo>
                  <a:pt x="142807" y="4402667"/>
                  <a:pt x="93373" y="4382191"/>
                  <a:pt x="56925" y="4345742"/>
                </a:cubicBezTo>
                <a:cubicBezTo>
                  <a:pt x="20477" y="4309294"/>
                  <a:pt x="0" y="4259859"/>
                  <a:pt x="0" y="4208314"/>
                </a:cubicBezTo>
                <a:lnTo>
                  <a:pt x="0" y="194353"/>
                </a:lnTo>
                <a:close/>
              </a:path>
            </a:pathLst>
          </a:custGeom>
          <a:ln>
            <a:noFill/>
            <a:headEnd/>
            <a:tailEnd/>
          </a:ln>
        </p:spPr>
        <p:style>
          <a:lnRef idx="1">
            <a:schemeClr val="dk1"/>
          </a:lnRef>
          <a:fillRef idx="2">
            <a:schemeClr val="dk1"/>
          </a:fillRef>
          <a:effectRef idx="1">
            <a:schemeClr val="dk1"/>
          </a:effectRef>
          <a:fontRef idx="minor">
            <a:schemeClr val="dk1"/>
          </a:fontRef>
        </p:style>
        <p:txBody>
          <a:bodyPr wrap="square" tIns="144000" rtlCol="0" anchor="t" anchorCtr="0"/>
          <a:lstStyle/>
          <a:p>
            <a:pPr algn="ctr" defTabSz="1155700">
              <a:lnSpc>
                <a:spcPct val="90000"/>
              </a:lnSpc>
              <a:spcBef>
                <a:spcPts val="600"/>
              </a:spcBef>
            </a:pPr>
            <a:r>
              <a:rPr lang="en-GB" sz="1600" b="1" dirty="0">
                <a:solidFill>
                  <a:srgbClr val="4F6228"/>
                </a:solidFill>
                <a:latin typeface="Arial" pitchFamily="34" charset="0"/>
                <a:cs typeface="Arial" pitchFamily="34" charset="0"/>
              </a:rPr>
              <a:t>Emotional </a:t>
            </a:r>
            <a:r>
              <a:rPr lang="en-GB" sz="1600" b="1" kern="0" dirty="0">
                <a:solidFill>
                  <a:srgbClr val="4F6228"/>
                </a:solidFill>
                <a:latin typeface="Arial" pitchFamily="34" charset="0"/>
                <a:ea typeface="Museo For Dell" pitchFamily="2" charset="0"/>
                <a:cs typeface="Arial" pitchFamily="34" charset="0"/>
              </a:rPr>
              <a:t>Behaviours </a:t>
            </a:r>
            <a:endParaRPr lang="en-GB" sz="1600" b="1" dirty="0">
              <a:solidFill>
                <a:srgbClr val="4F6228"/>
              </a:solidFill>
              <a:latin typeface="Arial" pitchFamily="34" charset="0"/>
              <a:cs typeface="Arial" pitchFamily="34" charset="0"/>
            </a:endParaRPr>
          </a:p>
        </p:txBody>
      </p:sp>
      <p:sp>
        <p:nvSpPr>
          <p:cNvPr id="32" name="Freeform 31"/>
          <p:cNvSpPr/>
          <p:nvPr/>
        </p:nvSpPr>
        <p:spPr>
          <a:xfrm>
            <a:off x="749147" y="1196752"/>
            <a:ext cx="1794026" cy="4402667"/>
          </a:xfrm>
          <a:custGeom>
            <a:avLst/>
            <a:gdLst>
              <a:gd name="connsiteX0" fmla="*/ 0 w 1943528"/>
              <a:gd name="connsiteY0" fmla="*/ 194353 h 4402667"/>
              <a:gd name="connsiteX1" fmla="*/ 56925 w 1943528"/>
              <a:gd name="connsiteY1" fmla="*/ 56925 h 4402667"/>
              <a:gd name="connsiteX2" fmla="*/ 194353 w 1943528"/>
              <a:gd name="connsiteY2" fmla="*/ 1 h 4402667"/>
              <a:gd name="connsiteX3" fmla="*/ 1749175 w 1943528"/>
              <a:gd name="connsiteY3" fmla="*/ 0 h 4402667"/>
              <a:gd name="connsiteX4" fmla="*/ 1886603 w 1943528"/>
              <a:gd name="connsiteY4" fmla="*/ 56925 h 4402667"/>
              <a:gd name="connsiteX5" fmla="*/ 1943527 w 1943528"/>
              <a:gd name="connsiteY5" fmla="*/ 194353 h 4402667"/>
              <a:gd name="connsiteX6" fmla="*/ 1943528 w 1943528"/>
              <a:gd name="connsiteY6" fmla="*/ 4208314 h 4402667"/>
              <a:gd name="connsiteX7" fmla="*/ 1886603 w 1943528"/>
              <a:gd name="connsiteY7" fmla="*/ 4345742 h 4402667"/>
              <a:gd name="connsiteX8" fmla="*/ 1749175 w 1943528"/>
              <a:gd name="connsiteY8" fmla="*/ 4402667 h 4402667"/>
              <a:gd name="connsiteX9" fmla="*/ 194353 w 1943528"/>
              <a:gd name="connsiteY9" fmla="*/ 4402667 h 4402667"/>
              <a:gd name="connsiteX10" fmla="*/ 56925 w 1943528"/>
              <a:gd name="connsiteY10" fmla="*/ 4345742 h 4402667"/>
              <a:gd name="connsiteX11" fmla="*/ 0 w 1943528"/>
              <a:gd name="connsiteY11" fmla="*/ 4208314 h 4402667"/>
              <a:gd name="connsiteX12" fmla="*/ 0 w 1943528"/>
              <a:gd name="connsiteY12" fmla="*/ 194353 h 440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3528" h="4402667">
                <a:moveTo>
                  <a:pt x="0" y="194353"/>
                </a:moveTo>
                <a:cubicBezTo>
                  <a:pt x="0" y="142807"/>
                  <a:pt x="20477" y="93373"/>
                  <a:pt x="56925" y="56925"/>
                </a:cubicBezTo>
                <a:cubicBezTo>
                  <a:pt x="93373" y="20477"/>
                  <a:pt x="142808" y="0"/>
                  <a:pt x="194353" y="1"/>
                </a:cubicBezTo>
                <a:lnTo>
                  <a:pt x="1749175" y="0"/>
                </a:lnTo>
                <a:cubicBezTo>
                  <a:pt x="1800721" y="0"/>
                  <a:pt x="1850155" y="20477"/>
                  <a:pt x="1886603" y="56925"/>
                </a:cubicBezTo>
                <a:cubicBezTo>
                  <a:pt x="1923051" y="93373"/>
                  <a:pt x="1943528" y="142808"/>
                  <a:pt x="1943527" y="194353"/>
                </a:cubicBezTo>
                <a:cubicBezTo>
                  <a:pt x="1943527" y="1532340"/>
                  <a:pt x="1943528" y="2870327"/>
                  <a:pt x="1943528" y="4208314"/>
                </a:cubicBezTo>
                <a:cubicBezTo>
                  <a:pt x="1943528" y="4259860"/>
                  <a:pt x="1923052" y="4309294"/>
                  <a:pt x="1886603" y="4345742"/>
                </a:cubicBezTo>
                <a:cubicBezTo>
                  <a:pt x="1850155" y="4382190"/>
                  <a:pt x="1800720" y="4402667"/>
                  <a:pt x="1749175" y="4402667"/>
                </a:cubicBezTo>
                <a:lnTo>
                  <a:pt x="194353" y="4402667"/>
                </a:lnTo>
                <a:cubicBezTo>
                  <a:pt x="142807" y="4402667"/>
                  <a:pt x="93373" y="4382191"/>
                  <a:pt x="56925" y="4345742"/>
                </a:cubicBezTo>
                <a:cubicBezTo>
                  <a:pt x="20477" y="4309294"/>
                  <a:pt x="0" y="4259859"/>
                  <a:pt x="0" y="4208314"/>
                </a:cubicBezTo>
                <a:lnTo>
                  <a:pt x="0" y="194353"/>
                </a:lnTo>
                <a:close/>
              </a:path>
            </a:pathLst>
          </a:custGeom>
          <a:ln>
            <a:noFill/>
            <a:headEnd/>
            <a:tailEnd/>
          </a:ln>
        </p:spPr>
        <p:style>
          <a:lnRef idx="1">
            <a:schemeClr val="dk1"/>
          </a:lnRef>
          <a:fillRef idx="2">
            <a:schemeClr val="dk1"/>
          </a:fillRef>
          <a:effectRef idx="1">
            <a:schemeClr val="dk1"/>
          </a:effectRef>
          <a:fontRef idx="minor">
            <a:schemeClr val="dk1"/>
          </a:fontRef>
        </p:style>
        <p:txBody>
          <a:bodyPr wrap="square" tIns="144000" rtlCol="0" anchor="t" anchorCtr="0"/>
          <a:lstStyle/>
          <a:p>
            <a:pPr algn="ctr" defTabSz="1155700">
              <a:lnSpc>
                <a:spcPct val="90000"/>
              </a:lnSpc>
              <a:spcBef>
                <a:spcPts val="600"/>
              </a:spcBef>
            </a:pPr>
            <a:r>
              <a:rPr lang="en-GB" sz="1600" b="1" dirty="0">
                <a:solidFill>
                  <a:srgbClr val="4F6228"/>
                </a:solidFill>
                <a:latin typeface="Arial" pitchFamily="34" charset="0"/>
                <a:cs typeface="Arial" pitchFamily="34" charset="0"/>
              </a:rPr>
              <a:t>Key </a:t>
            </a:r>
            <a:r>
              <a:rPr lang="en-US" sz="1600" b="1" kern="0" dirty="0">
                <a:solidFill>
                  <a:srgbClr val="4F6228"/>
                </a:solidFill>
                <a:latin typeface="Arial" pitchFamily="34" charset="0"/>
                <a:ea typeface="Museo For Dell" pitchFamily="2" charset="0"/>
                <a:cs typeface="Arial" pitchFamily="34" charset="0"/>
              </a:rPr>
              <a:t>Behavioral</a:t>
            </a:r>
            <a:r>
              <a:rPr lang="en-GB" sz="1600" b="1" kern="0" dirty="0">
                <a:solidFill>
                  <a:srgbClr val="4F6228"/>
                </a:solidFill>
                <a:latin typeface="Arial" pitchFamily="34" charset="0"/>
                <a:ea typeface="Museo For Dell" pitchFamily="2" charset="0"/>
                <a:cs typeface="Arial" pitchFamily="34" charset="0"/>
              </a:rPr>
              <a:t> </a:t>
            </a:r>
            <a:r>
              <a:rPr lang="en-GB" sz="1600" b="1" dirty="0">
                <a:solidFill>
                  <a:srgbClr val="4F6228"/>
                </a:solidFill>
                <a:latin typeface="Arial" pitchFamily="34" charset="0"/>
                <a:cs typeface="Arial" pitchFamily="34" charset="0"/>
              </a:rPr>
              <a:t>indicators</a:t>
            </a:r>
          </a:p>
        </p:txBody>
      </p:sp>
      <p:sp>
        <p:nvSpPr>
          <p:cNvPr id="37" name="Freeform 36"/>
          <p:cNvSpPr/>
          <p:nvPr/>
        </p:nvSpPr>
        <p:spPr>
          <a:xfrm>
            <a:off x="2677725" y="1196752"/>
            <a:ext cx="1794026" cy="4402667"/>
          </a:xfrm>
          <a:custGeom>
            <a:avLst/>
            <a:gdLst>
              <a:gd name="connsiteX0" fmla="*/ 0 w 1943528"/>
              <a:gd name="connsiteY0" fmla="*/ 194353 h 4402667"/>
              <a:gd name="connsiteX1" fmla="*/ 56925 w 1943528"/>
              <a:gd name="connsiteY1" fmla="*/ 56925 h 4402667"/>
              <a:gd name="connsiteX2" fmla="*/ 194353 w 1943528"/>
              <a:gd name="connsiteY2" fmla="*/ 1 h 4402667"/>
              <a:gd name="connsiteX3" fmla="*/ 1749175 w 1943528"/>
              <a:gd name="connsiteY3" fmla="*/ 0 h 4402667"/>
              <a:gd name="connsiteX4" fmla="*/ 1886603 w 1943528"/>
              <a:gd name="connsiteY4" fmla="*/ 56925 h 4402667"/>
              <a:gd name="connsiteX5" fmla="*/ 1943527 w 1943528"/>
              <a:gd name="connsiteY5" fmla="*/ 194353 h 4402667"/>
              <a:gd name="connsiteX6" fmla="*/ 1943528 w 1943528"/>
              <a:gd name="connsiteY6" fmla="*/ 4208314 h 4402667"/>
              <a:gd name="connsiteX7" fmla="*/ 1886603 w 1943528"/>
              <a:gd name="connsiteY7" fmla="*/ 4345742 h 4402667"/>
              <a:gd name="connsiteX8" fmla="*/ 1749175 w 1943528"/>
              <a:gd name="connsiteY8" fmla="*/ 4402667 h 4402667"/>
              <a:gd name="connsiteX9" fmla="*/ 194353 w 1943528"/>
              <a:gd name="connsiteY9" fmla="*/ 4402667 h 4402667"/>
              <a:gd name="connsiteX10" fmla="*/ 56925 w 1943528"/>
              <a:gd name="connsiteY10" fmla="*/ 4345742 h 4402667"/>
              <a:gd name="connsiteX11" fmla="*/ 0 w 1943528"/>
              <a:gd name="connsiteY11" fmla="*/ 4208314 h 4402667"/>
              <a:gd name="connsiteX12" fmla="*/ 0 w 1943528"/>
              <a:gd name="connsiteY12" fmla="*/ 194353 h 440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3528" h="4402667">
                <a:moveTo>
                  <a:pt x="0" y="194353"/>
                </a:moveTo>
                <a:cubicBezTo>
                  <a:pt x="0" y="142807"/>
                  <a:pt x="20477" y="93373"/>
                  <a:pt x="56925" y="56925"/>
                </a:cubicBezTo>
                <a:cubicBezTo>
                  <a:pt x="93373" y="20477"/>
                  <a:pt x="142808" y="0"/>
                  <a:pt x="194353" y="1"/>
                </a:cubicBezTo>
                <a:lnTo>
                  <a:pt x="1749175" y="0"/>
                </a:lnTo>
                <a:cubicBezTo>
                  <a:pt x="1800721" y="0"/>
                  <a:pt x="1850155" y="20477"/>
                  <a:pt x="1886603" y="56925"/>
                </a:cubicBezTo>
                <a:cubicBezTo>
                  <a:pt x="1923051" y="93373"/>
                  <a:pt x="1943528" y="142808"/>
                  <a:pt x="1943527" y="194353"/>
                </a:cubicBezTo>
                <a:cubicBezTo>
                  <a:pt x="1943527" y="1532340"/>
                  <a:pt x="1943528" y="2870327"/>
                  <a:pt x="1943528" y="4208314"/>
                </a:cubicBezTo>
                <a:cubicBezTo>
                  <a:pt x="1943528" y="4259860"/>
                  <a:pt x="1923052" y="4309294"/>
                  <a:pt x="1886603" y="4345742"/>
                </a:cubicBezTo>
                <a:cubicBezTo>
                  <a:pt x="1850155" y="4382190"/>
                  <a:pt x="1800720" y="4402667"/>
                  <a:pt x="1749175" y="4402667"/>
                </a:cubicBezTo>
                <a:lnTo>
                  <a:pt x="194353" y="4402667"/>
                </a:lnTo>
                <a:cubicBezTo>
                  <a:pt x="142807" y="4402667"/>
                  <a:pt x="93373" y="4382191"/>
                  <a:pt x="56925" y="4345742"/>
                </a:cubicBezTo>
                <a:cubicBezTo>
                  <a:pt x="20477" y="4309294"/>
                  <a:pt x="0" y="4259859"/>
                  <a:pt x="0" y="4208314"/>
                </a:cubicBezTo>
                <a:lnTo>
                  <a:pt x="0" y="194353"/>
                </a:lnTo>
                <a:close/>
              </a:path>
            </a:pathLst>
          </a:custGeom>
          <a:ln>
            <a:noFill/>
            <a:headEnd/>
            <a:tailEnd/>
          </a:ln>
        </p:spPr>
        <p:style>
          <a:lnRef idx="1">
            <a:schemeClr val="dk1"/>
          </a:lnRef>
          <a:fillRef idx="2">
            <a:schemeClr val="dk1"/>
          </a:fillRef>
          <a:effectRef idx="1">
            <a:schemeClr val="dk1"/>
          </a:effectRef>
          <a:fontRef idx="minor">
            <a:schemeClr val="dk1"/>
          </a:fontRef>
        </p:style>
        <p:txBody>
          <a:bodyPr wrap="square" tIns="144000" rtlCol="0" anchor="t" anchorCtr="0"/>
          <a:lstStyle/>
          <a:p>
            <a:pPr algn="ctr" defTabSz="1155700">
              <a:lnSpc>
                <a:spcPct val="90000"/>
              </a:lnSpc>
              <a:spcBef>
                <a:spcPts val="600"/>
              </a:spcBef>
            </a:pPr>
            <a:r>
              <a:rPr lang="en-GB" sz="1600" b="1" dirty="0">
                <a:solidFill>
                  <a:srgbClr val="313235"/>
                </a:solidFill>
                <a:latin typeface="Arial" pitchFamily="34" charset="0"/>
                <a:cs typeface="Arial" pitchFamily="34" charset="0"/>
              </a:rPr>
              <a:t>Key motivation drivers</a:t>
            </a:r>
          </a:p>
        </p:txBody>
      </p:sp>
      <p:sp>
        <p:nvSpPr>
          <p:cNvPr id="39" name="Freeform 38"/>
          <p:cNvSpPr/>
          <p:nvPr/>
        </p:nvSpPr>
        <p:spPr>
          <a:xfrm>
            <a:off x="6534882" y="1196752"/>
            <a:ext cx="1794026" cy="4402667"/>
          </a:xfrm>
          <a:custGeom>
            <a:avLst/>
            <a:gdLst>
              <a:gd name="connsiteX0" fmla="*/ 0 w 1943528"/>
              <a:gd name="connsiteY0" fmla="*/ 194353 h 4402667"/>
              <a:gd name="connsiteX1" fmla="*/ 56925 w 1943528"/>
              <a:gd name="connsiteY1" fmla="*/ 56925 h 4402667"/>
              <a:gd name="connsiteX2" fmla="*/ 194353 w 1943528"/>
              <a:gd name="connsiteY2" fmla="*/ 1 h 4402667"/>
              <a:gd name="connsiteX3" fmla="*/ 1749175 w 1943528"/>
              <a:gd name="connsiteY3" fmla="*/ 0 h 4402667"/>
              <a:gd name="connsiteX4" fmla="*/ 1886603 w 1943528"/>
              <a:gd name="connsiteY4" fmla="*/ 56925 h 4402667"/>
              <a:gd name="connsiteX5" fmla="*/ 1943527 w 1943528"/>
              <a:gd name="connsiteY5" fmla="*/ 194353 h 4402667"/>
              <a:gd name="connsiteX6" fmla="*/ 1943528 w 1943528"/>
              <a:gd name="connsiteY6" fmla="*/ 4208314 h 4402667"/>
              <a:gd name="connsiteX7" fmla="*/ 1886603 w 1943528"/>
              <a:gd name="connsiteY7" fmla="*/ 4345742 h 4402667"/>
              <a:gd name="connsiteX8" fmla="*/ 1749175 w 1943528"/>
              <a:gd name="connsiteY8" fmla="*/ 4402667 h 4402667"/>
              <a:gd name="connsiteX9" fmla="*/ 194353 w 1943528"/>
              <a:gd name="connsiteY9" fmla="*/ 4402667 h 4402667"/>
              <a:gd name="connsiteX10" fmla="*/ 56925 w 1943528"/>
              <a:gd name="connsiteY10" fmla="*/ 4345742 h 4402667"/>
              <a:gd name="connsiteX11" fmla="*/ 0 w 1943528"/>
              <a:gd name="connsiteY11" fmla="*/ 4208314 h 4402667"/>
              <a:gd name="connsiteX12" fmla="*/ 0 w 1943528"/>
              <a:gd name="connsiteY12" fmla="*/ 194353 h 440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3528" h="4402667">
                <a:moveTo>
                  <a:pt x="0" y="194353"/>
                </a:moveTo>
                <a:cubicBezTo>
                  <a:pt x="0" y="142807"/>
                  <a:pt x="20477" y="93373"/>
                  <a:pt x="56925" y="56925"/>
                </a:cubicBezTo>
                <a:cubicBezTo>
                  <a:pt x="93373" y="20477"/>
                  <a:pt x="142808" y="0"/>
                  <a:pt x="194353" y="1"/>
                </a:cubicBezTo>
                <a:lnTo>
                  <a:pt x="1749175" y="0"/>
                </a:lnTo>
                <a:cubicBezTo>
                  <a:pt x="1800721" y="0"/>
                  <a:pt x="1850155" y="20477"/>
                  <a:pt x="1886603" y="56925"/>
                </a:cubicBezTo>
                <a:cubicBezTo>
                  <a:pt x="1923051" y="93373"/>
                  <a:pt x="1943528" y="142808"/>
                  <a:pt x="1943527" y="194353"/>
                </a:cubicBezTo>
                <a:cubicBezTo>
                  <a:pt x="1943527" y="1532340"/>
                  <a:pt x="1943528" y="2870327"/>
                  <a:pt x="1943528" y="4208314"/>
                </a:cubicBezTo>
                <a:cubicBezTo>
                  <a:pt x="1943528" y="4259860"/>
                  <a:pt x="1923052" y="4309294"/>
                  <a:pt x="1886603" y="4345742"/>
                </a:cubicBezTo>
                <a:cubicBezTo>
                  <a:pt x="1850155" y="4382190"/>
                  <a:pt x="1800720" y="4402667"/>
                  <a:pt x="1749175" y="4402667"/>
                </a:cubicBezTo>
                <a:lnTo>
                  <a:pt x="194353" y="4402667"/>
                </a:lnTo>
                <a:cubicBezTo>
                  <a:pt x="142807" y="4402667"/>
                  <a:pt x="93373" y="4382191"/>
                  <a:pt x="56925" y="4345742"/>
                </a:cubicBezTo>
                <a:cubicBezTo>
                  <a:pt x="20477" y="4309294"/>
                  <a:pt x="0" y="4259859"/>
                  <a:pt x="0" y="4208314"/>
                </a:cubicBezTo>
                <a:lnTo>
                  <a:pt x="0" y="194353"/>
                </a:lnTo>
                <a:close/>
              </a:path>
            </a:pathLst>
          </a:custGeom>
          <a:ln>
            <a:noFill/>
            <a:headEnd/>
            <a:tailEnd/>
          </a:ln>
        </p:spPr>
        <p:style>
          <a:lnRef idx="1">
            <a:schemeClr val="dk1"/>
          </a:lnRef>
          <a:fillRef idx="2">
            <a:schemeClr val="dk1"/>
          </a:fillRef>
          <a:effectRef idx="1">
            <a:schemeClr val="dk1"/>
          </a:effectRef>
          <a:fontRef idx="minor">
            <a:schemeClr val="dk1"/>
          </a:fontRef>
        </p:style>
        <p:txBody>
          <a:bodyPr wrap="square" tIns="144000" rtlCol="0" anchor="t" anchorCtr="0"/>
          <a:lstStyle/>
          <a:p>
            <a:pPr algn="ctr" defTabSz="1155700">
              <a:lnSpc>
                <a:spcPct val="90000"/>
              </a:lnSpc>
              <a:spcBef>
                <a:spcPts val="600"/>
              </a:spcBef>
            </a:pPr>
            <a:r>
              <a:rPr lang="en-GB" sz="1600" b="1" dirty="0">
                <a:solidFill>
                  <a:srgbClr val="4F6228"/>
                </a:solidFill>
                <a:latin typeface="Arial" pitchFamily="34" charset="0"/>
                <a:cs typeface="Arial" pitchFamily="34" charset="0"/>
              </a:rPr>
              <a:t>How to deal with?</a:t>
            </a:r>
          </a:p>
        </p:txBody>
      </p:sp>
      <p:sp>
        <p:nvSpPr>
          <p:cNvPr id="5" name="Title 4"/>
          <p:cNvSpPr>
            <a:spLocks noGrp="1"/>
          </p:cNvSpPr>
          <p:nvPr>
            <p:ph type="title"/>
          </p:nvPr>
        </p:nvSpPr>
        <p:spPr/>
        <p:txBody>
          <a:bodyPr/>
          <a:lstStyle/>
          <a:p>
            <a:r>
              <a:rPr lang="en-US" sz="2400" b="1" dirty="0">
                <a:solidFill>
                  <a:srgbClr val="0000CC"/>
                </a:solidFill>
                <a:latin typeface="Arial" panose="020B0604020202020204" pitchFamily="34" charset="0"/>
                <a:cs typeface="Arial" panose="020B0604020202020204" pitchFamily="34" charset="0"/>
              </a:rPr>
              <a:t>Behavioural</a:t>
            </a:r>
            <a:r>
              <a:rPr lang="en-GB" sz="2400" b="1" dirty="0">
                <a:solidFill>
                  <a:srgbClr val="0000CC"/>
                </a:solidFill>
                <a:latin typeface="Arial" panose="020B0604020202020204" pitchFamily="34" charset="0"/>
                <a:cs typeface="Arial" panose="020B0604020202020204" pitchFamily="34" charset="0"/>
              </a:rPr>
              <a:t> Styles - Analyst</a:t>
            </a:r>
            <a:endParaRPr lang="en-GB" sz="2400" b="1" dirty="0">
              <a:solidFill>
                <a:srgbClr val="0000CC"/>
              </a:solidFill>
            </a:endParaRPr>
          </a:p>
        </p:txBody>
      </p:sp>
      <p:grpSp>
        <p:nvGrpSpPr>
          <p:cNvPr id="2" name="Group 30"/>
          <p:cNvGrpSpPr/>
          <p:nvPr/>
        </p:nvGrpSpPr>
        <p:grpSpPr>
          <a:xfrm>
            <a:off x="928550" y="2336793"/>
            <a:ext cx="1451818" cy="2800308"/>
            <a:chOff x="1005929" y="3239374"/>
            <a:chExt cx="1572803" cy="2800308"/>
          </a:xfrm>
          <a:solidFill>
            <a:srgbClr val="0000CC"/>
          </a:solidFill>
        </p:grpSpPr>
        <p:sp>
          <p:nvSpPr>
            <p:cNvPr id="11" name="Freeform 10"/>
            <p:cNvSpPr/>
            <p:nvPr/>
          </p:nvSpPr>
          <p:spPr>
            <a:xfrm>
              <a:off x="1005929" y="3239374"/>
              <a:ext cx="1554822" cy="422692"/>
            </a:xfrm>
            <a:custGeom>
              <a:avLst/>
              <a:gdLst>
                <a:gd name="connsiteX0" fmla="*/ 0 w 1554822"/>
                <a:gd name="connsiteY0" fmla="*/ 42269 h 422692"/>
                <a:gd name="connsiteX1" fmla="*/ 12380 w 1554822"/>
                <a:gd name="connsiteY1" fmla="*/ 12380 h 422692"/>
                <a:gd name="connsiteX2" fmla="*/ 42269 w 1554822"/>
                <a:gd name="connsiteY2" fmla="*/ 0 h 422692"/>
                <a:gd name="connsiteX3" fmla="*/ 1512553 w 1554822"/>
                <a:gd name="connsiteY3" fmla="*/ 0 h 422692"/>
                <a:gd name="connsiteX4" fmla="*/ 1542442 w 1554822"/>
                <a:gd name="connsiteY4" fmla="*/ 12380 h 422692"/>
                <a:gd name="connsiteX5" fmla="*/ 1554822 w 1554822"/>
                <a:gd name="connsiteY5" fmla="*/ 42269 h 422692"/>
                <a:gd name="connsiteX6" fmla="*/ 1554822 w 1554822"/>
                <a:gd name="connsiteY6" fmla="*/ 380423 h 422692"/>
                <a:gd name="connsiteX7" fmla="*/ 1542442 w 1554822"/>
                <a:gd name="connsiteY7" fmla="*/ 410312 h 422692"/>
                <a:gd name="connsiteX8" fmla="*/ 1512553 w 1554822"/>
                <a:gd name="connsiteY8" fmla="*/ 422692 h 422692"/>
                <a:gd name="connsiteX9" fmla="*/ 42269 w 1554822"/>
                <a:gd name="connsiteY9" fmla="*/ 422692 h 422692"/>
                <a:gd name="connsiteX10" fmla="*/ 12380 w 1554822"/>
                <a:gd name="connsiteY10" fmla="*/ 410312 h 422692"/>
                <a:gd name="connsiteX11" fmla="*/ 0 w 1554822"/>
                <a:gd name="connsiteY11" fmla="*/ 380423 h 422692"/>
                <a:gd name="connsiteX12" fmla="*/ 0 w 1554822"/>
                <a:gd name="connsiteY12" fmla="*/ 42269 h 422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422692">
                  <a:moveTo>
                    <a:pt x="0" y="42269"/>
                  </a:moveTo>
                  <a:cubicBezTo>
                    <a:pt x="0" y="31059"/>
                    <a:pt x="4453" y="20307"/>
                    <a:pt x="12380" y="12380"/>
                  </a:cubicBezTo>
                  <a:cubicBezTo>
                    <a:pt x="20307" y="4453"/>
                    <a:pt x="31058" y="0"/>
                    <a:pt x="42269" y="0"/>
                  </a:cubicBezTo>
                  <a:lnTo>
                    <a:pt x="1512553" y="0"/>
                  </a:lnTo>
                  <a:cubicBezTo>
                    <a:pt x="1523763" y="0"/>
                    <a:pt x="1534515" y="4453"/>
                    <a:pt x="1542442" y="12380"/>
                  </a:cubicBezTo>
                  <a:cubicBezTo>
                    <a:pt x="1550369" y="20307"/>
                    <a:pt x="1554822" y="31058"/>
                    <a:pt x="1554822" y="42269"/>
                  </a:cubicBezTo>
                  <a:lnTo>
                    <a:pt x="1554822" y="380423"/>
                  </a:lnTo>
                  <a:cubicBezTo>
                    <a:pt x="1554822" y="391633"/>
                    <a:pt x="1550369" y="402385"/>
                    <a:pt x="1542442" y="410312"/>
                  </a:cubicBezTo>
                  <a:cubicBezTo>
                    <a:pt x="1534515" y="418239"/>
                    <a:pt x="1523764" y="422692"/>
                    <a:pt x="1512553" y="422692"/>
                  </a:cubicBezTo>
                  <a:lnTo>
                    <a:pt x="42269" y="422692"/>
                  </a:lnTo>
                  <a:cubicBezTo>
                    <a:pt x="31059" y="422692"/>
                    <a:pt x="20307" y="418239"/>
                    <a:pt x="12380" y="410312"/>
                  </a:cubicBezTo>
                  <a:cubicBezTo>
                    <a:pt x="4453" y="402385"/>
                    <a:pt x="0" y="391634"/>
                    <a:pt x="0" y="380423"/>
                  </a:cubicBezTo>
                  <a:lnTo>
                    <a:pt x="0" y="42269"/>
                  </a:lnTo>
                  <a:close/>
                </a:path>
              </a:pathLst>
            </a:custGeom>
            <a:grp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5240" tIns="29525" rIns="35240" bIns="29525" numCol="1" spcCol="1270" anchor="ctr" anchorCtr="0">
              <a:noAutofit/>
            </a:bodyPr>
            <a:lstStyle/>
            <a:p>
              <a:pPr algn="ctr" defTabSz="400050">
                <a:lnSpc>
                  <a:spcPct val="90000"/>
                </a:lnSpc>
                <a:spcAft>
                  <a:spcPct val="35000"/>
                </a:spcAft>
              </a:pPr>
              <a:r>
                <a:rPr lang="en-GB" sz="1200" b="1" dirty="0">
                  <a:solidFill>
                    <a:schemeClr val="bg1"/>
                  </a:solidFill>
                  <a:latin typeface="Arial" pitchFamily="34" charset="0"/>
                  <a:cs typeface="Arial" pitchFamily="34" charset="0"/>
                </a:rPr>
                <a:t>Neat</a:t>
              </a:r>
            </a:p>
          </p:txBody>
        </p:sp>
        <p:sp>
          <p:nvSpPr>
            <p:cNvPr id="12" name="Freeform 11"/>
            <p:cNvSpPr/>
            <p:nvPr/>
          </p:nvSpPr>
          <p:spPr>
            <a:xfrm>
              <a:off x="1005929" y="3714897"/>
              <a:ext cx="1554822" cy="422692"/>
            </a:xfrm>
            <a:custGeom>
              <a:avLst/>
              <a:gdLst>
                <a:gd name="connsiteX0" fmla="*/ 0 w 1554822"/>
                <a:gd name="connsiteY0" fmla="*/ 42269 h 422692"/>
                <a:gd name="connsiteX1" fmla="*/ 12380 w 1554822"/>
                <a:gd name="connsiteY1" fmla="*/ 12380 h 422692"/>
                <a:gd name="connsiteX2" fmla="*/ 42269 w 1554822"/>
                <a:gd name="connsiteY2" fmla="*/ 0 h 422692"/>
                <a:gd name="connsiteX3" fmla="*/ 1512553 w 1554822"/>
                <a:gd name="connsiteY3" fmla="*/ 0 h 422692"/>
                <a:gd name="connsiteX4" fmla="*/ 1542442 w 1554822"/>
                <a:gd name="connsiteY4" fmla="*/ 12380 h 422692"/>
                <a:gd name="connsiteX5" fmla="*/ 1554822 w 1554822"/>
                <a:gd name="connsiteY5" fmla="*/ 42269 h 422692"/>
                <a:gd name="connsiteX6" fmla="*/ 1554822 w 1554822"/>
                <a:gd name="connsiteY6" fmla="*/ 380423 h 422692"/>
                <a:gd name="connsiteX7" fmla="*/ 1542442 w 1554822"/>
                <a:gd name="connsiteY7" fmla="*/ 410312 h 422692"/>
                <a:gd name="connsiteX8" fmla="*/ 1512553 w 1554822"/>
                <a:gd name="connsiteY8" fmla="*/ 422692 h 422692"/>
                <a:gd name="connsiteX9" fmla="*/ 42269 w 1554822"/>
                <a:gd name="connsiteY9" fmla="*/ 422692 h 422692"/>
                <a:gd name="connsiteX10" fmla="*/ 12380 w 1554822"/>
                <a:gd name="connsiteY10" fmla="*/ 410312 h 422692"/>
                <a:gd name="connsiteX11" fmla="*/ 0 w 1554822"/>
                <a:gd name="connsiteY11" fmla="*/ 380423 h 422692"/>
                <a:gd name="connsiteX12" fmla="*/ 0 w 1554822"/>
                <a:gd name="connsiteY12" fmla="*/ 42269 h 422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422692">
                  <a:moveTo>
                    <a:pt x="0" y="42269"/>
                  </a:moveTo>
                  <a:cubicBezTo>
                    <a:pt x="0" y="31059"/>
                    <a:pt x="4453" y="20307"/>
                    <a:pt x="12380" y="12380"/>
                  </a:cubicBezTo>
                  <a:cubicBezTo>
                    <a:pt x="20307" y="4453"/>
                    <a:pt x="31058" y="0"/>
                    <a:pt x="42269" y="0"/>
                  </a:cubicBezTo>
                  <a:lnTo>
                    <a:pt x="1512553" y="0"/>
                  </a:lnTo>
                  <a:cubicBezTo>
                    <a:pt x="1523763" y="0"/>
                    <a:pt x="1534515" y="4453"/>
                    <a:pt x="1542442" y="12380"/>
                  </a:cubicBezTo>
                  <a:cubicBezTo>
                    <a:pt x="1550369" y="20307"/>
                    <a:pt x="1554822" y="31058"/>
                    <a:pt x="1554822" y="42269"/>
                  </a:cubicBezTo>
                  <a:lnTo>
                    <a:pt x="1554822" y="380423"/>
                  </a:lnTo>
                  <a:cubicBezTo>
                    <a:pt x="1554822" y="391633"/>
                    <a:pt x="1550369" y="402385"/>
                    <a:pt x="1542442" y="410312"/>
                  </a:cubicBezTo>
                  <a:cubicBezTo>
                    <a:pt x="1534515" y="418239"/>
                    <a:pt x="1523764" y="422692"/>
                    <a:pt x="1512553" y="422692"/>
                  </a:cubicBezTo>
                  <a:lnTo>
                    <a:pt x="42269" y="422692"/>
                  </a:lnTo>
                  <a:cubicBezTo>
                    <a:pt x="31059" y="422692"/>
                    <a:pt x="20307" y="418239"/>
                    <a:pt x="12380" y="410312"/>
                  </a:cubicBezTo>
                  <a:cubicBezTo>
                    <a:pt x="4453" y="402385"/>
                    <a:pt x="0" y="391634"/>
                    <a:pt x="0" y="380423"/>
                  </a:cubicBezTo>
                  <a:lnTo>
                    <a:pt x="0" y="42269"/>
                  </a:lnTo>
                  <a:close/>
                </a:path>
              </a:pathLst>
            </a:custGeom>
            <a:grp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5240" tIns="29525" rIns="35240" bIns="29525" numCol="1" spcCol="1270" anchor="ctr" anchorCtr="0">
              <a:noAutofit/>
            </a:bodyPr>
            <a:lstStyle/>
            <a:p>
              <a:pPr algn="ctr" defTabSz="400050">
                <a:lnSpc>
                  <a:spcPct val="90000"/>
                </a:lnSpc>
                <a:spcAft>
                  <a:spcPct val="35000"/>
                </a:spcAft>
              </a:pPr>
              <a:r>
                <a:rPr lang="en-GB" sz="1200" b="1" dirty="0">
                  <a:solidFill>
                    <a:schemeClr val="bg1"/>
                  </a:solidFill>
                  <a:latin typeface="Arial" pitchFamily="34" charset="0"/>
                  <a:cs typeface="Arial" pitchFamily="34" charset="0"/>
                </a:rPr>
                <a:t>Dependent</a:t>
              </a:r>
            </a:p>
          </p:txBody>
        </p:sp>
        <p:sp>
          <p:nvSpPr>
            <p:cNvPr id="13" name="Freeform 12"/>
            <p:cNvSpPr/>
            <p:nvPr/>
          </p:nvSpPr>
          <p:spPr>
            <a:xfrm>
              <a:off x="1005929" y="4190420"/>
              <a:ext cx="1554822" cy="422692"/>
            </a:xfrm>
            <a:custGeom>
              <a:avLst/>
              <a:gdLst>
                <a:gd name="connsiteX0" fmla="*/ 0 w 1554822"/>
                <a:gd name="connsiteY0" fmla="*/ 42269 h 422692"/>
                <a:gd name="connsiteX1" fmla="*/ 12380 w 1554822"/>
                <a:gd name="connsiteY1" fmla="*/ 12380 h 422692"/>
                <a:gd name="connsiteX2" fmla="*/ 42269 w 1554822"/>
                <a:gd name="connsiteY2" fmla="*/ 0 h 422692"/>
                <a:gd name="connsiteX3" fmla="*/ 1512553 w 1554822"/>
                <a:gd name="connsiteY3" fmla="*/ 0 h 422692"/>
                <a:gd name="connsiteX4" fmla="*/ 1542442 w 1554822"/>
                <a:gd name="connsiteY4" fmla="*/ 12380 h 422692"/>
                <a:gd name="connsiteX5" fmla="*/ 1554822 w 1554822"/>
                <a:gd name="connsiteY5" fmla="*/ 42269 h 422692"/>
                <a:gd name="connsiteX6" fmla="*/ 1554822 w 1554822"/>
                <a:gd name="connsiteY6" fmla="*/ 380423 h 422692"/>
                <a:gd name="connsiteX7" fmla="*/ 1542442 w 1554822"/>
                <a:gd name="connsiteY7" fmla="*/ 410312 h 422692"/>
                <a:gd name="connsiteX8" fmla="*/ 1512553 w 1554822"/>
                <a:gd name="connsiteY8" fmla="*/ 422692 h 422692"/>
                <a:gd name="connsiteX9" fmla="*/ 42269 w 1554822"/>
                <a:gd name="connsiteY9" fmla="*/ 422692 h 422692"/>
                <a:gd name="connsiteX10" fmla="*/ 12380 w 1554822"/>
                <a:gd name="connsiteY10" fmla="*/ 410312 h 422692"/>
                <a:gd name="connsiteX11" fmla="*/ 0 w 1554822"/>
                <a:gd name="connsiteY11" fmla="*/ 380423 h 422692"/>
                <a:gd name="connsiteX12" fmla="*/ 0 w 1554822"/>
                <a:gd name="connsiteY12" fmla="*/ 42269 h 422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422692">
                  <a:moveTo>
                    <a:pt x="0" y="42269"/>
                  </a:moveTo>
                  <a:cubicBezTo>
                    <a:pt x="0" y="31059"/>
                    <a:pt x="4453" y="20307"/>
                    <a:pt x="12380" y="12380"/>
                  </a:cubicBezTo>
                  <a:cubicBezTo>
                    <a:pt x="20307" y="4453"/>
                    <a:pt x="31058" y="0"/>
                    <a:pt x="42269" y="0"/>
                  </a:cubicBezTo>
                  <a:lnTo>
                    <a:pt x="1512553" y="0"/>
                  </a:lnTo>
                  <a:cubicBezTo>
                    <a:pt x="1523763" y="0"/>
                    <a:pt x="1534515" y="4453"/>
                    <a:pt x="1542442" y="12380"/>
                  </a:cubicBezTo>
                  <a:cubicBezTo>
                    <a:pt x="1550369" y="20307"/>
                    <a:pt x="1554822" y="31058"/>
                    <a:pt x="1554822" y="42269"/>
                  </a:cubicBezTo>
                  <a:lnTo>
                    <a:pt x="1554822" y="380423"/>
                  </a:lnTo>
                  <a:cubicBezTo>
                    <a:pt x="1554822" y="391633"/>
                    <a:pt x="1550369" y="402385"/>
                    <a:pt x="1542442" y="410312"/>
                  </a:cubicBezTo>
                  <a:cubicBezTo>
                    <a:pt x="1534515" y="418239"/>
                    <a:pt x="1523764" y="422692"/>
                    <a:pt x="1512553" y="422692"/>
                  </a:cubicBezTo>
                  <a:lnTo>
                    <a:pt x="42269" y="422692"/>
                  </a:lnTo>
                  <a:cubicBezTo>
                    <a:pt x="31059" y="422692"/>
                    <a:pt x="20307" y="418239"/>
                    <a:pt x="12380" y="410312"/>
                  </a:cubicBezTo>
                  <a:cubicBezTo>
                    <a:pt x="4453" y="402385"/>
                    <a:pt x="0" y="391634"/>
                    <a:pt x="0" y="380423"/>
                  </a:cubicBezTo>
                  <a:lnTo>
                    <a:pt x="0" y="42269"/>
                  </a:lnTo>
                  <a:close/>
                </a:path>
              </a:pathLst>
            </a:custGeom>
            <a:grp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5240" tIns="29525" rIns="35240" bIns="29525" numCol="1" spcCol="1270" anchor="ctr" anchorCtr="0">
              <a:noAutofit/>
            </a:bodyPr>
            <a:lstStyle/>
            <a:p>
              <a:pPr algn="ctr" defTabSz="400050">
                <a:lnSpc>
                  <a:spcPct val="90000"/>
                </a:lnSpc>
                <a:spcAft>
                  <a:spcPct val="35000"/>
                </a:spcAft>
              </a:pPr>
              <a:r>
                <a:rPr lang="en-GB" sz="1200" b="1" dirty="0">
                  <a:solidFill>
                    <a:schemeClr val="bg1"/>
                  </a:solidFill>
                  <a:latin typeface="Arial" pitchFamily="34" charset="0"/>
                  <a:cs typeface="Arial" pitchFamily="34" charset="0"/>
                </a:rPr>
                <a:t>Conservative</a:t>
              </a:r>
            </a:p>
          </p:txBody>
        </p:sp>
        <p:sp>
          <p:nvSpPr>
            <p:cNvPr id="14" name="Freeform 13"/>
            <p:cNvSpPr/>
            <p:nvPr/>
          </p:nvSpPr>
          <p:spPr>
            <a:xfrm>
              <a:off x="1005929" y="4665943"/>
              <a:ext cx="1554822" cy="422692"/>
            </a:xfrm>
            <a:custGeom>
              <a:avLst/>
              <a:gdLst>
                <a:gd name="connsiteX0" fmla="*/ 0 w 1554822"/>
                <a:gd name="connsiteY0" fmla="*/ 42269 h 422692"/>
                <a:gd name="connsiteX1" fmla="*/ 12380 w 1554822"/>
                <a:gd name="connsiteY1" fmla="*/ 12380 h 422692"/>
                <a:gd name="connsiteX2" fmla="*/ 42269 w 1554822"/>
                <a:gd name="connsiteY2" fmla="*/ 0 h 422692"/>
                <a:gd name="connsiteX3" fmla="*/ 1512553 w 1554822"/>
                <a:gd name="connsiteY3" fmla="*/ 0 h 422692"/>
                <a:gd name="connsiteX4" fmla="*/ 1542442 w 1554822"/>
                <a:gd name="connsiteY4" fmla="*/ 12380 h 422692"/>
                <a:gd name="connsiteX5" fmla="*/ 1554822 w 1554822"/>
                <a:gd name="connsiteY5" fmla="*/ 42269 h 422692"/>
                <a:gd name="connsiteX6" fmla="*/ 1554822 w 1554822"/>
                <a:gd name="connsiteY6" fmla="*/ 380423 h 422692"/>
                <a:gd name="connsiteX7" fmla="*/ 1542442 w 1554822"/>
                <a:gd name="connsiteY7" fmla="*/ 410312 h 422692"/>
                <a:gd name="connsiteX8" fmla="*/ 1512553 w 1554822"/>
                <a:gd name="connsiteY8" fmla="*/ 422692 h 422692"/>
                <a:gd name="connsiteX9" fmla="*/ 42269 w 1554822"/>
                <a:gd name="connsiteY9" fmla="*/ 422692 h 422692"/>
                <a:gd name="connsiteX10" fmla="*/ 12380 w 1554822"/>
                <a:gd name="connsiteY10" fmla="*/ 410312 h 422692"/>
                <a:gd name="connsiteX11" fmla="*/ 0 w 1554822"/>
                <a:gd name="connsiteY11" fmla="*/ 380423 h 422692"/>
                <a:gd name="connsiteX12" fmla="*/ 0 w 1554822"/>
                <a:gd name="connsiteY12" fmla="*/ 42269 h 422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422692">
                  <a:moveTo>
                    <a:pt x="0" y="42269"/>
                  </a:moveTo>
                  <a:cubicBezTo>
                    <a:pt x="0" y="31059"/>
                    <a:pt x="4453" y="20307"/>
                    <a:pt x="12380" y="12380"/>
                  </a:cubicBezTo>
                  <a:cubicBezTo>
                    <a:pt x="20307" y="4453"/>
                    <a:pt x="31058" y="0"/>
                    <a:pt x="42269" y="0"/>
                  </a:cubicBezTo>
                  <a:lnTo>
                    <a:pt x="1512553" y="0"/>
                  </a:lnTo>
                  <a:cubicBezTo>
                    <a:pt x="1523763" y="0"/>
                    <a:pt x="1534515" y="4453"/>
                    <a:pt x="1542442" y="12380"/>
                  </a:cubicBezTo>
                  <a:cubicBezTo>
                    <a:pt x="1550369" y="20307"/>
                    <a:pt x="1554822" y="31058"/>
                    <a:pt x="1554822" y="42269"/>
                  </a:cubicBezTo>
                  <a:lnTo>
                    <a:pt x="1554822" y="380423"/>
                  </a:lnTo>
                  <a:cubicBezTo>
                    <a:pt x="1554822" y="391633"/>
                    <a:pt x="1550369" y="402385"/>
                    <a:pt x="1542442" y="410312"/>
                  </a:cubicBezTo>
                  <a:cubicBezTo>
                    <a:pt x="1534515" y="418239"/>
                    <a:pt x="1523764" y="422692"/>
                    <a:pt x="1512553" y="422692"/>
                  </a:cubicBezTo>
                  <a:lnTo>
                    <a:pt x="42269" y="422692"/>
                  </a:lnTo>
                  <a:cubicBezTo>
                    <a:pt x="31059" y="422692"/>
                    <a:pt x="20307" y="418239"/>
                    <a:pt x="12380" y="410312"/>
                  </a:cubicBezTo>
                  <a:cubicBezTo>
                    <a:pt x="4453" y="402385"/>
                    <a:pt x="0" y="391634"/>
                    <a:pt x="0" y="380423"/>
                  </a:cubicBezTo>
                  <a:lnTo>
                    <a:pt x="0" y="42269"/>
                  </a:lnTo>
                  <a:close/>
                </a:path>
              </a:pathLst>
            </a:custGeom>
            <a:grp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5240" tIns="29525" rIns="35240" bIns="29525" numCol="1" spcCol="1270" anchor="ctr" anchorCtr="0">
              <a:noAutofit/>
            </a:bodyPr>
            <a:lstStyle/>
            <a:p>
              <a:pPr algn="ctr" defTabSz="400050">
                <a:lnSpc>
                  <a:spcPct val="90000"/>
                </a:lnSpc>
                <a:spcAft>
                  <a:spcPct val="35000"/>
                </a:spcAft>
              </a:pPr>
              <a:r>
                <a:rPr lang="en-GB" sz="1200" b="1" dirty="0">
                  <a:solidFill>
                    <a:schemeClr val="bg1"/>
                  </a:solidFill>
                  <a:latin typeface="Arial" pitchFamily="34" charset="0"/>
                  <a:cs typeface="Arial" pitchFamily="34" charset="0"/>
                </a:rPr>
                <a:t>Careful</a:t>
              </a:r>
            </a:p>
          </p:txBody>
        </p:sp>
        <p:sp>
          <p:nvSpPr>
            <p:cNvPr id="15" name="Freeform 14"/>
            <p:cNvSpPr/>
            <p:nvPr/>
          </p:nvSpPr>
          <p:spPr>
            <a:xfrm>
              <a:off x="1023910" y="5141466"/>
              <a:ext cx="1554822" cy="422692"/>
            </a:xfrm>
            <a:custGeom>
              <a:avLst/>
              <a:gdLst>
                <a:gd name="connsiteX0" fmla="*/ 0 w 1554822"/>
                <a:gd name="connsiteY0" fmla="*/ 42269 h 422692"/>
                <a:gd name="connsiteX1" fmla="*/ 12380 w 1554822"/>
                <a:gd name="connsiteY1" fmla="*/ 12380 h 422692"/>
                <a:gd name="connsiteX2" fmla="*/ 42269 w 1554822"/>
                <a:gd name="connsiteY2" fmla="*/ 0 h 422692"/>
                <a:gd name="connsiteX3" fmla="*/ 1512553 w 1554822"/>
                <a:gd name="connsiteY3" fmla="*/ 0 h 422692"/>
                <a:gd name="connsiteX4" fmla="*/ 1542442 w 1554822"/>
                <a:gd name="connsiteY4" fmla="*/ 12380 h 422692"/>
                <a:gd name="connsiteX5" fmla="*/ 1554822 w 1554822"/>
                <a:gd name="connsiteY5" fmla="*/ 42269 h 422692"/>
                <a:gd name="connsiteX6" fmla="*/ 1554822 w 1554822"/>
                <a:gd name="connsiteY6" fmla="*/ 380423 h 422692"/>
                <a:gd name="connsiteX7" fmla="*/ 1542442 w 1554822"/>
                <a:gd name="connsiteY7" fmla="*/ 410312 h 422692"/>
                <a:gd name="connsiteX8" fmla="*/ 1512553 w 1554822"/>
                <a:gd name="connsiteY8" fmla="*/ 422692 h 422692"/>
                <a:gd name="connsiteX9" fmla="*/ 42269 w 1554822"/>
                <a:gd name="connsiteY9" fmla="*/ 422692 h 422692"/>
                <a:gd name="connsiteX10" fmla="*/ 12380 w 1554822"/>
                <a:gd name="connsiteY10" fmla="*/ 410312 h 422692"/>
                <a:gd name="connsiteX11" fmla="*/ 0 w 1554822"/>
                <a:gd name="connsiteY11" fmla="*/ 380423 h 422692"/>
                <a:gd name="connsiteX12" fmla="*/ 0 w 1554822"/>
                <a:gd name="connsiteY12" fmla="*/ 42269 h 422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422692">
                  <a:moveTo>
                    <a:pt x="0" y="42269"/>
                  </a:moveTo>
                  <a:cubicBezTo>
                    <a:pt x="0" y="31059"/>
                    <a:pt x="4453" y="20307"/>
                    <a:pt x="12380" y="12380"/>
                  </a:cubicBezTo>
                  <a:cubicBezTo>
                    <a:pt x="20307" y="4453"/>
                    <a:pt x="31058" y="0"/>
                    <a:pt x="42269" y="0"/>
                  </a:cubicBezTo>
                  <a:lnTo>
                    <a:pt x="1512553" y="0"/>
                  </a:lnTo>
                  <a:cubicBezTo>
                    <a:pt x="1523763" y="0"/>
                    <a:pt x="1534515" y="4453"/>
                    <a:pt x="1542442" y="12380"/>
                  </a:cubicBezTo>
                  <a:cubicBezTo>
                    <a:pt x="1550369" y="20307"/>
                    <a:pt x="1554822" y="31058"/>
                    <a:pt x="1554822" y="42269"/>
                  </a:cubicBezTo>
                  <a:lnTo>
                    <a:pt x="1554822" y="380423"/>
                  </a:lnTo>
                  <a:cubicBezTo>
                    <a:pt x="1554822" y="391633"/>
                    <a:pt x="1550369" y="402385"/>
                    <a:pt x="1542442" y="410312"/>
                  </a:cubicBezTo>
                  <a:cubicBezTo>
                    <a:pt x="1534515" y="418239"/>
                    <a:pt x="1523764" y="422692"/>
                    <a:pt x="1512553" y="422692"/>
                  </a:cubicBezTo>
                  <a:lnTo>
                    <a:pt x="42269" y="422692"/>
                  </a:lnTo>
                  <a:cubicBezTo>
                    <a:pt x="31059" y="422692"/>
                    <a:pt x="20307" y="418239"/>
                    <a:pt x="12380" y="410312"/>
                  </a:cubicBezTo>
                  <a:cubicBezTo>
                    <a:pt x="4453" y="402385"/>
                    <a:pt x="0" y="391634"/>
                    <a:pt x="0" y="380423"/>
                  </a:cubicBezTo>
                  <a:lnTo>
                    <a:pt x="0" y="42269"/>
                  </a:lnTo>
                  <a:close/>
                </a:path>
              </a:pathLst>
            </a:custGeom>
            <a:grp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5240" tIns="29525" rIns="35240" bIns="29525" numCol="1" spcCol="1270" anchor="ctr" anchorCtr="0">
              <a:noAutofit/>
            </a:bodyPr>
            <a:lstStyle/>
            <a:p>
              <a:pPr algn="ctr" defTabSz="400050">
                <a:lnSpc>
                  <a:spcPct val="90000"/>
                </a:lnSpc>
                <a:spcAft>
                  <a:spcPct val="35000"/>
                </a:spcAft>
              </a:pPr>
              <a:r>
                <a:rPr lang="en-GB" sz="1200" b="1" dirty="0">
                  <a:solidFill>
                    <a:schemeClr val="bg1"/>
                  </a:solidFill>
                  <a:latin typeface="Arial" pitchFamily="34" charset="0"/>
                  <a:cs typeface="Arial" pitchFamily="34" charset="0"/>
                </a:rPr>
                <a:t>Perfectionist</a:t>
              </a:r>
            </a:p>
          </p:txBody>
        </p:sp>
        <p:sp>
          <p:nvSpPr>
            <p:cNvPr id="16" name="Freeform 15"/>
            <p:cNvSpPr/>
            <p:nvPr/>
          </p:nvSpPr>
          <p:spPr>
            <a:xfrm>
              <a:off x="1005929" y="5616990"/>
              <a:ext cx="1554822" cy="422692"/>
            </a:xfrm>
            <a:custGeom>
              <a:avLst/>
              <a:gdLst>
                <a:gd name="connsiteX0" fmla="*/ 0 w 1554822"/>
                <a:gd name="connsiteY0" fmla="*/ 42269 h 422692"/>
                <a:gd name="connsiteX1" fmla="*/ 12380 w 1554822"/>
                <a:gd name="connsiteY1" fmla="*/ 12380 h 422692"/>
                <a:gd name="connsiteX2" fmla="*/ 42269 w 1554822"/>
                <a:gd name="connsiteY2" fmla="*/ 0 h 422692"/>
                <a:gd name="connsiteX3" fmla="*/ 1512553 w 1554822"/>
                <a:gd name="connsiteY3" fmla="*/ 0 h 422692"/>
                <a:gd name="connsiteX4" fmla="*/ 1542442 w 1554822"/>
                <a:gd name="connsiteY4" fmla="*/ 12380 h 422692"/>
                <a:gd name="connsiteX5" fmla="*/ 1554822 w 1554822"/>
                <a:gd name="connsiteY5" fmla="*/ 42269 h 422692"/>
                <a:gd name="connsiteX6" fmla="*/ 1554822 w 1554822"/>
                <a:gd name="connsiteY6" fmla="*/ 380423 h 422692"/>
                <a:gd name="connsiteX7" fmla="*/ 1542442 w 1554822"/>
                <a:gd name="connsiteY7" fmla="*/ 410312 h 422692"/>
                <a:gd name="connsiteX8" fmla="*/ 1512553 w 1554822"/>
                <a:gd name="connsiteY8" fmla="*/ 422692 h 422692"/>
                <a:gd name="connsiteX9" fmla="*/ 42269 w 1554822"/>
                <a:gd name="connsiteY9" fmla="*/ 422692 h 422692"/>
                <a:gd name="connsiteX10" fmla="*/ 12380 w 1554822"/>
                <a:gd name="connsiteY10" fmla="*/ 410312 h 422692"/>
                <a:gd name="connsiteX11" fmla="*/ 0 w 1554822"/>
                <a:gd name="connsiteY11" fmla="*/ 380423 h 422692"/>
                <a:gd name="connsiteX12" fmla="*/ 0 w 1554822"/>
                <a:gd name="connsiteY12" fmla="*/ 42269 h 422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422692">
                  <a:moveTo>
                    <a:pt x="0" y="42269"/>
                  </a:moveTo>
                  <a:cubicBezTo>
                    <a:pt x="0" y="31059"/>
                    <a:pt x="4453" y="20307"/>
                    <a:pt x="12380" y="12380"/>
                  </a:cubicBezTo>
                  <a:cubicBezTo>
                    <a:pt x="20307" y="4453"/>
                    <a:pt x="31058" y="0"/>
                    <a:pt x="42269" y="0"/>
                  </a:cubicBezTo>
                  <a:lnTo>
                    <a:pt x="1512553" y="0"/>
                  </a:lnTo>
                  <a:cubicBezTo>
                    <a:pt x="1523763" y="0"/>
                    <a:pt x="1534515" y="4453"/>
                    <a:pt x="1542442" y="12380"/>
                  </a:cubicBezTo>
                  <a:cubicBezTo>
                    <a:pt x="1550369" y="20307"/>
                    <a:pt x="1554822" y="31058"/>
                    <a:pt x="1554822" y="42269"/>
                  </a:cubicBezTo>
                  <a:lnTo>
                    <a:pt x="1554822" y="380423"/>
                  </a:lnTo>
                  <a:cubicBezTo>
                    <a:pt x="1554822" y="391633"/>
                    <a:pt x="1550369" y="402385"/>
                    <a:pt x="1542442" y="410312"/>
                  </a:cubicBezTo>
                  <a:cubicBezTo>
                    <a:pt x="1534515" y="418239"/>
                    <a:pt x="1523764" y="422692"/>
                    <a:pt x="1512553" y="422692"/>
                  </a:cubicBezTo>
                  <a:lnTo>
                    <a:pt x="42269" y="422692"/>
                  </a:lnTo>
                  <a:cubicBezTo>
                    <a:pt x="31059" y="422692"/>
                    <a:pt x="20307" y="418239"/>
                    <a:pt x="12380" y="410312"/>
                  </a:cubicBezTo>
                  <a:cubicBezTo>
                    <a:pt x="4453" y="402385"/>
                    <a:pt x="0" y="391634"/>
                    <a:pt x="0" y="380423"/>
                  </a:cubicBezTo>
                  <a:lnTo>
                    <a:pt x="0" y="42269"/>
                  </a:lnTo>
                  <a:close/>
                </a:path>
              </a:pathLst>
            </a:custGeom>
            <a:grp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5240" tIns="29525" rIns="35240" bIns="29525" numCol="1" spcCol="1270" anchor="ctr" anchorCtr="0">
              <a:noAutofit/>
            </a:bodyPr>
            <a:lstStyle/>
            <a:p>
              <a:pPr algn="ctr" defTabSz="400050">
                <a:lnSpc>
                  <a:spcPct val="90000"/>
                </a:lnSpc>
                <a:spcAft>
                  <a:spcPct val="35000"/>
                </a:spcAft>
              </a:pPr>
              <a:r>
                <a:rPr lang="en-GB" sz="1200" b="1" dirty="0">
                  <a:solidFill>
                    <a:schemeClr val="bg1"/>
                  </a:solidFill>
                  <a:latin typeface="Arial" pitchFamily="34" charset="0"/>
                  <a:cs typeface="Arial" pitchFamily="34" charset="0"/>
                </a:rPr>
                <a:t>Compliant</a:t>
              </a:r>
            </a:p>
          </p:txBody>
        </p:sp>
      </p:grpSp>
      <p:grpSp>
        <p:nvGrpSpPr>
          <p:cNvPr id="3" name="Group 31"/>
          <p:cNvGrpSpPr/>
          <p:nvPr/>
        </p:nvGrpSpPr>
        <p:grpSpPr>
          <a:xfrm>
            <a:off x="2857128" y="2276872"/>
            <a:ext cx="1435220" cy="2859154"/>
            <a:chOff x="3095222" y="3179453"/>
            <a:chExt cx="1554822" cy="2859154"/>
          </a:xfrm>
          <a:solidFill>
            <a:srgbClr val="0000CC"/>
          </a:solidFill>
        </p:grpSpPr>
        <p:sp>
          <p:nvSpPr>
            <p:cNvPr id="18" name="Freeform 17"/>
            <p:cNvSpPr/>
            <p:nvPr/>
          </p:nvSpPr>
          <p:spPr>
            <a:xfrm>
              <a:off x="3095222" y="3179453"/>
              <a:ext cx="1554822" cy="1327464"/>
            </a:xfrm>
            <a:custGeom>
              <a:avLst/>
              <a:gdLst>
                <a:gd name="connsiteX0" fmla="*/ 0 w 1554822"/>
                <a:gd name="connsiteY0" fmla="*/ 132746 h 1327464"/>
                <a:gd name="connsiteX1" fmla="*/ 38881 w 1554822"/>
                <a:gd name="connsiteY1" fmla="*/ 38880 h 1327464"/>
                <a:gd name="connsiteX2" fmla="*/ 132747 w 1554822"/>
                <a:gd name="connsiteY2" fmla="*/ 0 h 1327464"/>
                <a:gd name="connsiteX3" fmla="*/ 1422076 w 1554822"/>
                <a:gd name="connsiteY3" fmla="*/ 0 h 1327464"/>
                <a:gd name="connsiteX4" fmla="*/ 1515942 w 1554822"/>
                <a:gd name="connsiteY4" fmla="*/ 38881 h 1327464"/>
                <a:gd name="connsiteX5" fmla="*/ 1554822 w 1554822"/>
                <a:gd name="connsiteY5" fmla="*/ 132747 h 1327464"/>
                <a:gd name="connsiteX6" fmla="*/ 1554822 w 1554822"/>
                <a:gd name="connsiteY6" fmla="*/ 1194718 h 1327464"/>
                <a:gd name="connsiteX7" fmla="*/ 1515942 w 1554822"/>
                <a:gd name="connsiteY7" fmla="*/ 1288584 h 1327464"/>
                <a:gd name="connsiteX8" fmla="*/ 1422076 w 1554822"/>
                <a:gd name="connsiteY8" fmla="*/ 1327464 h 1327464"/>
                <a:gd name="connsiteX9" fmla="*/ 132746 w 1554822"/>
                <a:gd name="connsiteY9" fmla="*/ 1327464 h 1327464"/>
                <a:gd name="connsiteX10" fmla="*/ 38880 w 1554822"/>
                <a:gd name="connsiteY10" fmla="*/ 1288584 h 1327464"/>
                <a:gd name="connsiteX11" fmla="*/ 0 w 1554822"/>
                <a:gd name="connsiteY11" fmla="*/ 1194718 h 1327464"/>
                <a:gd name="connsiteX12" fmla="*/ 0 w 1554822"/>
                <a:gd name="connsiteY12" fmla="*/ 132746 h 132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1327464">
                  <a:moveTo>
                    <a:pt x="0" y="132746"/>
                  </a:moveTo>
                  <a:cubicBezTo>
                    <a:pt x="0" y="97540"/>
                    <a:pt x="13986" y="63775"/>
                    <a:pt x="38881" y="38880"/>
                  </a:cubicBezTo>
                  <a:cubicBezTo>
                    <a:pt x="63776" y="13985"/>
                    <a:pt x="97540" y="0"/>
                    <a:pt x="132747" y="0"/>
                  </a:cubicBezTo>
                  <a:lnTo>
                    <a:pt x="1422076" y="0"/>
                  </a:lnTo>
                  <a:cubicBezTo>
                    <a:pt x="1457282" y="0"/>
                    <a:pt x="1491047" y="13986"/>
                    <a:pt x="1515942" y="38881"/>
                  </a:cubicBezTo>
                  <a:cubicBezTo>
                    <a:pt x="1540837" y="63776"/>
                    <a:pt x="1554822" y="97540"/>
                    <a:pt x="1554822" y="132747"/>
                  </a:cubicBezTo>
                  <a:lnTo>
                    <a:pt x="1554822" y="1194718"/>
                  </a:lnTo>
                  <a:cubicBezTo>
                    <a:pt x="1554822" y="1229924"/>
                    <a:pt x="1540836" y="1263689"/>
                    <a:pt x="1515942" y="1288584"/>
                  </a:cubicBezTo>
                  <a:cubicBezTo>
                    <a:pt x="1491047" y="1313479"/>
                    <a:pt x="1457283" y="1327464"/>
                    <a:pt x="1422076" y="1327464"/>
                  </a:cubicBezTo>
                  <a:lnTo>
                    <a:pt x="132746" y="1327464"/>
                  </a:lnTo>
                  <a:cubicBezTo>
                    <a:pt x="97540" y="1327464"/>
                    <a:pt x="63775" y="1313478"/>
                    <a:pt x="38880" y="1288584"/>
                  </a:cubicBezTo>
                  <a:cubicBezTo>
                    <a:pt x="13985" y="1263689"/>
                    <a:pt x="0" y="1229925"/>
                    <a:pt x="0" y="1194718"/>
                  </a:cubicBezTo>
                  <a:lnTo>
                    <a:pt x="0" y="132746"/>
                  </a:lnTo>
                  <a:close/>
                </a:path>
              </a:pathLst>
            </a:custGeom>
            <a:grp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5240" tIns="29525" rIns="35240" bIns="29525" numCol="1" spcCol="1270" anchor="ctr" anchorCtr="0">
              <a:noAutofit/>
            </a:bodyPr>
            <a:lstStyle/>
            <a:p>
              <a:pPr algn="ctr" defTabSz="400050">
                <a:lnSpc>
                  <a:spcPct val="90000"/>
                </a:lnSpc>
                <a:spcAft>
                  <a:spcPct val="35000"/>
                </a:spcAft>
              </a:pPr>
              <a:r>
                <a:rPr lang="en-GB" sz="1200" b="1" dirty="0">
                  <a:solidFill>
                    <a:schemeClr val="bg1"/>
                  </a:solidFill>
                  <a:latin typeface="Arial" pitchFamily="34" charset="0"/>
                  <a:cs typeface="Arial" pitchFamily="34" charset="0"/>
                </a:rPr>
                <a:t>“Accuracy”</a:t>
              </a:r>
            </a:p>
          </p:txBody>
        </p:sp>
        <p:sp>
          <p:nvSpPr>
            <p:cNvPr id="19" name="Freeform 18"/>
            <p:cNvSpPr/>
            <p:nvPr/>
          </p:nvSpPr>
          <p:spPr>
            <a:xfrm>
              <a:off x="3095222" y="4711143"/>
              <a:ext cx="1554822" cy="1327464"/>
            </a:xfrm>
            <a:custGeom>
              <a:avLst/>
              <a:gdLst>
                <a:gd name="connsiteX0" fmla="*/ 0 w 1554822"/>
                <a:gd name="connsiteY0" fmla="*/ 132746 h 1327464"/>
                <a:gd name="connsiteX1" fmla="*/ 38881 w 1554822"/>
                <a:gd name="connsiteY1" fmla="*/ 38880 h 1327464"/>
                <a:gd name="connsiteX2" fmla="*/ 132747 w 1554822"/>
                <a:gd name="connsiteY2" fmla="*/ 0 h 1327464"/>
                <a:gd name="connsiteX3" fmla="*/ 1422076 w 1554822"/>
                <a:gd name="connsiteY3" fmla="*/ 0 h 1327464"/>
                <a:gd name="connsiteX4" fmla="*/ 1515942 w 1554822"/>
                <a:gd name="connsiteY4" fmla="*/ 38881 h 1327464"/>
                <a:gd name="connsiteX5" fmla="*/ 1554822 w 1554822"/>
                <a:gd name="connsiteY5" fmla="*/ 132747 h 1327464"/>
                <a:gd name="connsiteX6" fmla="*/ 1554822 w 1554822"/>
                <a:gd name="connsiteY6" fmla="*/ 1194718 h 1327464"/>
                <a:gd name="connsiteX7" fmla="*/ 1515942 w 1554822"/>
                <a:gd name="connsiteY7" fmla="*/ 1288584 h 1327464"/>
                <a:gd name="connsiteX8" fmla="*/ 1422076 w 1554822"/>
                <a:gd name="connsiteY8" fmla="*/ 1327464 h 1327464"/>
                <a:gd name="connsiteX9" fmla="*/ 132746 w 1554822"/>
                <a:gd name="connsiteY9" fmla="*/ 1327464 h 1327464"/>
                <a:gd name="connsiteX10" fmla="*/ 38880 w 1554822"/>
                <a:gd name="connsiteY10" fmla="*/ 1288584 h 1327464"/>
                <a:gd name="connsiteX11" fmla="*/ 0 w 1554822"/>
                <a:gd name="connsiteY11" fmla="*/ 1194718 h 1327464"/>
                <a:gd name="connsiteX12" fmla="*/ 0 w 1554822"/>
                <a:gd name="connsiteY12" fmla="*/ 132746 h 132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1327464">
                  <a:moveTo>
                    <a:pt x="0" y="132746"/>
                  </a:moveTo>
                  <a:cubicBezTo>
                    <a:pt x="0" y="97540"/>
                    <a:pt x="13986" y="63775"/>
                    <a:pt x="38881" y="38880"/>
                  </a:cubicBezTo>
                  <a:cubicBezTo>
                    <a:pt x="63776" y="13985"/>
                    <a:pt x="97540" y="0"/>
                    <a:pt x="132747" y="0"/>
                  </a:cubicBezTo>
                  <a:lnTo>
                    <a:pt x="1422076" y="0"/>
                  </a:lnTo>
                  <a:cubicBezTo>
                    <a:pt x="1457282" y="0"/>
                    <a:pt x="1491047" y="13986"/>
                    <a:pt x="1515942" y="38881"/>
                  </a:cubicBezTo>
                  <a:cubicBezTo>
                    <a:pt x="1540837" y="63776"/>
                    <a:pt x="1554822" y="97540"/>
                    <a:pt x="1554822" y="132747"/>
                  </a:cubicBezTo>
                  <a:lnTo>
                    <a:pt x="1554822" y="1194718"/>
                  </a:lnTo>
                  <a:cubicBezTo>
                    <a:pt x="1554822" y="1229924"/>
                    <a:pt x="1540836" y="1263689"/>
                    <a:pt x="1515942" y="1288584"/>
                  </a:cubicBezTo>
                  <a:cubicBezTo>
                    <a:pt x="1491047" y="1313479"/>
                    <a:pt x="1457283" y="1327464"/>
                    <a:pt x="1422076" y="1327464"/>
                  </a:cubicBezTo>
                  <a:lnTo>
                    <a:pt x="132746" y="1327464"/>
                  </a:lnTo>
                  <a:cubicBezTo>
                    <a:pt x="97540" y="1327464"/>
                    <a:pt x="63775" y="1313478"/>
                    <a:pt x="38880" y="1288584"/>
                  </a:cubicBezTo>
                  <a:cubicBezTo>
                    <a:pt x="13985" y="1263689"/>
                    <a:pt x="0" y="1229925"/>
                    <a:pt x="0" y="1194718"/>
                  </a:cubicBezTo>
                  <a:lnTo>
                    <a:pt x="0" y="132746"/>
                  </a:lnTo>
                  <a:close/>
                </a:path>
              </a:pathLst>
            </a:custGeom>
            <a:grp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5240" tIns="29525" rIns="35240" bIns="29525" numCol="1" spcCol="1270" anchor="ctr" anchorCtr="0">
              <a:noAutofit/>
            </a:bodyPr>
            <a:lstStyle/>
            <a:p>
              <a:pPr algn="ctr" defTabSz="400050">
                <a:lnSpc>
                  <a:spcPct val="90000"/>
                </a:lnSpc>
                <a:spcAft>
                  <a:spcPct val="35000"/>
                </a:spcAft>
              </a:pPr>
              <a:r>
                <a:rPr lang="en-GB" sz="1200" b="1" dirty="0">
                  <a:solidFill>
                    <a:schemeClr val="bg1"/>
                  </a:solidFill>
                  <a:latin typeface="Arial" pitchFamily="34" charset="0"/>
                  <a:cs typeface="Arial" pitchFamily="34" charset="0"/>
                </a:rPr>
                <a:t>“Do it</a:t>
              </a:r>
              <a:br>
                <a:rPr lang="en-GB" sz="1200" b="1" dirty="0">
                  <a:solidFill>
                    <a:schemeClr val="bg1"/>
                  </a:solidFill>
                  <a:latin typeface="Arial" pitchFamily="34" charset="0"/>
                  <a:cs typeface="Arial" pitchFamily="34" charset="0"/>
                </a:rPr>
              </a:br>
              <a:r>
                <a:rPr lang="en-GB" sz="1200" b="1" dirty="0">
                  <a:solidFill>
                    <a:schemeClr val="bg1"/>
                  </a:solidFill>
                  <a:latin typeface="Arial" pitchFamily="34" charset="0"/>
                  <a:cs typeface="Arial" pitchFamily="34" charset="0"/>
                </a:rPr>
                <a:t> right”</a:t>
              </a:r>
            </a:p>
          </p:txBody>
        </p:sp>
      </p:grpSp>
      <p:grpSp>
        <p:nvGrpSpPr>
          <p:cNvPr id="4" name="Group 32"/>
          <p:cNvGrpSpPr/>
          <p:nvPr/>
        </p:nvGrpSpPr>
        <p:grpSpPr>
          <a:xfrm>
            <a:off x="6714285" y="2278271"/>
            <a:ext cx="1435220" cy="3029609"/>
            <a:chOff x="7273809" y="3180851"/>
            <a:chExt cx="1554822" cy="3029609"/>
          </a:xfrm>
          <a:solidFill>
            <a:srgbClr val="0000CC"/>
          </a:solidFill>
        </p:grpSpPr>
        <p:sp>
          <p:nvSpPr>
            <p:cNvPr id="24" name="Freeform 23"/>
            <p:cNvSpPr/>
            <p:nvPr/>
          </p:nvSpPr>
          <p:spPr>
            <a:xfrm>
              <a:off x="7273809" y="3180851"/>
              <a:ext cx="1554822" cy="360511"/>
            </a:xfrm>
            <a:custGeom>
              <a:avLst/>
              <a:gdLst>
                <a:gd name="connsiteX0" fmla="*/ 0 w 1554822"/>
                <a:gd name="connsiteY0" fmla="*/ 36051 h 360511"/>
                <a:gd name="connsiteX1" fmla="*/ 10559 w 1554822"/>
                <a:gd name="connsiteY1" fmla="*/ 10559 h 360511"/>
                <a:gd name="connsiteX2" fmla="*/ 36051 w 1554822"/>
                <a:gd name="connsiteY2" fmla="*/ 0 h 360511"/>
                <a:gd name="connsiteX3" fmla="*/ 1518771 w 1554822"/>
                <a:gd name="connsiteY3" fmla="*/ 0 h 360511"/>
                <a:gd name="connsiteX4" fmla="*/ 1544263 w 1554822"/>
                <a:gd name="connsiteY4" fmla="*/ 10559 h 360511"/>
                <a:gd name="connsiteX5" fmla="*/ 1554822 w 1554822"/>
                <a:gd name="connsiteY5" fmla="*/ 36051 h 360511"/>
                <a:gd name="connsiteX6" fmla="*/ 1554822 w 1554822"/>
                <a:gd name="connsiteY6" fmla="*/ 324460 h 360511"/>
                <a:gd name="connsiteX7" fmla="*/ 1544263 w 1554822"/>
                <a:gd name="connsiteY7" fmla="*/ 349952 h 360511"/>
                <a:gd name="connsiteX8" fmla="*/ 1518771 w 1554822"/>
                <a:gd name="connsiteY8" fmla="*/ 360511 h 360511"/>
                <a:gd name="connsiteX9" fmla="*/ 36051 w 1554822"/>
                <a:gd name="connsiteY9" fmla="*/ 360511 h 360511"/>
                <a:gd name="connsiteX10" fmla="*/ 10559 w 1554822"/>
                <a:gd name="connsiteY10" fmla="*/ 349952 h 360511"/>
                <a:gd name="connsiteX11" fmla="*/ 0 w 1554822"/>
                <a:gd name="connsiteY11" fmla="*/ 324460 h 360511"/>
                <a:gd name="connsiteX12" fmla="*/ 0 w 1554822"/>
                <a:gd name="connsiteY12" fmla="*/ 36051 h 36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360511">
                  <a:moveTo>
                    <a:pt x="0" y="36051"/>
                  </a:moveTo>
                  <a:cubicBezTo>
                    <a:pt x="0" y="26490"/>
                    <a:pt x="3798" y="17320"/>
                    <a:pt x="10559" y="10559"/>
                  </a:cubicBezTo>
                  <a:cubicBezTo>
                    <a:pt x="17320" y="3798"/>
                    <a:pt x="26490" y="0"/>
                    <a:pt x="36051" y="0"/>
                  </a:cubicBezTo>
                  <a:lnTo>
                    <a:pt x="1518771" y="0"/>
                  </a:lnTo>
                  <a:cubicBezTo>
                    <a:pt x="1528332" y="0"/>
                    <a:pt x="1537502" y="3798"/>
                    <a:pt x="1544263" y="10559"/>
                  </a:cubicBezTo>
                  <a:cubicBezTo>
                    <a:pt x="1551024" y="17320"/>
                    <a:pt x="1554822" y="26490"/>
                    <a:pt x="1554822" y="36051"/>
                  </a:cubicBezTo>
                  <a:lnTo>
                    <a:pt x="1554822" y="324460"/>
                  </a:lnTo>
                  <a:cubicBezTo>
                    <a:pt x="1554822" y="334021"/>
                    <a:pt x="1551024" y="343191"/>
                    <a:pt x="1544263" y="349952"/>
                  </a:cubicBezTo>
                  <a:cubicBezTo>
                    <a:pt x="1537502" y="356713"/>
                    <a:pt x="1528332" y="360511"/>
                    <a:pt x="1518771" y="360511"/>
                  </a:cubicBezTo>
                  <a:lnTo>
                    <a:pt x="36051" y="360511"/>
                  </a:lnTo>
                  <a:cubicBezTo>
                    <a:pt x="26490" y="360511"/>
                    <a:pt x="17320" y="356713"/>
                    <a:pt x="10559" y="349952"/>
                  </a:cubicBezTo>
                  <a:cubicBezTo>
                    <a:pt x="3798" y="343191"/>
                    <a:pt x="0" y="334021"/>
                    <a:pt x="0" y="324460"/>
                  </a:cubicBezTo>
                  <a:lnTo>
                    <a:pt x="0" y="36051"/>
                  </a:lnTo>
                  <a:close/>
                </a:path>
              </a:pathLst>
            </a:custGeom>
            <a:grp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5240" tIns="29525" rIns="35240" bIns="29525" numCol="1" spcCol="1270" anchor="ctr" anchorCtr="0">
              <a:noAutofit/>
            </a:bodyPr>
            <a:lstStyle/>
            <a:p>
              <a:pPr algn="ctr" defTabSz="400050">
                <a:lnSpc>
                  <a:spcPct val="90000"/>
                </a:lnSpc>
                <a:spcAft>
                  <a:spcPct val="35000"/>
                </a:spcAft>
              </a:pPr>
              <a:r>
                <a:rPr lang="en-GB" sz="1100" b="1" dirty="0">
                  <a:solidFill>
                    <a:schemeClr val="bg1"/>
                  </a:solidFill>
                  <a:latin typeface="Arial" pitchFamily="34" charset="0"/>
                  <a:cs typeface="Arial" pitchFamily="34" charset="0"/>
                </a:rPr>
                <a:t>Be prepared with facts</a:t>
              </a:r>
            </a:p>
          </p:txBody>
        </p:sp>
        <p:sp>
          <p:nvSpPr>
            <p:cNvPr id="25" name="Freeform 24"/>
            <p:cNvSpPr/>
            <p:nvPr/>
          </p:nvSpPr>
          <p:spPr>
            <a:xfrm>
              <a:off x="7273809" y="3596825"/>
              <a:ext cx="1554822" cy="360511"/>
            </a:xfrm>
            <a:custGeom>
              <a:avLst/>
              <a:gdLst>
                <a:gd name="connsiteX0" fmla="*/ 0 w 1554822"/>
                <a:gd name="connsiteY0" fmla="*/ 36051 h 360511"/>
                <a:gd name="connsiteX1" fmla="*/ 10559 w 1554822"/>
                <a:gd name="connsiteY1" fmla="*/ 10559 h 360511"/>
                <a:gd name="connsiteX2" fmla="*/ 36051 w 1554822"/>
                <a:gd name="connsiteY2" fmla="*/ 0 h 360511"/>
                <a:gd name="connsiteX3" fmla="*/ 1518771 w 1554822"/>
                <a:gd name="connsiteY3" fmla="*/ 0 h 360511"/>
                <a:gd name="connsiteX4" fmla="*/ 1544263 w 1554822"/>
                <a:gd name="connsiteY4" fmla="*/ 10559 h 360511"/>
                <a:gd name="connsiteX5" fmla="*/ 1554822 w 1554822"/>
                <a:gd name="connsiteY5" fmla="*/ 36051 h 360511"/>
                <a:gd name="connsiteX6" fmla="*/ 1554822 w 1554822"/>
                <a:gd name="connsiteY6" fmla="*/ 324460 h 360511"/>
                <a:gd name="connsiteX7" fmla="*/ 1544263 w 1554822"/>
                <a:gd name="connsiteY7" fmla="*/ 349952 h 360511"/>
                <a:gd name="connsiteX8" fmla="*/ 1518771 w 1554822"/>
                <a:gd name="connsiteY8" fmla="*/ 360511 h 360511"/>
                <a:gd name="connsiteX9" fmla="*/ 36051 w 1554822"/>
                <a:gd name="connsiteY9" fmla="*/ 360511 h 360511"/>
                <a:gd name="connsiteX10" fmla="*/ 10559 w 1554822"/>
                <a:gd name="connsiteY10" fmla="*/ 349952 h 360511"/>
                <a:gd name="connsiteX11" fmla="*/ 0 w 1554822"/>
                <a:gd name="connsiteY11" fmla="*/ 324460 h 360511"/>
                <a:gd name="connsiteX12" fmla="*/ 0 w 1554822"/>
                <a:gd name="connsiteY12" fmla="*/ 36051 h 36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360511">
                  <a:moveTo>
                    <a:pt x="0" y="36051"/>
                  </a:moveTo>
                  <a:cubicBezTo>
                    <a:pt x="0" y="26490"/>
                    <a:pt x="3798" y="17320"/>
                    <a:pt x="10559" y="10559"/>
                  </a:cubicBezTo>
                  <a:cubicBezTo>
                    <a:pt x="17320" y="3798"/>
                    <a:pt x="26490" y="0"/>
                    <a:pt x="36051" y="0"/>
                  </a:cubicBezTo>
                  <a:lnTo>
                    <a:pt x="1518771" y="0"/>
                  </a:lnTo>
                  <a:cubicBezTo>
                    <a:pt x="1528332" y="0"/>
                    <a:pt x="1537502" y="3798"/>
                    <a:pt x="1544263" y="10559"/>
                  </a:cubicBezTo>
                  <a:cubicBezTo>
                    <a:pt x="1551024" y="17320"/>
                    <a:pt x="1554822" y="26490"/>
                    <a:pt x="1554822" y="36051"/>
                  </a:cubicBezTo>
                  <a:lnTo>
                    <a:pt x="1554822" y="324460"/>
                  </a:lnTo>
                  <a:cubicBezTo>
                    <a:pt x="1554822" y="334021"/>
                    <a:pt x="1551024" y="343191"/>
                    <a:pt x="1544263" y="349952"/>
                  </a:cubicBezTo>
                  <a:cubicBezTo>
                    <a:pt x="1537502" y="356713"/>
                    <a:pt x="1528332" y="360511"/>
                    <a:pt x="1518771" y="360511"/>
                  </a:cubicBezTo>
                  <a:lnTo>
                    <a:pt x="36051" y="360511"/>
                  </a:lnTo>
                  <a:cubicBezTo>
                    <a:pt x="26490" y="360511"/>
                    <a:pt x="17320" y="356713"/>
                    <a:pt x="10559" y="349952"/>
                  </a:cubicBezTo>
                  <a:cubicBezTo>
                    <a:pt x="3798" y="343191"/>
                    <a:pt x="0" y="334021"/>
                    <a:pt x="0" y="324460"/>
                  </a:cubicBezTo>
                  <a:lnTo>
                    <a:pt x="0" y="36051"/>
                  </a:lnTo>
                  <a:close/>
                </a:path>
              </a:pathLst>
            </a:custGeom>
            <a:grp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5240" tIns="29525" rIns="35240" bIns="29525" numCol="1" spcCol="1270" anchor="ctr" anchorCtr="0">
              <a:noAutofit/>
            </a:bodyPr>
            <a:lstStyle/>
            <a:p>
              <a:pPr algn="ctr" defTabSz="400050">
                <a:lnSpc>
                  <a:spcPct val="90000"/>
                </a:lnSpc>
                <a:spcAft>
                  <a:spcPct val="35000"/>
                </a:spcAft>
              </a:pPr>
              <a:r>
                <a:rPr lang="en-GB" sz="1100" b="1" dirty="0">
                  <a:solidFill>
                    <a:schemeClr val="bg1"/>
                  </a:solidFill>
                  <a:latin typeface="Arial" pitchFamily="34" charset="0"/>
                  <a:cs typeface="Arial" pitchFamily="34" charset="0"/>
                </a:rPr>
                <a:t>Stick to</a:t>
              </a:r>
              <a:br>
                <a:rPr lang="en-GB" sz="1100" b="1" dirty="0">
                  <a:solidFill>
                    <a:schemeClr val="bg1"/>
                  </a:solidFill>
                  <a:latin typeface="Arial" pitchFamily="34" charset="0"/>
                  <a:cs typeface="Arial" pitchFamily="34" charset="0"/>
                </a:rPr>
              </a:br>
              <a:r>
                <a:rPr lang="en-GB" sz="1100" b="1" dirty="0">
                  <a:solidFill>
                    <a:schemeClr val="bg1"/>
                  </a:solidFill>
                  <a:latin typeface="Arial" pitchFamily="34" charset="0"/>
                  <a:cs typeface="Arial" pitchFamily="34" charset="0"/>
                </a:rPr>
                <a:t> business</a:t>
              </a:r>
            </a:p>
          </p:txBody>
        </p:sp>
        <p:sp>
          <p:nvSpPr>
            <p:cNvPr id="26" name="Freeform 25"/>
            <p:cNvSpPr/>
            <p:nvPr/>
          </p:nvSpPr>
          <p:spPr>
            <a:xfrm>
              <a:off x="7273809" y="4012800"/>
              <a:ext cx="1554822" cy="360511"/>
            </a:xfrm>
            <a:custGeom>
              <a:avLst/>
              <a:gdLst>
                <a:gd name="connsiteX0" fmla="*/ 0 w 1554822"/>
                <a:gd name="connsiteY0" fmla="*/ 36051 h 360511"/>
                <a:gd name="connsiteX1" fmla="*/ 10559 w 1554822"/>
                <a:gd name="connsiteY1" fmla="*/ 10559 h 360511"/>
                <a:gd name="connsiteX2" fmla="*/ 36051 w 1554822"/>
                <a:gd name="connsiteY2" fmla="*/ 0 h 360511"/>
                <a:gd name="connsiteX3" fmla="*/ 1518771 w 1554822"/>
                <a:gd name="connsiteY3" fmla="*/ 0 h 360511"/>
                <a:gd name="connsiteX4" fmla="*/ 1544263 w 1554822"/>
                <a:gd name="connsiteY4" fmla="*/ 10559 h 360511"/>
                <a:gd name="connsiteX5" fmla="*/ 1554822 w 1554822"/>
                <a:gd name="connsiteY5" fmla="*/ 36051 h 360511"/>
                <a:gd name="connsiteX6" fmla="*/ 1554822 w 1554822"/>
                <a:gd name="connsiteY6" fmla="*/ 324460 h 360511"/>
                <a:gd name="connsiteX7" fmla="*/ 1544263 w 1554822"/>
                <a:gd name="connsiteY7" fmla="*/ 349952 h 360511"/>
                <a:gd name="connsiteX8" fmla="*/ 1518771 w 1554822"/>
                <a:gd name="connsiteY8" fmla="*/ 360511 h 360511"/>
                <a:gd name="connsiteX9" fmla="*/ 36051 w 1554822"/>
                <a:gd name="connsiteY9" fmla="*/ 360511 h 360511"/>
                <a:gd name="connsiteX10" fmla="*/ 10559 w 1554822"/>
                <a:gd name="connsiteY10" fmla="*/ 349952 h 360511"/>
                <a:gd name="connsiteX11" fmla="*/ 0 w 1554822"/>
                <a:gd name="connsiteY11" fmla="*/ 324460 h 360511"/>
                <a:gd name="connsiteX12" fmla="*/ 0 w 1554822"/>
                <a:gd name="connsiteY12" fmla="*/ 36051 h 36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360511">
                  <a:moveTo>
                    <a:pt x="0" y="36051"/>
                  </a:moveTo>
                  <a:cubicBezTo>
                    <a:pt x="0" y="26490"/>
                    <a:pt x="3798" y="17320"/>
                    <a:pt x="10559" y="10559"/>
                  </a:cubicBezTo>
                  <a:cubicBezTo>
                    <a:pt x="17320" y="3798"/>
                    <a:pt x="26490" y="0"/>
                    <a:pt x="36051" y="0"/>
                  </a:cubicBezTo>
                  <a:lnTo>
                    <a:pt x="1518771" y="0"/>
                  </a:lnTo>
                  <a:cubicBezTo>
                    <a:pt x="1528332" y="0"/>
                    <a:pt x="1537502" y="3798"/>
                    <a:pt x="1544263" y="10559"/>
                  </a:cubicBezTo>
                  <a:cubicBezTo>
                    <a:pt x="1551024" y="17320"/>
                    <a:pt x="1554822" y="26490"/>
                    <a:pt x="1554822" y="36051"/>
                  </a:cubicBezTo>
                  <a:lnTo>
                    <a:pt x="1554822" y="324460"/>
                  </a:lnTo>
                  <a:cubicBezTo>
                    <a:pt x="1554822" y="334021"/>
                    <a:pt x="1551024" y="343191"/>
                    <a:pt x="1544263" y="349952"/>
                  </a:cubicBezTo>
                  <a:cubicBezTo>
                    <a:pt x="1537502" y="356713"/>
                    <a:pt x="1528332" y="360511"/>
                    <a:pt x="1518771" y="360511"/>
                  </a:cubicBezTo>
                  <a:lnTo>
                    <a:pt x="36051" y="360511"/>
                  </a:lnTo>
                  <a:cubicBezTo>
                    <a:pt x="26490" y="360511"/>
                    <a:pt x="17320" y="356713"/>
                    <a:pt x="10559" y="349952"/>
                  </a:cubicBezTo>
                  <a:cubicBezTo>
                    <a:pt x="3798" y="343191"/>
                    <a:pt x="0" y="334021"/>
                    <a:pt x="0" y="324460"/>
                  </a:cubicBezTo>
                  <a:lnTo>
                    <a:pt x="0" y="36051"/>
                  </a:lnTo>
                  <a:close/>
                </a:path>
              </a:pathLst>
            </a:custGeom>
            <a:grp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5240" tIns="29525" rIns="35240" bIns="29525" numCol="1" spcCol="1270" anchor="ctr" anchorCtr="0">
              <a:noAutofit/>
            </a:bodyPr>
            <a:lstStyle/>
            <a:p>
              <a:pPr algn="ctr" defTabSz="400050">
                <a:lnSpc>
                  <a:spcPct val="90000"/>
                </a:lnSpc>
                <a:spcAft>
                  <a:spcPct val="35000"/>
                </a:spcAft>
              </a:pPr>
              <a:r>
                <a:rPr lang="en-GB" sz="1100" b="1" dirty="0">
                  <a:solidFill>
                    <a:schemeClr val="bg1"/>
                  </a:solidFill>
                  <a:latin typeface="Arial" pitchFamily="34" charset="0"/>
                  <a:cs typeface="Arial" pitchFamily="34" charset="0"/>
                </a:rPr>
                <a:t>Keep emotions</a:t>
              </a:r>
              <a:br>
                <a:rPr lang="en-GB" sz="1100" b="1" dirty="0">
                  <a:solidFill>
                    <a:schemeClr val="bg1"/>
                  </a:solidFill>
                  <a:latin typeface="Arial" pitchFamily="34" charset="0"/>
                  <a:cs typeface="Arial" pitchFamily="34" charset="0"/>
                </a:rPr>
              </a:br>
              <a:r>
                <a:rPr lang="en-GB" sz="1100" b="1" dirty="0">
                  <a:solidFill>
                    <a:schemeClr val="bg1"/>
                  </a:solidFill>
                  <a:latin typeface="Arial" pitchFamily="34" charset="0"/>
                  <a:cs typeface="Arial" pitchFamily="34" charset="0"/>
                </a:rPr>
                <a:t> to a minimum</a:t>
              </a:r>
            </a:p>
          </p:txBody>
        </p:sp>
        <p:sp>
          <p:nvSpPr>
            <p:cNvPr id="27" name="Freeform 26"/>
            <p:cNvSpPr/>
            <p:nvPr/>
          </p:nvSpPr>
          <p:spPr>
            <a:xfrm>
              <a:off x="7273809" y="4428775"/>
              <a:ext cx="1554822" cy="360511"/>
            </a:xfrm>
            <a:custGeom>
              <a:avLst/>
              <a:gdLst>
                <a:gd name="connsiteX0" fmla="*/ 0 w 1554822"/>
                <a:gd name="connsiteY0" fmla="*/ 36051 h 360511"/>
                <a:gd name="connsiteX1" fmla="*/ 10559 w 1554822"/>
                <a:gd name="connsiteY1" fmla="*/ 10559 h 360511"/>
                <a:gd name="connsiteX2" fmla="*/ 36051 w 1554822"/>
                <a:gd name="connsiteY2" fmla="*/ 0 h 360511"/>
                <a:gd name="connsiteX3" fmla="*/ 1518771 w 1554822"/>
                <a:gd name="connsiteY3" fmla="*/ 0 h 360511"/>
                <a:gd name="connsiteX4" fmla="*/ 1544263 w 1554822"/>
                <a:gd name="connsiteY4" fmla="*/ 10559 h 360511"/>
                <a:gd name="connsiteX5" fmla="*/ 1554822 w 1554822"/>
                <a:gd name="connsiteY5" fmla="*/ 36051 h 360511"/>
                <a:gd name="connsiteX6" fmla="*/ 1554822 w 1554822"/>
                <a:gd name="connsiteY6" fmla="*/ 324460 h 360511"/>
                <a:gd name="connsiteX7" fmla="*/ 1544263 w 1554822"/>
                <a:gd name="connsiteY7" fmla="*/ 349952 h 360511"/>
                <a:gd name="connsiteX8" fmla="*/ 1518771 w 1554822"/>
                <a:gd name="connsiteY8" fmla="*/ 360511 h 360511"/>
                <a:gd name="connsiteX9" fmla="*/ 36051 w 1554822"/>
                <a:gd name="connsiteY9" fmla="*/ 360511 h 360511"/>
                <a:gd name="connsiteX10" fmla="*/ 10559 w 1554822"/>
                <a:gd name="connsiteY10" fmla="*/ 349952 h 360511"/>
                <a:gd name="connsiteX11" fmla="*/ 0 w 1554822"/>
                <a:gd name="connsiteY11" fmla="*/ 324460 h 360511"/>
                <a:gd name="connsiteX12" fmla="*/ 0 w 1554822"/>
                <a:gd name="connsiteY12" fmla="*/ 36051 h 36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360511">
                  <a:moveTo>
                    <a:pt x="0" y="36051"/>
                  </a:moveTo>
                  <a:cubicBezTo>
                    <a:pt x="0" y="26490"/>
                    <a:pt x="3798" y="17320"/>
                    <a:pt x="10559" y="10559"/>
                  </a:cubicBezTo>
                  <a:cubicBezTo>
                    <a:pt x="17320" y="3798"/>
                    <a:pt x="26490" y="0"/>
                    <a:pt x="36051" y="0"/>
                  </a:cubicBezTo>
                  <a:lnTo>
                    <a:pt x="1518771" y="0"/>
                  </a:lnTo>
                  <a:cubicBezTo>
                    <a:pt x="1528332" y="0"/>
                    <a:pt x="1537502" y="3798"/>
                    <a:pt x="1544263" y="10559"/>
                  </a:cubicBezTo>
                  <a:cubicBezTo>
                    <a:pt x="1551024" y="17320"/>
                    <a:pt x="1554822" y="26490"/>
                    <a:pt x="1554822" y="36051"/>
                  </a:cubicBezTo>
                  <a:lnTo>
                    <a:pt x="1554822" y="324460"/>
                  </a:lnTo>
                  <a:cubicBezTo>
                    <a:pt x="1554822" y="334021"/>
                    <a:pt x="1551024" y="343191"/>
                    <a:pt x="1544263" y="349952"/>
                  </a:cubicBezTo>
                  <a:cubicBezTo>
                    <a:pt x="1537502" y="356713"/>
                    <a:pt x="1528332" y="360511"/>
                    <a:pt x="1518771" y="360511"/>
                  </a:cubicBezTo>
                  <a:lnTo>
                    <a:pt x="36051" y="360511"/>
                  </a:lnTo>
                  <a:cubicBezTo>
                    <a:pt x="26490" y="360511"/>
                    <a:pt x="17320" y="356713"/>
                    <a:pt x="10559" y="349952"/>
                  </a:cubicBezTo>
                  <a:cubicBezTo>
                    <a:pt x="3798" y="343191"/>
                    <a:pt x="0" y="334021"/>
                    <a:pt x="0" y="324460"/>
                  </a:cubicBezTo>
                  <a:lnTo>
                    <a:pt x="0" y="36051"/>
                  </a:lnTo>
                  <a:close/>
                </a:path>
              </a:pathLst>
            </a:custGeom>
            <a:grp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5240" tIns="29525" rIns="35240" bIns="29525" numCol="1" spcCol="1270" anchor="ctr" anchorCtr="0">
              <a:noAutofit/>
            </a:bodyPr>
            <a:lstStyle/>
            <a:p>
              <a:pPr algn="ctr" defTabSz="400050">
                <a:lnSpc>
                  <a:spcPct val="90000"/>
                </a:lnSpc>
                <a:spcAft>
                  <a:spcPct val="35000"/>
                </a:spcAft>
              </a:pPr>
              <a:r>
                <a:rPr lang="en-GB" sz="1100" b="1" dirty="0">
                  <a:solidFill>
                    <a:schemeClr val="bg1"/>
                  </a:solidFill>
                  <a:latin typeface="Arial" pitchFamily="34" charset="0"/>
                  <a:cs typeface="Arial" pitchFamily="34" charset="0"/>
                </a:rPr>
                <a:t>Accurate </a:t>
              </a:r>
              <a:br>
                <a:rPr lang="en-GB" sz="1100" b="1" dirty="0">
                  <a:solidFill>
                    <a:schemeClr val="bg1"/>
                  </a:solidFill>
                  <a:latin typeface="Arial" pitchFamily="34" charset="0"/>
                  <a:cs typeface="Arial" pitchFamily="34" charset="0"/>
                </a:rPr>
              </a:br>
              <a:r>
                <a:rPr lang="en-GB" sz="1100" b="1" dirty="0">
                  <a:solidFill>
                    <a:schemeClr val="bg1"/>
                  </a:solidFill>
                  <a:latin typeface="Arial" pitchFamily="34" charset="0"/>
                  <a:cs typeface="Arial" pitchFamily="34" charset="0"/>
                </a:rPr>
                <a:t>and realistic</a:t>
              </a:r>
            </a:p>
          </p:txBody>
        </p:sp>
        <p:sp>
          <p:nvSpPr>
            <p:cNvPr id="28" name="Freeform 27"/>
            <p:cNvSpPr/>
            <p:nvPr/>
          </p:nvSpPr>
          <p:spPr>
            <a:xfrm>
              <a:off x="7273809" y="4844749"/>
              <a:ext cx="1554822" cy="360511"/>
            </a:xfrm>
            <a:custGeom>
              <a:avLst/>
              <a:gdLst>
                <a:gd name="connsiteX0" fmla="*/ 0 w 1554822"/>
                <a:gd name="connsiteY0" fmla="*/ 36051 h 360511"/>
                <a:gd name="connsiteX1" fmla="*/ 10559 w 1554822"/>
                <a:gd name="connsiteY1" fmla="*/ 10559 h 360511"/>
                <a:gd name="connsiteX2" fmla="*/ 36051 w 1554822"/>
                <a:gd name="connsiteY2" fmla="*/ 0 h 360511"/>
                <a:gd name="connsiteX3" fmla="*/ 1518771 w 1554822"/>
                <a:gd name="connsiteY3" fmla="*/ 0 h 360511"/>
                <a:gd name="connsiteX4" fmla="*/ 1544263 w 1554822"/>
                <a:gd name="connsiteY4" fmla="*/ 10559 h 360511"/>
                <a:gd name="connsiteX5" fmla="*/ 1554822 w 1554822"/>
                <a:gd name="connsiteY5" fmla="*/ 36051 h 360511"/>
                <a:gd name="connsiteX6" fmla="*/ 1554822 w 1554822"/>
                <a:gd name="connsiteY6" fmla="*/ 324460 h 360511"/>
                <a:gd name="connsiteX7" fmla="*/ 1544263 w 1554822"/>
                <a:gd name="connsiteY7" fmla="*/ 349952 h 360511"/>
                <a:gd name="connsiteX8" fmla="*/ 1518771 w 1554822"/>
                <a:gd name="connsiteY8" fmla="*/ 360511 h 360511"/>
                <a:gd name="connsiteX9" fmla="*/ 36051 w 1554822"/>
                <a:gd name="connsiteY9" fmla="*/ 360511 h 360511"/>
                <a:gd name="connsiteX10" fmla="*/ 10559 w 1554822"/>
                <a:gd name="connsiteY10" fmla="*/ 349952 h 360511"/>
                <a:gd name="connsiteX11" fmla="*/ 0 w 1554822"/>
                <a:gd name="connsiteY11" fmla="*/ 324460 h 360511"/>
                <a:gd name="connsiteX12" fmla="*/ 0 w 1554822"/>
                <a:gd name="connsiteY12" fmla="*/ 36051 h 36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360511">
                  <a:moveTo>
                    <a:pt x="0" y="36051"/>
                  </a:moveTo>
                  <a:cubicBezTo>
                    <a:pt x="0" y="26490"/>
                    <a:pt x="3798" y="17320"/>
                    <a:pt x="10559" y="10559"/>
                  </a:cubicBezTo>
                  <a:cubicBezTo>
                    <a:pt x="17320" y="3798"/>
                    <a:pt x="26490" y="0"/>
                    <a:pt x="36051" y="0"/>
                  </a:cubicBezTo>
                  <a:lnTo>
                    <a:pt x="1518771" y="0"/>
                  </a:lnTo>
                  <a:cubicBezTo>
                    <a:pt x="1528332" y="0"/>
                    <a:pt x="1537502" y="3798"/>
                    <a:pt x="1544263" y="10559"/>
                  </a:cubicBezTo>
                  <a:cubicBezTo>
                    <a:pt x="1551024" y="17320"/>
                    <a:pt x="1554822" y="26490"/>
                    <a:pt x="1554822" y="36051"/>
                  </a:cubicBezTo>
                  <a:lnTo>
                    <a:pt x="1554822" y="324460"/>
                  </a:lnTo>
                  <a:cubicBezTo>
                    <a:pt x="1554822" y="334021"/>
                    <a:pt x="1551024" y="343191"/>
                    <a:pt x="1544263" y="349952"/>
                  </a:cubicBezTo>
                  <a:cubicBezTo>
                    <a:pt x="1537502" y="356713"/>
                    <a:pt x="1528332" y="360511"/>
                    <a:pt x="1518771" y="360511"/>
                  </a:cubicBezTo>
                  <a:lnTo>
                    <a:pt x="36051" y="360511"/>
                  </a:lnTo>
                  <a:cubicBezTo>
                    <a:pt x="26490" y="360511"/>
                    <a:pt x="17320" y="356713"/>
                    <a:pt x="10559" y="349952"/>
                  </a:cubicBezTo>
                  <a:cubicBezTo>
                    <a:pt x="3798" y="343191"/>
                    <a:pt x="0" y="334021"/>
                    <a:pt x="0" y="324460"/>
                  </a:cubicBezTo>
                  <a:lnTo>
                    <a:pt x="0" y="36051"/>
                  </a:lnTo>
                  <a:close/>
                </a:path>
              </a:pathLst>
            </a:custGeom>
            <a:grp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5240" tIns="29525" rIns="35240" bIns="29525" numCol="1" spcCol="1270" anchor="ctr" anchorCtr="0">
              <a:noAutofit/>
            </a:bodyPr>
            <a:lstStyle/>
            <a:p>
              <a:pPr algn="ctr" defTabSz="400050">
                <a:lnSpc>
                  <a:spcPct val="90000"/>
                </a:lnSpc>
                <a:spcAft>
                  <a:spcPct val="35000"/>
                </a:spcAft>
              </a:pPr>
              <a:r>
                <a:rPr lang="en-GB" sz="1100" b="1" dirty="0">
                  <a:solidFill>
                    <a:schemeClr val="bg1"/>
                  </a:solidFill>
                  <a:latin typeface="Arial" pitchFamily="34" charset="0"/>
                  <a:cs typeface="Arial" pitchFamily="34" charset="0"/>
                </a:rPr>
                <a:t>Allow time</a:t>
              </a:r>
              <a:br>
                <a:rPr lang="en-GB" sz="1100" b="1" dirty="0">
                  <a:solidFill>
                    <a:schemeClr val="bg1"/>
                  </a:solidFill>
                  <a:latin typeface="Arial" pitchFamily="34" charset="0"/>
                  <a:cs typeface="Arial" pitchFamily="34" charset="0"/>
                </a:rPr>
              </a:br>
              <a:r>
                <a:rPr lang="en-GB" sz="1100" b="1" dirty="0">
                  <a:solidFill>
                    <a:schemeClr val="bg1"/>
                  </a:solidFill>
                  <a:latin typeface="Arial" pitchFamily="34" charset="0"/>
                  <a:cs typeface="Arial" pitchFamily="34" charset="0"/>
                </a:rPr>
                <a:t> for analysis</a:t>
              </a:r>
            </a:p>
          </p:txBody>
        </p:sp>
        <p:sp>
          <p:nvSpPr>
            <p:cNvPr id="29" name="Freeform 28"/>
            <p:cNvSpPr/>
            <p:nvPr/>
          </p:nvSpPr>
          <p:spPr>
            <a:xfrm>
              <a:off x="7273809" y="5260724"/>
              <a:ext cx="1554822" cy="360511"/>
            </a:xfrm>
            <a:custGeom>
              <a:avLst/>
              <a:gdLst>
                <a:gd name="connsiteX0" fmla="*/ 0 w 1554822"/>
                <a:gd name="connsiteY0" fmla="*/ 36051 h 360511"/>
                <a:gd name="connsiteX1" fmla="*/ 10559 w 1554822"/>
                <a:gd name="connsiteY1" fmla="*/ 10559 h 360511"/>
                <a:gd name="connsiteX2" fmla="*/ 36051 w 1554822"/>
                <a:gd name="connsiteY2" fmla="*/ 0 h 360511"/>
                <a:gd name="connsiteX3" fmla="*/ 1518771 w 1554822"/>
                <a:gd name="connsiteY3" fmla="*/ 0 h 360511"/>
                <a:gd name="connsiteX4" fmla="*/ 1544263 w 1554822"/>
                <a:gd name="connsiteY4" fmla="*/ 10559 h 360511"/>
                <a:gd name="connsiteX5" fmla="*/ 1554822 w 1554822"/>
                <a:gd name="connsiteY5" fmla="*/ 36051 h 360511"/>
                <a:gd name="connsiteX6" fmla="*/ 1554822 w 1554822"/>
                <a:gd name="connsiteY6" fmla="*/ 324460 h 360511"/>
                <a:gd name="connsiteX7" fmla="*/ 1544263 w 1554822"/>
                <a:gd name="connsiteY7" fmla="*/ 349952 h 360511"/>
                <a:gd name="connsiteX8" fmla="*/ 1518771 w 1554822"/>
                <a:gd name="connsiteY8" fmla="*/ 360511 h 360511"/>
                <a:gd name="connsiteX9" fmla="*/ 36051 w 1554822"/>
                <a:gd name="connsiteY9" fmla="*/ 360511 h 360511"/>
                <a:gd name="connsiteX10" fmla="*/ 10559 w 1554822"/>
                <a:gd name="connsiteY10" fmla="*/ 349952 h 360511"/>
                <a:gd name="connsiteX11" fmla="*/ 0 w 1554822"/>
                <a:gd name="connsiteY11" fmla="*/ 324460 h 360511"/>
                <a:gd name="connsiteX12" fmla="*/ 0 w 1554822"/>
                <a:gd name="connsiteY12" fmla="*/ 36051 h 36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360511">
                  <a:moveTo>
                    <a:pt x="0" y="36051"/>
                  </a:moveTo>
                  <a:cubicBezTo>
                    <a:pt x="0" y="26490"/>
                    <a:pt x="3798" y="17320"/>
                    <a:pt x="10559" y="10559"/>
                  </a:cubicBezTo>
                  <a:cubicBezTo>
                    <a:pt x="17320" y="3798"/>
                    <a:pt x="26490" y="0"/>
                    <a:pt x="36051" y="0"/>
                  </a:cubicBezTo>
                  <a:lnTo>
                    <a:pt x="1518771" y="0"/>
                  </a:lnTo>
                  <a:cubicBezTo>
                    <a:pt x="1528332" y="0"/>
                    <a:pt x="1537502" y="3798"/>
                    <a:pt x="1544263" y="10559"/>
                  </a:cubicBezTo>
                  <a:cubicBezTo>
                    <a:pt x="1551024" y="17320"/>
                    <a:pt x="1554822" y="26490"/>
                    <a:pt x="1554822" y="36051"/>
                  </a:cubicBezTo>
                  <a:lnTo>
                    <a:pt x="1554822" y="324460"/>
                  </a:lnTo>
                  <a:cubicBezTo>
                    <a:pt x="1554822" y="334021"/>
                    <a:pt x="1551024" y="343191"/>
                    <a:pt x="1544263" y="349952"/>
                  </a:cubicBezTo>
                  <a:cubicBezTo>
                    <a:pt x="1537502" y="356713"/>
                    <a:pt x="1528332" y="360511"/>
                    <a:pt x="1518771" y="360511"/>
                  </a:cubicBezTo>
                  <a:lnTo>
                    <a:pt x="36051" y="360511"/>
                  </a:lnTo>
                  <a:cubicBezTo>
                    <a:pt x="26490" y="360511"/>
                    <a:pt x="17320" y="356713"/>
                    <a:pt x="10559" y="349952"/>
                  </a:cubicBezTo>
                  <a:cubicBezTo>
                    <a:pt x="3798" y="343191"/>
                    <a:pt x="0" y="334021"/>
                    <a:pt x="0" y="324460"/>
                  </a:cubicBezTo>
                  <a:lnTo>
                    <a:pt x="0" y="36051"/>
                  </a:lnTo>
                  <a:close/>
                </a:path>
              </a:pathLst>
            </a:custGeom>
            <a:grp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5240" tIns="29525" rIns="35240" bIns="29525" numCol="1" spcCol="1270" anchor="ctr" anchorCtr="0">
              <a:noAutofit/>
            </a:bodyPr>
            <a:lstStyle/>
            <a:p>
              <a:pPr algn="ctr" defTabSz="400050">
                <a:lnSpc>
                  <a:spcPct val="90000"/>
                </a:lnSpc>
                <a:spcAft>
                  <a:spcPct val="35000"/>
                </a:spcAft>
              </a:pPr>
              <a:r>
                <a:rPr lang="en-GB" sz="1100" b="1" dirty="0">
                  <a:solidFill>
                    <a:schemeClr val="bg1"/>
                  </a:solidFill>
                  <a:latin typeface="Arial" pitchFamily="34" charset="0"/>
                  <a:cs typeface="Arial" pitchFamily="34" charset="0"/>
                </a:rPr>
                <a:t>Do not demand fast decisions</a:t>
              </a:r>
            </a:p>
          </p:txBody>
        </p:sp>
        <p:sp>
          <p:nvSpPr>
            <p:cNvPr id="30" name="Freeform 29"/>
            <p:cNvSpPr/>
            <p:nvPr/>
          </p:nvSpPr>
          <p:spPr>
            <a:xfrm>
              <a:off x="7273809" y="5676699"/>
              <a:ext cx="1554822" cy="533761"/>
            </a:xfrm>
            <a:custGeom>
              <a:avLst/>
              <a:gdLst>
                <a:gd name="connsiteX0" fmla="*/ 0 w 1554822"/>
                <a:gd name="connsiteY0" fmla="*/ 36051 h 360511"/>
                <a:gd name="connsiteX1" fmla="*/ 10559 w 1554822"/>
                <a:gd name="connsiteY1" fmla="*/ 10559 h 360511"/>
                <a:gd name="connsiteX2" fmla="*/ 36051 w 1554822"/>
                <a:gd name="connsiteY2" fmla="*/ 0 h 360511"/>
                <a:gd name="connsiteX3" fmla="*/ 1518771 w 1554822"/>
                <a:gd name="connsiteY3" fmla="*/ 0 h 360511"/>
                <a:gd name="connsiteX4" fmla="*/ 1544263 w 1554822"/>
                <a:gd name="connsiteY4" fmla="*/ 10559 h 360511"/>
                <a:gd name="connsiteX5" fmla="*/ 1554822 w 1554822"/>
                <a:gd name="connsiteY5" fmla="*/ 36051 h 360511"/>
                <a:gd name="connsiteX6" fmla="*/ 1554822 w 1554822"/>
                <a:gd name="connsiteY6" fmla="*/ 324460 h 360511"/>
                <a:gd name="connsiteX7" fmla="*/ 1544263 w 1554822"/>
                <a:gd name="connsiteY7" fmla="*/ 349952 h 360511"/>
                <a:gd name="connsiteX8" fmla="*/ 1518771 w 1554822"/>
                <a:gd name="connsiteY8" fmla="*/ 360511 h 360511"/>
                <a:gd name="connsiteX9" fmla="*/ 36051 w 1554822"/>
                <a:gd name="connsiteY9" fmla="*/ 360511 h 360511"/>
                <a:gd name="connsiteX10" fmla="*/ 10559 w 1554822"/>
                <a:gd name="connsiteY10" fmla="*/ 349952 h 360511"/>
                <a:gd name="connsiteX11" fmla="*/ 0 w 1554822"/>
                <a:gd name="connsiteY11" fmla="*/ 324460 h 360511"/>
                <a:gd name="connsiteX12" fmla="*/ 0 w 1554822"/>
                <a:gd name="connsiteY12" fmla="*/ 36051 h 36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360511">
                  <a:moveTo>
                    <a:pt x="0" y="36051"/>
                  </a:moveTo>
                  <a:cubicBezTo>
                    <a:pt x="0" y="26490"/>
                    <a:pt x="3798" y="17320"/>
                    <a:pt x="10559" y="10559"/>
                  </a:cubicBezTo>
                  <a:cubicBezTo>
                    <a:pt x="17320" y="3798"/>
                    <a:pt x="26490" y="0"/>
                    <a:pt x="36051" y="0"/>
                  </a:cubicBezTo>
                  <a:lnTo>
                    <a:pt x="1518771" y="0"/>
                  </a:lnTo>
                  <a:cubicBezTo>
                    <a:pt x="1528332" y="0"/>
                    <a:pt x="1537502" y="3798"/>
                    <a:pt x="1544263" y="10559"/>
                  </a:cubicBezTo>
                  <a:cubicBezTo>
                    <a:pt x="1551024" y="17320"/>
                    <a:pt x="1554822" y="26490"/>
                    <a:pt x="1554822" y="36051"/>
                  </a:cubicBezTo>
                  <a:lnTo>
                    <a:pt x="1554822" y="324460"/>
                  </a:lnTo>
                  <a:cubicBezTo>
                    <a:pt x="1554822" y="334021"/>
                    <a:pt x="1551024" y="343191"/>
                    <a:pt x="1544263" y="349952"/>
                  </a:cubicBezTo>
                  <a:cubicBezTo>
                    <a:pt x="1537502" y="356713"/>
                    <a:pt x="1528332" y="360511"/>
                    <a:pt x="1518771" y="360511"/>
                  </a:cubicBezTo>
                  <a:lnTo>
                    <a:pt x="36051" y="360511"/>
                  </a:lnTo>
                  <a:cubicBezTo>
                    <a:pt x="26490" y="360511"/>
                    <a:pt x="17320" y="356713"/>
                    <a:pt x="10559" y="349952"/>
                  </a:cubicBezTo>
                  <a:cubicBezTo>
                    <a:pt x="3798" y="343191"/>
                    <a:pt x="0" y="334021"/>
                    <a:pt x="0" y="324460"/>
                  </a:cubicBezTo>
                  <a:lnTo>
                    <a:pt x="0" y="36051"/>
                  </a:lnTo>
                  <a:close/>
                </a:path>
              </a:pathLst>
            </a:custGeom>
            <a:grp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5240" tIns="29525" rIns="35240" bIns="29525" numCol="1" spcCol="1270" anchor="ctr" anchorCtr="0">
              <a:noAutofit/>
            </a:bodyPr>
            <a:lstStyle/>
            <a:p>
              <a:pPr algn="ctr" defTabSz="400050">
                <a:lnSpc>
                  <a:spcPct val="90000"/>
                </a:lnSpc>
                <a:spcAft>
                  <a:spcPct val="35000"/>
                </a:spcAft>
              </a:pPr>
              <a:r>
                <a:rPr lang="en-GB" sz="1100" b="1" dirty="0">
                  <a:solidFill>
                    <a:schemeClr val="bg1"/>
                  </a:solidFill>
                  <a:latin typeface="Arial" pitchFamily="34" charset="0"/>
                  <a:cs typeface="Arial" pitchFamily="34" charset="0"/>
                </a:rPr>
                <a:t>Build integrity look at both sides of an issue</a:t>
              </a:r>
            </a:p>
          </p:txBody>
        </p:sp>
      </p:grpSp>
      <p:sp>
        <p:nvSpPr>
          <p:cNvPr id="31" name="Freeform 30"/>
          <p:cNvSpPr/>
          <p:nvPr/>
        </p:nvSpPr>
        <p:spPr>
          <a:xfrm>
            <a:off x="4785707" y="2276872"/>
            <a:ext cx="1435220" cy="1327464"/>
          </a:xfrm>
          <a:custGeom>
            <a:avLst/>
            <a:gdLst>
              <a:gd name="connsiteX0" fmla="*/ 0 w 1554822"/>
              <a:gd name="connsiteY0" fmla="*/ 132746 h 1327464"/>
              <a:gd name="connsiteX1" fmla="*/ 38881 w 1554822"/>
              <a:gd name="connsiteY1" fmla="*/ 38880 h 1327464"/>
              <a:gd name="connsiteX2" fmla="*/ 132747 w 1554822"/>
              <a:gd name="connsiteY2" fmla="*/ 0 h 1327464"/>
              <a:gd name="connsiteX3" fmla="*/ 1422076 w 1554822"/>
              <a:gd name="connsiteY3" fmla="*/ 0 h 1327464"/>
              <a:gd name="connsiteX4" fmla="*/ 1515942 w 1554822"/>
              <a:gd name="connsiteY4" fmla="*/ 38881 h 1327464"/>
              <a:gd name="connsiteX5" fmla="*/ 1554822 w 1554822"/>
              <a:gd name="connsiteY5" fmla="*/ 132747 h 1327464"/>
              <a:gd name="connsiteX6" fmla="*/ 1554822 w 1554822"/>
              <a:gd name="connsiteY6" fmla="*/ 1194718 h 1327464"/>
              <a:gd name="connsiteX7" fmla="*/ 1515942 w 1554822"/>
              <a:gd name="connsiteY7" fmla="*/ 1288584 h 1327464"/>
              <a:gd name="connsiteX8" fmla="*/ 1422076 w 1554822"/>
              <a:gd name="connsiteY8" fmla="*/ 1327464 h 1327464"/>
              <a:gd name="connsiteX9" fmla="*/ 132746 w 1554822"/>
              <a:gd name="connsiteY9" fmla="*/ 1327464 h 1327464"/>
              <a:gd name="connsiteX10" fmla="*/ 38880 w 1554822"/>
              <a:gd name="connsiteY10" fmla="*/ 1288584 h 1327464"/>
              <a:gd name="connsiteX11" fmla="*/ 0 w 1554822"/>
              <a:gd name="connsiteY11" fmla="*/ 1194718 h 1327464"/>
              <a:gd name="connsiteX12" fmla="*/ 0 w 1554822"/>
              <a:gd name="connsiteY12" fmla="*/ 132746 h 132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1327464">
                <a:moveTo>
                  <a:pt x="0" y="132746"/>
                </a:moveTo>
                <a:cubicBezTo>
                  <a:pt x="0" y="97540"/>
                  <a:pt x="13986" y="63775"/>
                  <a:pt x="38881" y="38880"/>
                </a:cubicBezTo>
                <a:cubicBezTo>
                  <a:pt x="63776" y="13985"/>
                  <a:pt x="97540" y="0"/>
                  <a:pt x="132747" y="0"/>
                </a:cubicBezTo>
                <a:lnTo>
                  <a:pt x="1422076" y="0"/>
                </a:lnTo>
                <a:cubicBezTo>
                  <a:pt x="1457282" y="0"/>
                  <a:pt x="1491047" y="13986"/>
                  <a:pt x="1515942" y="38881"/>
                </a:cubicBezTo>
                <a:cubicBezTo>
                  <a:pt x="1540837" y="63776"/>
                  <a:pt x="1554822" y="97540"/>
                  <a:pt x="1554822" y="132747"/>
                </a:cubicBezTo>
                <a:lnTo>
                  <a:pt x="1554822" y="1194718"/>
                </a:lnTo>
                <a:cubicBezTo>
                  <a:pt x="1554822" y="1229924"/>
                  <a:pt x="1540836" y="1263689"/>
                  <a:pt x="1515942" y="1288584"/>
                </a:cubicBezTo>
                <a:cubicBezTo>
                  <a:pt x="1491047" y="1313479"/>
                  <a:pt x="1457283" y="1327464"/>
                  <a:pt x="1422076" y="1327464"/>
                </a:cubicBezTo>
                <a:lnTo>
                  <a:pt x="132746" y="1327464"/>
                </a:lnTo>
                <a:cubicBezTo>
                  <a:pt x="97540" y="1327464"/>
                  <a:pt x="63775" y="1313478"/>
                  <a:pt x="38880" y="1288584"/>
                </a:cubicBezTo>
                <a:cubicBezTo>
                  <a:pt x="13985" y="1263689"/>
                  <a:pt x="0" y="1229925"/>
                  <a:pt x="0" y="1194718"/>
                </a:cubicBezTo>
                <a:lnTo>
                  <a:pt x="0" y="132746"/>
                </a:lnTo>
                <a:close/>
              </a:path>
            </a:pathLst>
          </a:custGeom>
          <a:solidFill>
            <a:srgbClr val="0000CC"/>
          </a:solid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5240" tIns="29525" rIns="35240" bIns="29525" numCol="1" spcCol="1270" anchor="ctr" anchorCtr="0">
            <a:noAutofit/>
          </a:bodyPr>
          <a:lstStyle/>
          <a:p>
            <a:pPr algn="ctr" defTabSz="400050">
              <a:lnSpc>
                <a:spcPct val="90000"/>
              </a:lnSpc>
              <a:spcAft>
                <a:spcPct val="35000"/>
              </a:spcAft>
            </a:pPr>
            <a:r>
              <a:rPr lang="en-GB" sz="1200" b="1" dirty="0">
                <a:solidFill>
                  <a:schemeClr val="bg1"/>
                </a:solidFill>
                <a:latin typeface="Arial" pitchFamily="34" charset="0"/>
                <a:cs typeface="Arial" pitchFamily="34" charset="0"/>
              </a:rPr>
              <a:t>Fear/worry around</a:t>
            </a:r>
          </a:p>
          <a:p>
            <a:pPr algn="ctr" defTabSz="400050">
              <a:lnSpc>
                <a:spcPct val="90000"/>
              </a:lnSpc>
              <a:spcAft>
                <a:spcPct val="35000"/>
              </a:spcAft>
            </a:pPr>
            <a:r>
              <a:rPr lang="en-GB" sz="1200" b="1" dirty="0">
                <a:solidFill>
                  <a:schemeClr val="bg1"/>
                </a:solidFill>
                <a:latin typeface="Arial" pitchFamily="34" charset="0"/>
                <a:cs typeface="Arial" pitchFamily="34" charset="0"/>
              </a:rPr>
              <a:t>Consequences about making a bad decision</a:t>
            </a:r>
          </a:p>
        </p:txBody>
      </p:sp>
    </p:spTree>
    <p:extLst>
      <p:ext uri="{BB962C8B-B14F-4D97-AF65-F5344CB8AC3E}">
        <p14:creationId xmlns:p14="http://schemas.microsoft.com/office/powerpoint/2010/main" val="2595890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5666" name="Rectangle 2"/>
          <p:cNvSpPr>
            <a:spLocks noGrp="1" noChangeArrowheads="1"/>
          </p:cNvSpPr>
          <p:nvPr>
            <p:ph type="title"/>
          </p:nvPr>
        </p:nvSpPr>
        <p:spPr>
          <a:xfrm>
            <a:off x="38100" y="-3810"/>
            <a:ext cx="8839200" cy="1752600"/>
          </a:xfrm>
        </p:spPr>
        <p:txBody>
          <a:bodyPr/>
          <a:lstStyle/>
          <a:p>
            <a:pPr marL="1143000" indent="-1143000" algn="l"/>
            <a:r>
              <a:rPr lang="en-US" sz="6000" b="1" dirty="0">
                <a:solidFill>
                  <a:srgbClr val="0000CC"/>
                </a:solidFill>
                <a:effectLst>
                  <a:outerShdw blurRad="38100" dist="38100" dir="2700000" algn="tl">
                    <a:srgbClr val="DDDDDD"/>
                  </a:outerShdw>
                </a:effectLst>
                <a:ea typeface="MS PGothic" pitchFamily="34" charset="-128"/>
                <a:cs typeface="MS PGothic" pitchFamily="34" charset="-128"/>
              </a:rPr>
              <a:t>That’s what we did last</a:t>
            </a:r>
            <a:br>
              <a:rPr lang="en-US" sz="6000" b="1" dirty="0">
                <a:solidFill>
                  <a:srgbClr val="0000CC"/>
                </a:solidFill>
                <a:effectLst>
                  <a:outerShdw blurRad="38100" dist="38100" dir="2700000" algn="tl">
                    <a:srgbClr val="DDDDDD"/>
                  </a:outerShdw>
                </a:effectLst>
                <a:ea typeface="MS PGothic" pitchFamily="34" charset="-128"/>
                <a:cs typeface="MS PGothic" pitchFamily="34" charset="-128"/>
              </a:rPr>
            </a:br>
            <a:r>
              <a:rPr lang="en-US" sz="6000" b="1" dirty="0">
                <a:solidFill>
                  <a:srgbClr val="0000CC"/>
                </a:solidFill>
                <a:effectLst>
                  <a:outerShdw blurRad="38100" dist="38100" dir="2700000" algn="tl">
                    <a:srgbClr val="DDDDDD"/>
                  </a:outerShdw>
                </a:effectLst>
                <a:ea typeface="MS PGothic" pitchFamily="34" charset="-128"/>
                <a:cs typeface="MS PGothic" pitchFamily="34" charset="-128"/>
              </a:rPr>
              <a:t>  week!</a:t>
            </a:r>
            <a:endParaRPr lang="en-US" sz="4800" b="1" dirty="0">
              <a:solidFill>
                <a:srgbClr val="0000CC"/>
              </a:solidFill>
              <a:effectLst>
                <a:outerShdw blurRad="38100" dist="38100" dir="2700000" algn="tl">
                  <a:srgbClr val="DDDDDD"/>
                </a:outerShdw>
              </a:effectLst>
              <a:ea typeface="MS PGothic" pitchFamily="34" charset="-128"/>
              <a:cs typeface="MS PGothic" pitchFamily="34" charset="-128"/>
            </a:endParaRPr>
          </a:p>
        </p:txBody>
      </p:sp>
      <p:sp>
        <p:nvSpPr>
          <p:cNvPr id="14339" name="Slide Number Placeholder 3"/>
          <p:cNvSpPr>
            <a:spLocks noGrp="1"/>
          </p:cNvSpPr>
          <p:nvPr>
            <p:ph type="sldNum" sz="quarter" idx="12"/>
          </p:nvPr>
        </p:nvSpPr>
        <p:spPr>
          <a:xfrm>
            <a:off x="8686800" y="6248400"/>
            <a:ext cx="381000" cy="304800"/>
          </a:xfrm>
          <a:noFill/>
        </p:spPr>
        <p:txBody>
          <a:bodyPr/>
          <a:lstStyle/>
          <a:p>
            <a:pPr algn="l"/>
            <a:fld id="{ACC4A3D5-99B8-814D-9F3E-EC5E05ADB787}" type="slidenum">
              <a:rPr lang="en-US"/>
              <a:pPr algn="l"/>
              <a:t>3</a:t>
            </a:fld>
            <a:endParaRPr lang="en-US" dirty="0"/>
          </a:p>
        </p:txBody>
      </p:sp>
      <p:sp>
        <p:nvSpPr>
          <p:cNvPr id="6148" name="Content Placeholder 2"/>
          <p:cNvSpPr>
            <a:spLocks noGrp="1"/>
          </p:cNvSpPr>
          <p:nvPr>
            <p:ph idx="1"/>
          </p:nvPr>
        </p:nvSpPr>
        <p:spPr>
          <a:xfrm>
            <a:off x="381000" y="1828800"/>
            <a:ext cx="8686800" cy="4191000"/>
          </a:xfrm>
        </p:spPr>
        <p:txBody>
          <a:bodyPr/>
          <a:lstStyle/>
          <a:p>
            <a:pPr marL="446088" indent="-446088">
              <a:buFont typeface="Wingdings" pitchFamily="-1" charset="2"/>
              <a:buChar char="Ø"/>
            </a:pPr>
            <a:r>
              <a:rPr lang="en-US" sz="2800" b="1" dirty="0">
                <a:solidFill>
                  <a:srgbClr val="0000CC"/>
                </a:solidFill>
              </a:rPr>
              <a:t>Learned how body posture “power poses” affects hormones in the body (Amy Cuddy research)</a:t>
            </a:r>
          </a:p>
          <a:p>
            <a:pPr marL="446088" indent="-446088">
              <a:buFont typeface="Wingdings" pitchFamily="-1" charset="2"/>
              <a:buChar char="Ø"/>
            </a:pPr>
            <a:r>
              <a:rPr lang="en-US" sz="2800" b="1" dirty="0">
                <a:solidFill>
                  <a:srgbClr val="0000CC"/>
                </a:solidFill>
              </a:rPr>
              <a:t>More about Personalities and MBTI</a:t>
            </a:r>
          </a:p>
          <a:p>
            <a:pPr marL="446088" indent="-446088">
              <a:buFont typeface="Wingdings" pitchFamily="-1" charset="2"/>
              <a:buChar char="Ø"/>
            </a:pPr>
            <a:r>
              <a:rPr lang="en-US" sz="2800" b="1" dirty="0">
                <a:solidFill>
                  <a:srgbClr val="0000CC"/>
                </a:solidFill>
              </a:rPr>
              <a:t>Type alike groups</a:t>
            </a:r>
          </a:p>
          <a:p>
            <a:pPr marL="446088" indent="-446088">
              <a:buFont typeface="Wingdings" pitchFamily="-1" charset="2"/>
              <a:buChar char="Ø"/>
            </a:pPr>
            <a:r>
              <a:rPr lang="en-US" sz="2800" b="1" dirty="0">
                <a:solidFill>
                  <a:srgbClr val="0000CC"/>
                </a:solidFill>
              </a:rPr>
              <a:t>Type dynamics, how our personality develops according to Carl Jung </a:t>
            </a:r>
            <a:endParaRPr lang="en-US" sz="2400" b="1" dirty="0">
              <a:solidFill>
                <a:srgbClr val="0000CC"/>
              </a:solidFill>
            </a:endParaRPr>
          </a:p>
          <a:p>
            <a:pPr marL="446088" indent="-446088">
              <a:buFont typeface="Wingdings" pitchFamily="-1" charset="2"/>
              <a:buChar char="Ø"/>
            </a:pPr>
            <a:r>
              <a:rPr lang="en-US" sz="2800" b="1" dirty="0">
                <a:solidFill>
                  <a:srgbClr val="0000CC"/>
                </a:solidFill>
              </a:rPr>
              <a:t>Self </a:t>
            </a:r>
            <a:r>
              <a:rPr lang="en-GB" sz="2800" b="1" dirty="0">
                <a:solidFill>
                  <a:srgbClr val="0000CC"/>
                </a:solidFill>
              </a:rPr>
              <a:t>organised</a:t>
            </a:r>
            <a:r>
              <a:rPr lang="en-US" sz="2800" b="1" dirty="0">
                <a:solidFill>
                  <a:srgbClr val="0000CC"/>
                </a:solidFill>
              </a:rPr>
              <a:t> into learning groups (forming) based on some principles related to diversity</a:t>
            </a:r>
          </a:p>
          <a:p>
            <a:pPr marL="446088" indent="-446088">
              <a:buFont typeface="Wingdings" pitchFamily="-1" charset="2"/>
              <a:buChar char="Ø"/>
            </a:pPr>
            <a:r>
              <a:rPr lang="en-US" sz="2800" b="1" dirty="0">
                <a:solidFill>
                  <a:srgbClr val="0000CC"/>
                </a:solidFill>
              </a:rPr>
              <a:t>Started creating a poster </a:t>
            </a:r>
          </a:p>
          <a:p>
            <a:pPr marL="446088" indent="-446088">
              <a:buFont typeface="Wingdings" pitchFamily="-1" charset="2"/>
              <a:buChar char="Ø"/>
            </a:pPr>
            <a:endParaRPr lang="en-US" sz="2800" b="1" dirty="0">
              <a:solidFill>
                <a:srgbClr val="0000CC"/>
              </a:solidFill>
            </a:endParaRPr>
          </a:p>
          <a:p>
            <a:pPr marL="446088" indent="-446088">
              <a:buFont typeface="Wingdings" pitchFamily="-1" charset="2"/>
              <a:buChar char="Ø"/>
            </a:pPr>
            <a:endParaRPr lang="en-US" sz="2800" b="1" dirty="0">
              <a:solidFill>
                <a:srgbClr val="0000CC"/>
              </a:solidFill>
            </a:endParaRPr>
          </a:p>
          <a:p>
            <a:pPr>
              <a:buNone/>
            </a:pPr>
            <a:endParaRPr lang="en-US" sz="2800" b="1" dirty="0">
              <a:solidFill>
                <a:srgbClr val="0000CC"/>
              </a:solidFill>
            </a:endParaRPr>
          </a:p>
        </p:txBody>
      </p:sp>
    </p:spTree>
    <p:extLst>
      <p:ext uri="{BB962C8B-B14F-4D97-AF65-F5344CB8AC3E}">
        <p14:creationId xmlns:p14="http://schemas.microsoft.com/office/powerpoint/2010/main" val="4585254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625666"/>
                                        </p:tgtEl>
                                        <p:attrNameLst>
                                          <p:attrName>style.visibility</p:attrName>
                                        </p:attrNameLst>
                                      </p:cBhvr>
                                      <p:to>
                                        <p:strVal val="visible"/>
                                      </p:to>
                                    </p:set>
                                    <p:anim calcmode="lin" valueType="num">
                                      <p:cBhvr>
                                        <p:cTn id="7" dur="1000" fill="hold"/>
                                        <p:tgtEl>
                                          <p:spTgt spid="625666"/>
                                        </p:tgtEl>
                                        <p:attrNameLst>
                                          <p:attrName>ppt_w</p:attrName>
                                        </p:attrNameLst>
                                      </p:cBhvr>
                                      <p:tavLst>
                                        <p:tav tm="0">
                                          <p:val>
                                            <p:fltVal val="0"/>
                                          </p:val>
                                        </p:tav>
                                        <p:tav tm="100000">
                                          <p:val>
                                            <p:strVal val="#ppt_w"/>
                                          </p:val>
                                        </p:tav>
                                      </p:tavLst>
                                    </p:anim>
                                    <p:anim calcmode="lin" valueType="num">
                                      <p:cBhvr>
                                        <p:cTn id="8" dur="1000" fill="hold"/>
                                        <p:tgtEl>
                                          <p:spTgt spid="625666"/>
                                        </p:tgtEl>
                                        <p:attrNameLst>
                                          <p:attrName>ppt_h</p:attrName>
                                        </p:attrNameLst>
                                      </p:cBhvr>
                                      <p:tavLst>
                                        <p:tav tm="0">
                                          <p:val>
                                            <p:fltVal val="0"/>
                                          </p:val>
                                        </p:tav>
                                        <p:tav tm="100000">
                                          <p:val>
                                            <p:strVal val="#ppt_h"/>
                                          </p:val>
                                        </p:tav>
                                      </p:tavLst>
                                    </p:anim>
                                    <p:anim calcmode="lin" valueType="num">
                                      <p:cBhvr>
                                        <p:cTn id="9" dur="1000" fill="hold"/>
                                        <p:tgtEl>
                                          <p:spTgt spid="625666"/>
                                        </p:tgtEl>
                                        <p:attrNameLst>
                                          <p:attrName>style.rotation</p:attrName>
                                        </p:attrNameLst>
                                      </p:cBhvr>
                                      <p:tavLst>
                                        <p:tav tm="0">
                                          <p:val>
                                            <p:fltVal val="90"/>
                                          </p:val>
                                        </p:tav>
                                        <p:tav tm="100000">
                                          <p:val>
                                            <p:fltVal val="0"/>
                                          </p:val>
                                        </p:tav>
                                      </p:tavLst>
                                    </p:anim>
                                    <p:animEffect transition="in" filter="fade">
                                      <p:cBhvr>
                                        <p:cTn id="10" dur="1000"/>
                                        <p:tgtEl>
                                          <p:spTgt spid="625666"/>
                                        </p:tgtEl>
                                      </p:cBhvr>
                                    </p:animEffect>
                                  </p:childTnLst>
                                </p:cTn>
                              </p:par>
                            </p:childTnLst>
                          </p:cTn>
                        </p:par>
                        <p:par>
                          <p:cTn id="11" fill="hold">
                            <p:stCondLst>
                              <p:cond delay="1000"/>
                            </p:stCondLst>
                            <p:childTnLst>
                              <p:par>
                                <p:cTn id="12" presetID="22" presetClass="entr" presetSubtype="1" fill="hold" grpId="0" nodeType="afterEffect">
                                  <p:stCondLst>
                                    <p:cond delay="0"/>
                                  </p:stCondLst>
                                  <p:childTnLst>
                                    <p:set>
                                      <p:cBhvr>
                                        <p:cTn id="13" dur="1" fill="hold">
                                          <p:stCondLst>
                                            <p:cond delay="0"/>
                                          </p:stCondLst>
                                        </p:cTn>
                                        <p:tgtEl>
                                          <p:spTgt spid="6148">
                                            <p:txEl>
                                              <p:pRg st="0" end="0"/>
                                            </p:txEl>
                                          </p:spTgt>
                                        </p:tgtEl>
                                        <p:attrNameLst>
                                          <p:attrName>style.visibility</p:attrName>
                                        </p:attrNameLst>
                                      </p:cBhvr>
                                      <p:to>
                                        <p:strVal val="visible"/>
                                      </p:to>
                                    </p:set>
                                    <p:animEffect transition="in" filter="wipe(up)">
                                      <p:cBhvr>
                                        <p:cTn id="14" dur="1000"/>
                                        <p:tgtEl>
                                          <p:spTgt spid="6148">
                                            <p:txEl>
                                              <p:pRg st="0" end="0"/>
                                            </p:txEl>
                                          </p:spTgt>
                                        </p:tgtEl>
                                      </p:cBhvr>
                                    </p:animEffect>
                                  </p:childTnLst>
                                </p:cTn>
                              </p:par>
                            </p:childTnLst>
                          </p:cTn>
                        </p:par>
                        <p:par>
                          <p:cTn id="15" fill="hold">
                            <p:stCondLst>
                              <p:cond delay="2000"/>
                            </p:stCondLst>
                            <p:childTnLst>
                              <p:par>
                                <p:cTn id="16" presetID="22" presetClass="entr" presetSubtype="1" fill="hold" grpId="0" nodeType="afterEffect">
                                  <p:stCondLst>
                                    <p:cond delay="0"/>
                                  </p:stCondLst>
                                  <p:childTnLst>
                                    <p:set>
                                      <p:cBhvr>
                                        <p:cTn id="17" dur="1" fill="hold">
                                          <p:stCondLst>
                                            <p:cond delay="0"/>
                                          </p:stCondLst>
                                        </p:cTn>
                                        <p:tgtEl>
                                          <p:spTgt spid="6148">
                                            <p:txEl>
                                              <p:pRg st="1" end="1"/>
                                            </p:txEl>
                                          </p:spTgt>
                                        </p:tgtEl>
                                        <p:attrNameLst>
                                          <p:attrName>style.visibility</p:attrName>
                                        </p:attrNameLst>
                                      </p:cBhvr>
                                      <p:to>
                                        <p:strVal val="visible"/>
                                      </p:to>
                                    </p:set>
                                    <p:animEffect transition="in" filter="wipe(up)">
                                      <p:cBhvr>
                                        <p:cTn id="18" dur="1000"/>
                                        <p:tgtEl>
                                          <p:spTgt spid="6148">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6148">
                                            <p:txEl>
                                              <p:pRg st="2" end="2"/>
                                            </p:txEl>
                                          </p:spTgt>
                                        </p:tgtEl>
                                        <p:attrNameLst>
                                          <p:attrName>style.visibility</p:attrName>
                                        </p:attrNameLst>
                                      </p:cBhvr>
                                      <p:to>
                                        <p:strVal val="visible"/>
                                      </p:to>
                                    </p:set>
                                    <p:animEffect transition="in" filter="wipe(up)">
                                      <p:cBhvr>
                                        <p:cTn id="23" dur="1000"/>
                                        <p:tgtEl>
                                          <p:spTgt spid="6148">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6148">
                                            <p:txEl>
                                              <p:pRg st="3" end="3"/>
                                            </p:txEl>
                                          </p:spTgt>
                                        </p:tgtEl>
                                        <p:attrNameLst>
                                          <p:attrName>style.visibility</p:attrName>
                                        </p:attrNameLst>
                                      </p:cBhvr>
                                      <p:to>
                                        <p:strVal val="visible"/>
                                      </p:to>
                                    </p:set>
                                    <p:animEffect transition="in" filter="wipe(up)">
                                      <p:cBhvr>
                                        <p:cTn id="28" dur="1000"/>
                                        <p:tgtEl>
                                          <p:spTgt spid="6148">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6148">
                                            <p:txEl>
                                              <p:pRg st="4" end="4"/>
                                            </p:txEl>
                                          </p:spTgt>
                                        </p:tgtEl>
                                        <p:attrNameLst>
                                          <p:attrName>style.visibility</p:attrName>
                                        </p:attrNameLst>
                                      </p:cBhvr>
                                      <p:to>
                                        <p:strVal val="visible"/>
                                      </p:to>
                                    </p:set>
                                    <p:animEffect transition="in" filter="wipe(up)">
                                      <p:cBhvr>
                                        <p:cTn id="33" dur="1000"/>
                                        <p:tgtEl>
                                          <p:spTgt spid="6148">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6148">
                                            <p:txEl>
                                              <p:pRg st="5" end="5"/>
                                            </p:txEl>
                                          </p:spTgt>
                                        </p:tgtEl>
                                        <p:attrNameLst>
                                          <p:attrName>style.visibility</p:attrName>
                                        </p:attrNameLst>
                                      </p:cBhvr>
                                      <p:to>
                                        <p:strVal val="visible"/>
                                      </p:to>
                                    </p:set>
                                    <p:animEffect transition="in" filter="wipe(up)">
                                      <p:cBhvr>
                                        <p:cTn id="38" dur="1000"/>
                                        <p:tgtEl>
                                          <p:spTgt spid="614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666" grpId="0"/>
      <p:bldP spid="6148"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39"/>
          <p:cNvSpPr/>
          <p:nvPr/>
        </p:nvSpPr>
        <p:spPr>
          <a:xfrm>
            <a:off x="749147" y="1196752"/>
            <a:ext cx="1794026" cy="4402667"/>
          </a:xfrm>
          <a:custGeom>
            <a:avLst/>
            <a:gdLst>
              <a:gd name="connsiteX0" fmla="*/ 0 w 1943528"/>
              <a:gd name="connsiteY0" fmla="*/ 194353 h 4402667"/>
              <a:gd name="connsiteX1" fmla="*/ 56925 w 1943528"/>
              <a:gd name="connsiteY1" fmla="*/ 56925 h 4402667"/>
              <a:gd name="connsiteX2" fmla="*/ 194353 w 1943528"/>
              <a:gd name="connsiteY2" fmla="*/ 1 h 4402667"/>
              <a:gd name="connsiteX3" fmla="*/ 1749175 w 1943528"/>
              <a:gd name="connsiteY3" fmla="*/ 0 h 4402667"/>
              <a:gd name="connsiteX4" fmla="*/ 1886603 w 1943528"/>
              <a:gd name="connsiteY4" fmla="*/ 56925 h 4402667"/>
              <a:gd name="connsiteX5" fmla="*/ 1943527 w 1943528"/>
              <a:gd name="connsiteY5" fmla="*/ 194353 h 4402667"/>
              <a:gd name="connsiteX6" fmla="*/ 1943528 w 1943528"/>
              <a:gd name="connsiteY6" fmla="*/ 4208314 h 4402667"/>
              <a:gd name="connsiteX7" fmla="*/ 1886603 w 1943528"/>
              <a:gd name="connsiteY7" fmla="*/ 4345742 h 4402667"/>
              <a:gd name="connsiteX8" fmla="*/ 1749175 w 1943528"/>
              <a:gd name="connsiteY8" fmla="*/ 4402667 h 4402667"/>
              <a:gd name="connsiteX9" fmla="*/ 194353 w 1943528"/>
              <a:gd name="connsiteY9" fmla="*/ 4402667 h 4402667"/>
              <a:gd name="connsiteX10" fmla="*/ 56925 w 1943528"/>
              <a:gd name="connsiteY10" fmla="*/ 4345742 h 4402667"/>
              <a:gd name="connsiteX11" fmla="*/ 0 w 1943528"/>
              <a:gd name="connsiteY11" fmla="*/ 4208314 h 4402667"/>
              <a:gd name="connsiteX12" fmla="*/ 0 w 1943528"/>
              <a:gd name="connsiteY12" fmla="*/ 194353 h 440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3528" h="4402667">
                <a:moveTo>
                  <a:pt x="0" y="194353"/>
                </a:moveTo>
                <a:cubicBezTo>
                  <a:pt x="0" y="142807"/>
                  <a:pt x="20477" y="93373"/>
                  <a:pt x="56925" y="56925"/>
                </a:cubicBezTo>
                <a:cubicBezTo>
                  <a:pt x="93373" y="20477"/>
                  <a:pt x="142808" y="0"/>
                  <a:pt x="194353" y="1"/>
                </a:cubicBezTo>
                <a:lnTo>
                  <a:pt x="1749175" y="0"/>
                </a:lnTo>
                <a:cubicBezTo>
                  <a:pt x="1800721" y="0"/>
                  <a:pt x="1850155" y="20477"/>
                  <a:pt x="1886603" y="56925"/>
                </a:cubicBezTo>
                <a:cubicBezTo>
                  <a:pt x="1923051" y="93373"/>
                  <a:pt x="1943528" y="142808"/>
                  <a:pt x="1943527" y="194353"/>
                </a:cubicBezTo>
                <a:cubicBezTo>
                  <a:pt x="1943527" y="1532340"/>
                  <a:pt x="1943528" y="2870327"/>
                  <a:pt x="1943528" y="4208314"/>
                </a:cubicBezTo>
                <a:cubicBezTo>
                  <a:pt x="1943528" y="4259860"/>
                  <a:pt x="1923052" y="4309294"/>
                  <a:pt x="1886603" y="4345742"/>
                </a:cubicBezTo>
                <a:cubicBezTo>
                  <a:pt x="1850155" y="4382190"/>
                  <a:pt x="1800720" y="4402667"/>
                  <a:pt x="1749175" y="4402667"/>
                </a:cubicBezTo>
                <a:lnTo>
                  <a:pt x="194353" y="4402667"/>
                </a:lnTo>
                <a:cubicBezTo>
                  <a:pt x="142807" y="4402667"/>
                  <a:pt x="93373" y="4382191"/>
                  <a:pt x="56925" y="4345742"/>
                </a:cubicBezTo>
                <a:cubicBezTo>
                  <a:pt x="20477" y="4309294"/>
                  <a:pt x="0" y="4259859"/>
                  <a:pt x="0" y="4208314"/>
                </a:cubicBezTo>
                <a:lnTo>
                  <a:pt x="0" y="194353"/>
                </a:lnTo>
                <a:close/>
              </a:path>
            </a:pathLst>
          </a:custGeom>
          <a:ln>
            <a:noFill/>
            <a:headEnd/>
            <a:tailEnd/>
          </a:ln>
        </p:spPr>
        <p:style>
          <a:lnRef idx="1">
            <a:schemeClr val="dk1"/>
          </a:lnRef>
          <a:fillRef idx="2">
            <a:schemeClr val="dk1"/>
          </a:fillRef>
          <a:effectRef idx="1">
            <a:schemeClr val="dk1"/>
          </a:effectRef>
          <a:fontRef idx="minor">
            <a:schemeClr val="dk1"/>
          </a:fontRef>
        </p:style>
        <p:txBody>
          <a:bodyPr wrap="square" tIns="144000" rtlCol="0" anchor="t" anchorCtr="0"/>
          <a:lstStyle/>
          <a:p>
            <a:pPr algn="ctr" defTabSz="1155700">
              <a:lnSpc>
                <a:spcPct val="90000"/>
              </a:lnSpc>
              <a:spcBef>
                <a:spcPts val="600"/>
              </a:spcBef>
            </a:pPr>
            <a:r>
              <a:rPr lang="en-GB" sz="1600" b="1" dirty="0">
                <a:solidFill>
                  <a:srgbClr val="4F6228"/>
                </a:solidFill>
                <a:latin typeface="Arial" pitchFamily="34" charset="0"/>
                <a:cs typeface="Arial" pitchFamily="34" charset="0"/>
              </a:rPr>
              <a:t>Key </a:t>
            </a:r>
            <a:r>
              <a:rPr lang="en-US" sz="1600" b="1" kern="0" dirty="0">
                <a:solidFill>
                  <a:srgbClr val="4F6228"/>
                </a:solidFill>
                <a:latin typeface="Arial" pitchFamily="34" charset="0"/>
                <a:ea typeface="Museo For Dell" pitchFamily="2" charset="0"/>
                <a:cs typeface="Arial" pitchFamily="34" charset="0"/>
              </a:rPr>
              <a:t>Behavioral</a:t>
            </a:r>
            <a:r>
              <a:rPr lang="en-GB" sz="1600" b="1" kern="0" dirty="0">
                <a:solidFill>
                  <a:srgbClr val="4F6228"/>
                </a:solidFill>
                <a:latin typeface="Arial" pitchFamily="34" charset="0"/>
                <a:ea typeface="Museo For Dell" pitchFamily="2" charset="0"/>
                <a:cs typeface="Arial" pitchFamily="34" charset="0"/>
              </a:rPr>
              <a:t> </a:t>
            </a:r>
            <a:r>
              <a:rPr lang="en-GB" sz="1600" b="1" dirty="0">
                <a:solidFill>
                  <a:srgbClr val="4F6228"/>
                </a:solidFill>
                <a:latin typeface="Arial" pitchFamily="34" charset="0"/>
                <a:cs typeface="Arial" pitchFamily="34" charset="0"/>
              </a:rPr>
              <a:t>indicators</a:t>
            </a:r>
          </a:p>
        </p:txBody>
      </p:sp>
      <p:sp>
        <p:nvSpPr>
          <p:cNvPr id="44" name="Freeform 43"/>
          <p:cNvSpPr/>
          <p:nvPr/>
        </p:nvSpPr>
        <p:spPr>
          <a:xfrm>
            <a:off x="2677725" y="1196752"/>
            <a:ext cx="1794026" cy="4402667"/>
          </a:xfrm>
          <a:custGeom>
            <a:avLst/>
            <a:gdLst>
              <a:gd name="connsiteX0" fmla="*/ 0 w 1943528"/>
              <a:gd name="connsiteY0" fmla="*/ 194353 h 4402667"/>
              <a:gd name="connsiteX1" fmla="*/ 56925 w 1943528"/>
              <a:gd name="connsiteY1" fmla="*/ 56925 h 4402667"/>
              <a:gd name="connsiteX2" fmla="*/ 194353 w 1943528"/>
              <a:gd name="connsiteY2" fmla="*/ 1 h 4402667"/>
              <a:gd name="connsiteX3" fmla="*/ 1749175 w 1943528"/>
              <a:gd name="connsiteY3" fmla="*/ 0 h 4402667"/>
              <a:gd name="connsiteX4" fmla="*/ 1886603 w 1943528"/>
              <a:gd name="connsiteY4" fmla="*/ 56925 h 4402667"/>
              <a:gd name="connsiteX5" fmla="*/ 1943527 w 1943528"/>
              <a:gd name="connsiteY5" fmla="*/ 194353 h 4402667"/>
              <a:gd name="connsiteX6" fmla="*/ 1943528 w 1943528"/>
              <a:gd name="connsiteY6" fmla="*/ 4208314 h 4402667"/>
              <a:gd name="connsiteX7" fmla="*/ 1886603 w 1943528"/>
              <a:gd name="connsiteY7" fmla="*/ 4345742 h 4402667"/>
              <a:gd name="connsiteX8" fmla="*/ 1749175 w 1943528"/>
              <a:gd name="connsiteY8" fmla="*/ 4402667 h 4402667"/>
              <a:gd name="connsiteX9" fmla="*/ 194353 w 1943528"/>
              <a:gd name="connsiteY9" fmla="*/ 4402667 h 4402667"/>
              <a:gd name="connsiteX10" fmla="*/ 56925 w 1943528"/>
              <a:gd name="connsiteY10" fmla="*/ 4345742 h 4402667"/>
              <a:gd name="connsiteX11" fmla="*/ 0 w 1943528"/>
              <a:gd name="connsiteY11" fmla="*/ 4208314 h 4402667"/>
              <a:gd name="connsiteX12" fmla="*/ 0 w 1943528"/>
              <a:gd name="connsiteY12" fmla="*/ 194353 h 440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3528" h="4402667">
                <a:moveTo>
                  <a:pt x="0" y="194353"/>
                </a:moveTo>
                <a:cubicBezTo>
                  <a:pt x="0" y="142807"/>
                  <a:pt x="20477" y="93373"/>
                  <a:pt x="56925" y="56925"/>
                </a:cubicBezTo>
                <a:cubicBezTo>
                  <a:pt x="93373" y="20477"/>
                  <a:pt x="142808" y="0"/>
                  <a:pt x="194353" y="1"/>
                </a:cubicBezTo>
                <a:lnTo>
                  <a:pt x="1749175" y="0"/>
                </a:lnTo>
                <a:cubicBezTo>
                  <a:pt x="1800721" y="0"/>
                  <a:pt x="1850155" y="20477"/>
                  <a:pt x="1886603" y="56925"/>
                </a:cubicBezTo>
                <a:cubicBezTo>
                  <a:pt x="1923051" y="93373"/>
                  <a:pt x="1943528" y="142808"/>
                  <a:pt x="1943527" y="194353"/>
                </a:cubicBezTo>
                <a:cubicBezTo>
                  <a:pt x="1943527" y="1532340"/>
                  <a:pt x="1943528" y="2870327"/>
                  <a:pt x="1943528" y="4208314"/>
                </a:cubicBezTo>
                <a:cubicBezTo>
                  <a:pt x="1943528" y="4259860"/>
                  <a:pt x="1923052" y="4309294"/>
                  <a:pt x="1886603" y="4345742"/>
                </a:cubicBezTo>
                <a:cubicBezTo>
                  <a:pt x="1850155" y="4382190"/>
                  <a:pt x="1800720" y="4402667"/>
                  <a:pt x="1749175" y="4402667"/>
                </a:cubicBezTo>
                <a:lnTo>
                  <a:pt x="194353" y="4402667"/>
                </a:lnTo>
                <a:cubicBezTo>
                  <a:pt x="142807" y="4402667"/>
                  <a:pt x="93373" y="4382191"/>
                  <a:pt x="56925" y="4345742"/>
                </a:cubicBezTo>
                <a:cubicBezTo>
                  <a:pt x="20477" y="4309294"/>
                  <a:pt x="0" y="4259859"/>
                  <a:pt x="0" y="4208314"/>
                </a:cubicBezTo>
                <a:lnTo>
                  <a:pt x="0" y="194353"/>
                </a:lnTo>
                <a:close/>
              </a:path>
            </a:pathLst>
          </a:custGeom>
          <a:ln>
            <a:noFill/>
            <a:headEnd/>
            <a:tailEnd/>
          </a:ln>
        </p:spPr>
        <p:style>
          <a:lnRef idx="1">
            <a:schemeClr val="dk1"/>
          </a:lnRef>
          <a:fillRef idx="2">
            <a:schemeClr val="dk1"/>
          </a:fillRef>
          <a:effectRef idx="1">
            <a:schemeClr val="dk1"/>
          </a:effectRef>
          <a:fontRef idx="minor">
            <a:schemeClr val="dk1"/>
          </a:fontRef>
        </p:style>
        <p:txBody>
          <a:bodyPr wrap="square" tIns="144000" rtlCol="0" anchor="t" anchorCtr="0"/>
          <a:lstStyle/>
          <a:p>
            <a:pPr algn="ctr" defTabSz="1155700">
              <a:lnSpc>
                <a:spcPct val="90000"/>
              </a:lnSpc>
              <a:spcBef>
                <a:spcPts val="600"/>
              </a:spcBef>
            </a:pPr>
            <a:r>
              <a:rPr lang="en-GB" sz="1600" b="1" dirty="0">
                <a:solidFill>
                  <a:srgbClr val="4F6228"/>
                </a:solidFill>
                <a:latin typeface="Arial" pitchFamily="34" charset="0"/>
                <a:cs typeface="Arial" pitchFamily="34" charset="0"/>
              </a:rPr>
              <a:t>Key motivation drivers</a:t>
            </a:r>
          </a:p>
        </p:txBody>
      </p:sp>
      <p:sp>
        <p:nvSpPr>
          <p:cNvPr id="45" name="Freeform 44"/>
          <p:cNvSpPr/>
          <p:nvPr/>
        </p:nvSpPr>
        <p:spPr>
          <a:xfrm>
            <a:off x="4606304" y="1196752"/>
            <a:ext cx="1794026" cy="4402667"/>
          </a:xfrm>
          <a:custGeom>
            <a:avLst/>
            <a:gdLst>
              <a:gd name="connsiteX0" fmla="*/ 0 w 1943528"/>
              <a:gd name="connsiteY0" fmla="*/ 194353 h 4402667"/>
              <a:gd name="connsiteX1" fmla="*/ 56925 w 1943528"/>
              <a:gd name="connsiteY1" fmla="*/ 56925 h 4402667"/>
              <a:gd name="connsiteX2" fmla="*/ 194353 w 1943528"/>
              <a:gd name="connsiteY2" fmla="*/ 1 h 4402667"/>
              <a:gd name="connsiteX3" fmla="*/ 1749175 w 1943528"/>
              <a:gd name="connsiteY3" fmla="*/ 0 h 4402667"/>
              <a:gd name="connsiteX4" fmla="*/ 1886603 w 1943528"/>
              <a:gd name="connsiteY4" fmla="*/ 56925 h 4402667"/>
              <a:gd name="connsiteX5" fmla="*/ 1943527 w 1943528"/>
              <a:gd name="connsiteY5" fmla="*/ 194353 h 4402667"/>
              <a:gd name="connsiteX6" fmla="*/ 1943528 w 1943528"/>
              <a:gd name="connsiteY6" fmla="*/ 4208314 h 4402667"/>
              <a:gd name="connsiteX7" fmla="*/ 1886603 w 1943528"/>
              <a:gd name="connsiteY7" fmla="*/ 4345742 h 4402667"/>
              <a:gd name="connsiteX8" fmla="*/ 1749175 w 1943528"/>
              <a:gd name="connsiteY8" fmla="*/ 4402667 h 4402667"/>
              <a:gd name="connsiteX9" fmla="*/ 194353 w 1943528"/>
              <a:gd name="connsiteY9" fmla="*/ 4402667 h 4402667"/>
              <a:gd name="connsiteX10" fmla="*/ 56925 w 1943528"/>
              <a:gd name="connsiteY10" fmla="*/ 4345742 h 4402667"/>
              <a:gd name="connsiteX11" fmla="*/ 0 w 1943528"/>
              <a:gd name="connsiteY11" fmla="*/ 4208314 h 4402667"/>
              <a:gd name="connsiteX12" fmla="*/ 0 w 1943528"/>
              <a:gd name="connsiteY12" fmla="*/ 194353 h 440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3528" h="4402667">
                <a:moveTo>
                  <a:pt x="0" y="194353"/>
                </a:moveTo>
                <a:cubicBezTo>
                  <a:pt x="0" y="142807"/>
                  <a:pt x="20477" y="93373"/>
                  <a:pt x="56925" y="56925"/>
                </a:cubicBezTo>
                <a:cubicBezTo>
                  <a:pt x="93373" y="20477"/>
                  <a:pt x="142808" y="0"/>
                  <a:pt x="194353" y="1"/>
                </a:cubicBezTo>
                <a:lnTo>
                  <a:pt x="1749175" y="0"/>
                </a:lnTo>
                <a:cubicBezTo>
                  <a:pt x="1800721" y="0"/>
                  <a:pt x="1850155" y="20477"/>
                  <a:pt x="1886603" y="56925"/>
                </a:cubicBezTo>
                <a:cubicBezTo>
                  <a:pt x="1923051" y="93373"/>
                  <a:pt x="1943528" y="142808"/>
                  <a:pt x="1943527" y="194353"/>
                </a:cubicBezTo>
                <a:cubicBezTo>
                  <a:pt x="1943527" y="1532340"/>
                  <a:pt x="1943528" y="2870327"/>
                  <a:pt x="1943528" y="4208314"/>
                </a:cubicBezTo>
                <a:cubicBezTo>
                  <a:pt x="1943528" y="4259860"/>
                  <a:pt x="1923052" y="4309294"/>
                  <a:pt x="1886603" y="4345742"/>
                </a:cubicBezTo>
                <a:cubicBezTo>
                  <a:pt x="1850155" y="4382190"/>
                  <a:pt x="1800720" y="4402667"/>
                  <a:pt x="1749175" y="4402667"/>
                </a:cubicBezTo>
                <a:lnTo>
                  <a:pt x="194353" y="4402667"/>
                </a:lnTo>
                <a:cubicBezTo>
                  <a:pt x="142807" y="4402667"/>
                  <a:pt x="93373" y="4382191"/>
                  <a:pt x="56925" y="4345742"/>
                </a:cubicBezTo>
                <a:cubicBezTo>
                  <a:pt x="20477" y="4309294"/>
                  <a:pt x="0" y="4259859"/>
                  <a:pt x="0" y="4208314"/>
                </a:cubicBezTo>
                <a:lnTo>
                  <a:pt x="0" y="194353"/>
                </a:lnTo>
                <a:close/>
              </a:path>
            </a:pathLst>
          </a:custGeom>
          <a:ln>
            <a:noFill/>
            <a:headEnd/>
            <a:tailEnd/>
          </a:ln>
        </p:spPr>
        <p:style>
          <a:lnRef idx="1">
            <a:schemeClr val="dk1"/>
          </a:lnRef>
          <a:fillRef idx="2">
            <a:schemeClr val="dk1"/>
          </a:fillRef>
          <a:effectRef idx="1">
            <a:schemeClr val="dk1"/>
          </a:effectRef>
          <a:fontRef idx="minor">
            <a:schemeClr val="dk1"/>
          </a:fontRef>
        </p:style>
        <p:txBody>
          <a:bodyPr wrap="square" tIns="144000" rtlCol="0" anchor="t" anchorCtr="0"/>
          <a:lstStyle/>
          <a:p>
            <a:pPr algn="ctr" defTabSz="1155700">
              <a:lnSpc>
                <a:spcPct val="90000"/>
              </a:lnSpc>
              <a:spcBef>
                <a:spcPts val="600"/>
              </a:spcBef>
            </a:pPr>
            <a:r>
              <a:rPr lang="en-GB" sz="1600" b="1" dirty="0">
                <a:solidFill>
                  <a:srgbClr val="4F6228"/>
                </a:solidFill>
                <a:latin typeface="Arial" pitchFamily="34" charset="0"/>
                <a:cs typeface="Arial" pitchFamily="34" charset="0"/>
              </a:rPr>
              <a:t>Emotional </a:t>
            </a:r>
            <a:r>
              <a:rPr lang="en-GB" sz="1600" b="1" kern="0" dirty="0">
                <a:solidFill>
                  <a:srgbClr val="4F6228"/>
                </a:solidFill>
                <a:latin typeface="Arial" pitchFamily="34" charset="0"/>
                <a:ea typeface="Museo For Dell" pitchFamily="2" charset="0"/>
                <a:cs typeface="Arial" pitchFamily="34" charset="0"/>
              </a:rPr>
              <a:t>Behaviours </a:t>
            </a:r>
            <a:endParaRPr lang="en-GB" sz="1600" b="1" dirty="0">
              <a:solidFill>
                <a:srgbClr val="4F6228"/>
              </a:solidFill>
              <a:latin typeface="Arial" pitchFamily="34" charset="0"/>
              <a:cs typeface="Arial" pitchFamily="34" charset="0"/>
            </a:endParaRPr>
          </a:p>
        </p:txBody>
      </p:sp>
      <p:sp>
        <p:nvSpPr>
          <p:cNvPr id="46" name="Freeform 45"/>
          <p:cNvSpPr/>
          <p:nvPr/>
        </p:nvSpPr>
        <p:spPr>
          <a:xfrm>
            <a:off x="6534882" y="1196752"/>
            <a:ext cx="1794026" cy="4402667"/>
          </a:xfrm>
          <a:custGeom>
            <a:avLst/>
            <a:gdLst>
              <a:gd name="connsiteX0" fmla="*/ 0 w 1943528"/>
              <a:gd name="connsiteY0" fmla="*/ 194353 h 4402667"/>
              <a:gd name="connsiteX1" fmla="*/ 56925 w 1943528"/>
              <a:gd name="connsiteY1" fmla="*/ 56925 h 4402667"/>
              <a:gd name="connsiteX2" fmla="*/ 194353 w 1943528"/>
              <a:gd name="connsiteY2" fmla="*/ 1 h 4402667"/>
              <a:gd name="connsiteX3" fmla="*/ 1749175 w 1943528"/>
              <a:gd name="connsiteY3" fmla="*/ 0 h 4402667"/>
              <a:gd name="connsiteX4" fmla="*/ 1886603 w 1943528"/>
              <a:gd name="connsiteY4" fmla="*/ 56925 h 4402667"/>
              <a:gd name="connsiteX5" fmla="*/ 1943527 w 1943528"/>
              <a:gd name="connsiteY5" fmla="*/ 194353 h 4402667"/>
              <a:gd name="connsiteX6" fmla="*/ 1943528 w 1943528"/>
              <a:gd name="connsiteY6" fmla="*/ 4208314 h 4402667"/>
              <a:gd name="connsiteX7" fmla="*/ 1886603 w 1943528"/>
              <a:gd name="connsiteY7" fmla="*/ 4345742 h 4402667"/>
              <a:gd name="connsiteX8" fmla="*/ 1749175 w 1943528"/>
              <a:gd name="connsiteY8" fmla="*/ 4402667 h 4402667"/>
              <a:gd name="connsiteX9" fmla="*/ 194353 w 1943528"/>
              <a:gd name="connsiteY9" fmla="*/ 4402667 h 4402667"/>
              <a:gd name="connsiteX10" fmla="*/ 56925 w 1943528"/>
              <a:gd name="connsiteY10" fmla="*/ 4345742 h 4402667"/>
              <a:gd name="connsiteX11" fmla="*/ 0 w 1943528"/>
              <a:gd name="connsiteY11" fmla="*/ 4208314 h 4402667"/>
              <a:gd name="connsiteX12" fmla="*/ 0 w 1943528"/>
              <a:gd name="connsiteY12" fmla="*/ 194353 h 440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3528" h="4402667">
                <a:moveTo>
                  <a:pt x="0" y="194353"/>
                </a:moveTo>
                <a:cubicBezTo>
                  <a:pt x="0" y="142807"/>
                  <a:pt x="20477" y="93373"/>
                  <a:pt x="56925" y="56925"/>
                </a:cubicBezTo>
                <a:cubicBezTo>
                  <a:pt x="93373" y="20477"/>
                  <a:pt x="142808" y="0"/>
                  <a:pt x="194353" y="1"/>
                </a:cubicBezTo>
                <a:lnTo>
                  <a:pt x="1749175" y="0"/>
                </a:lnTo>
                <a:cubicBezTo>
                  <a:pt x="1800721" y="0"/>
                  <a:pt x="1850155" y="20477"/>
                  <a:pt x="1886603" y="56925"/>
                </a:cubicBezTo>
                <a:cubicBezTo>
                  <a:pt x="1923051" y="93373"/>
                  <a:pt x="1943528" y="142808"/>
                  <a:pt x="1943527" y="194353"/>
                </a:cubicBezTo>
                <a:cubicBezTo>
                  <a:pt x="1943527" y="1532340"/>
                  <a:pt x="1943528" y="2870327"/>
                  <a:pt x="1943528" y="4208314"/>
                </a:cubicBezTo>
                <a:cubicBezTo>
                  <a:pt x="1943528" y="4259860"/>
                  <a:pt x="1923052" y="4309294"/>
                  <a:pt x="1886603" y="4345742"/>
                </a:cubicBezTo>
                <a:cubicBezTo>
                  <a:pt x="1850155" y="4382190"/>
                  <a:pt x="1800720" y="4402667"/>
                  <a:pt x="1749175" y="4402667"/>
                </a:cubicBezTo>
                <a:lnTo>
                  <a:pt x="194353" y="4402667"/>
                </a:lnTo>
                <a:cubicBezTo>
                  <a:pt x="142807" y="4402667"/>
                  <a:pt x="93373" y="4382191"/>
                  <a:pt x="56925" y="4345742"/>
                </a:cubicBezTo>
                <a:cubicBezTo>
                  <a:pt x="20477" y="4309294"/>
                  <a:pt x="0" y="4259859"/>
                  <a:pt x="0" y="4208314"/>
                </a:cubicBezTo>
                <a:lnTo>
                  <a:pt x="0" y="194353"/>
                </a:lnTo>
                <a:close/>
              </a:path>
            </a:pathLst>
          </a:custGeom>
          <a:ln>
            <a:noFill/>
            <a:headEnd/>
            <a:tailEnd/>
          </a:ln>
        </p:spPr>
        <p:style>
          <a:lnRef idx="1">
            <a:schemeClr val="dk1"/>
          </a:lnRef>
          <a:fillRef idx="2">
            <a:schemeClr val="dk1"/>
          </a:fillRef>
          <a:effectRef idx="1">
            <a:schemeClr val="dk1"/>
          </a:effectRef>
          <a:fontRef idx="minor">
            <a:schemeClr val="dk1"/>
          </a:fontRef>
        </p:style>
        <p:txBody>
          <a:bodyPr wrap="square" tIns="144000" rtlCol="0" anchor="t" anchorCtr="0"/>
          <a:lstStyle/>
          <a:p>
            <a:pPr algn="ctr" defTabSz="1155700">
              <a:lnSpc>
                <a:spcPct val="90000"/>
              </a:lnSpc>
              <a:spcBef>
                <a:spcPts val="600"/>
              </a:spcBef>
            </a:pPr>
            <a:r>
              <a:rPr lang="en-GB" sz="1600" b="1" dirty="0">
                <a:solidFill>
                  <a:srgbClr val="4F6228"/>
                </a:solidFill>
                <a:latin typeface="Arial" pitchFamily="34" charset="0"/>
                <a:cs typeface="Arial" pitchFamily="34" charset="0"/>
              </a:rPr>
              <a:t>How to deal with?</a:t>
            </a:r>
          </a:p>
        </p:txBody>
      </p:sp>
      <p:sp>
        <p:nvSpPr>
          <p:cNvPr id="7" name="Title 6"/>
          <p:cNvSpPr>
            <a:spLocks noGrp="1"/>
          </p:cNvSpPr>
          <p:nvPr>
            <p:ph type="title"/>
          </p:nvPr>
        </p:nvSpPr>
        <p:spPr/>
        <p:txBody>
          <a:bodyPr/>
          <a:lstStyle/>
          <a:p>
            <a:r>
              <a:rPr lang="en-US" sz="2400" b="1" dirty="0">
                <a:solidFill>
                  <a:srgbClr val="92D050"/>
                </a:solidFill>
                <a:latin typeface="Arial" panose="020B0604020202020204" pitchFamily="34" charset="0"/>
                <a:cs typeface="Arial" panose="020B0604020202020204" pitchFamily="34" charset="0"/>
              </a:rPr>
              <a:t>Behavioural</a:t>
            </a:r>
            <a:r>
              <a:rPr lang="en-GB" sz="2400" b="1" dirty="0">
                <a:solidFill>
                  <a:srgbClr val="92D050"/>
                </a:solidFill>
                <a:latin typeface="Arial" panose="020B0604020202020204" pitchFamily="34" charset="0"/>
                <a:cs typeface="Arial" panose="020B0604020202020204" pitchFamily="34" charset="0"/>
              </a:rPr>
              <a:t> Styles - Facilitator</a:t>
            </a:r>
            <a:endParaRPr lang="en-GB" sz="2400" b="1" dirty="0">
              <a:solidFill>
                <a:srgbClr val="92D050"/>
              </a:solidFill>
            </a:endParaRPr>
          </a:p>
        </p:txBody>
      </p:sp>
      <p:grpSp>
        <p:nvGrpSpPr>
          <p:cNvPr id="2" name="Group 38"/>
          <p:cNvGrpSpPr/>
          <p:nvPr/>
        </p:nvGrpSpPr>
        <p:grpSpPr>
          <a:xfrm>
            <a:off x="912671" y="2322123"/>
            <a:ext cx="1435220" cy="2860121"/>
            <a:chOff x="988727" y="3200842"/>
            <a:chExt cx="1554822" cy="2860121"/>
          </a:xfrm>
          <a:solidFill>
            <a:srgbClr val="92D050"/>
          </a:solidFill>
        </p:grpSpPr>
        <p:sp>
          <p:nvSpPr>
            <p:cNvPr id="11" name="Freeform 10"/>
            <p:cNvSpPr/>
            <p:nvPr/>
          </p:nvSpPr>
          <p:spPr>
            <a:xfrm>
              <a:off x="988727" y="3200842"/>
              <a:ext cx="1554822" cy="315098"/>
            </a:xfrm>
            <a:custGeom>
              <a:avLst/>
              <a:gdLst>
                <a:gd name="connsiteX0" fmla="*/ 0 w 1554822"/>
                <a:gd name="connsiteY0" fmla="*/ 31510 h 315098"/>
                <a:gd name="connsiteX1" fmla="*/ 9229 w 1554822"/>
                <a:gd name="connsiteY1" fmla="*/ 9229 h 315098"/>
                <a:gd name="connsiteX2" fmla="*/ 31510 w 1554822"/>
                <a:gd name="connsiteY2" fmla="*/ 0 h 315098"/>
                <a:gd name="connsiteX3" fmla="*/ 1523312 w 1554822"/>
                <a:gd name="connsiteY3" fmla="*/ 0 h 315098"/>
                <a:gd name="connsiteX4" fmla="*/ 1545593 w 1554822"/>
                <a:gd name="connsiteY4" fmla="*/ 9229 h 315098"/>
                <a:gd name="connsiteX5" fmla="*/ 1554822 w 1554822"/>
                <a:gd name="connsiteY5" fmla="*/ 31510 h 315098"/>
                <a:gd name="connsiteX6" fmla="*/ 1554822 w 1554822"/>
                <a:gd name="connsiteY6" fmla="*/ 283588 h 315098"/>
                <a:gd name="connsiteX7" fmla="*/ 1545593 w 1554822"/>
                <a:gd name="connsiteY7" fmla="*/ 305869 h 315098"/>
                <a:gd name="connsiteX8" fmla="*/ 1523312 w 1554822"/>
                <a:gd name="connsiteY8" fmla="*/ 315098 h 315098"/>
                <a:gd name="connsiteX9" fmla="*/ 31510 w 1554822"/>
                <a:gd name="connsiteY9" fmla="*/ 315098 h 315098"/>
                <a:gd name="connsiteX10" fmla="*/ 9229 w 1554822"/>
                <a:gd name="connsiteY10" fmla="*/ 305869 h 315098"/>
                <a:gd name="connsiteX11" fmla="*/ 0 w 1554822"/>
                <a:gd name="connsiteY11" fmla="*/ 283588 h 315098"/>
                <a:gd name="connsiteX12" fmla="*/ 0 w 1554822"/>
                <a:gd name="connsiteY12" fmla="*/ 31510 h 3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315098">
                  <a:moveTo>
                    <a:pt x="0" y="31510"/>
                  </a:moveTo>
                  <a:cubicBezTo>
                    <a:pt x="0" y="23153"/>
                    <a:pt x="3320" y="15138"/>
                    <a:pt x="9229" y="9229"/>
                  </a:cubicBezTo>
                  <a:cubicBezTo>
                    <a:pt x="15138" y="3320"/>
                    <a:pt x="23153" y="0"/>
                    <a:pt x="31510" y="0"/>
                  </a:cubicBezTo>
                  <a:lnTo>
                    <a:pt x="1523312" y="0"/>
                  </a:lnTo>
                  <a:cubicBezTo>
                    <a:pt x="1531669" y="0"/>
                    <a:pt x="1539684" y="3320"/>
                    <a:pt x="1545593" y="9229"/>
                  </a:cubicBezTo>
                  <a:cubicBezTo>
                    <a:pt x="1551502" y="15138"/>
                    <a:pt x="1554822" y="23153"/>
                    <a:pt x="1554822" y="31510"/>
                  </a:cubicBezTo>
                  <a:lnTo>
                    <a:pt x="1554822" y="283588"/>
                  </a:lnTo>
                  <a:cubicBezTo>
                    <a:pt x="1554822" y="291945"/>
                    <a:pt x="1551502" y="299960"/>
                    <a:pt x="1545593" y="305869"/>
                  </a:cubicBezTo>
                  <a:cubicBezTo>
                    <a:pt x="1539684" y="311778"/>
                    <a:pt x="1531669" y="315098"/>
                    <a:pt x="1523312" y="315098"/>
                  </a:cubicBezTo>
                  <a:lnTo>
                    <a:pt x="31510" y="315098"/>
                  </a:lnTo>
                  <a:cubicBezTo>
                    <a:pt x="23153" y="315098"/>
                    <a:pt x="15138" y="311778"/>
                    <a:pt x="9229" y="305869"/>
                  </a:cubicBezTo>
                  <a:cubicBezTo>
                    <a:pt x="3320" y="299960"/>
                    <a:pt x="0" y="291945"/>
                    <a:pt x="0" y="283588"/>
                  </a:cubicBezTo>
                  <a:lnTo>
                    <a:pt x="0" y="31510"/>
                  </a:lnTo>
                  <a:close/>
                </a:path>
              </a:pathLst>
            </a:custGeom>
            <a:grp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5240" tIns="29525" rIns="35240" bIns="29525" numCol="1" spcCol="1270" anchor="ctr" anchorCtr="0">
              <a:noAutofit/>
            </a:bodyPr>
            <a:lstStyle/>
            <a:p>
              <a:pPr algn="ctr" defTabSz="400050">
                <a:lnSpc>
                  <a:spcPct val="90000"/>
                </a:lnSpc>
                <a:spcAft>
                  <a:spcPct val="35000"/>
                </a:spcAft>
              </a:pPr>
              <a:r>
                <a:rPr lang="en-GB" sz="1400" b="1" dirty="0">
                  <a:solidFill>
                    <a:schemeClr val="bg1"/>
                  </a:solidFill>
                  <a:cs typeface="Arial" pitchFamily="34" charset="0"/>
                </a:rPr>
                <a:t>Patient</a:t>
              </a:r>
            </a:p>
          </p:txBody>
        </p:sp>
        <p:sp>
          <p:nvSpPr>
            <p:cNvPr id="12" name="Freeform 11"/>
            <p:cNvSpPr/>
            <p:nvPr/>
          </p:nvSpPr>
          <p:spPr>
            <a:xfrm>
              <a:off x="988727" y="3564416"/>
              <a:ext cx="1554822" cy="315098"/>
            </a:xfrm>
            <a:custGeom>
              <a:avLst/>
              <a:gdLst>
                <a:gd name="connsiteX0" fmla="*/ 0 w 1554822"/>
                <a:gd name="connsiteY0" fmla="*/ 31510 h 315098"/>
                <a:gd name="connsiteX1" fmla="*/ 9229 w 1554822"/>
                <a:gd name="connsiteY1" fmla="*/ 9229 h 315098"/>
                <a:gd name="connsiteX2" fmla="*/ 31510 w 1554822"/>
                <a:gd name="connsiteY2" fmla="*/ 0 h 315098"/>
                <a:gd name="connsiteX3" fmla="*/ 1523312 w 1554822"/>
                <a:gd name="connsiteY3" fmla="*/ 0 h 315098"/>
                <a:gd name="connsiteX4" fmla="*/ 1545593 w 1554822"/>
                <a:gd name="connsiteY4" fmla="*/ 9229 h 315098"/>
                <a:gd name="connsiteX5" fmla="*/ 1554822 w 1554822"/>
                <a:gd name="connsiteY5" fmla="*/ 31510 h 315098"/>
                <a:gd name="connsiteX6" fmla="*/ 1554822 w 1554822"/>
                <a:gd name="connsiteY6" fmla="*/ 283588 h 315098"/>
                <a:gd name="connsiteX7" fmla="*/ 1545593 w 1554822"/>
                <a:gd name="connsiteY7" fmla="*/ 305869 h 315098"/>
                <a:gd name="connsiteX8" fmla="*/ 1523312 w 1554822"/>
                <a:gd name="connsiteY8" fmla="*/ 315098 h 315098"/>
                <a:gd name="connsiteX9" fmla="*/ 31510 w 1554822"/>
                <a:gd name="connsiteY9" fmla="*/ 315098 h 315098"/>
                <a:gd name="connsiteX10" fmla="*/ 9229 w 1554822"/>
                <a:gd name="connsiteY10" fmla="*/ 305869 h 315098"/>
                <a:gd name="connsiteX11" fmla="*/ 0 w 1554822"/>
                <a:gd name="connsiteY11" fmla="*/ 283588 h 315098"/>
                <a:gd name="connsiteX12" fmla="*/ 0 w 1554822"/>
                <a:gd name="connsiteY12" fmla="*/ 31510 h 3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315098">
                  <a:moveTo>
                    <a:pt x="0" y="31510"/>
                  </a:moveTo>
                  <a:cubicBezTo>
                    <a:pt x="0" y="23153"/>
                    <a:pt x="3320" y="15138"/>
                    <a:pt x="9229" y="9229"/>
                  </a:cubicBezTo>
                  <a:cubicBezTo>
                    <a:pt x="15138" y="3320"/>
                    <a:pt x="23153" y="0"/>
                    <a:pt x="31510" y="0"/>
                  </a:cubicBezTo>
                  <a:lnTo>
                    <a:pt x="1523312" y="0"/>
                  </a:lnTo>
                  <a:cubicBezTo>
                    <a:pt x="1531669" y="0"/>
                    <a:pt x="1539684" y="3320"/>
                    <a:pt x="1545593" y="9229"/>
                  </a:cubicBezTo>
                  <a:cubicBezTo>
                    <a:pt x="1551502" y="15138"/>
                    <a:pt x="1554822" y="23153"/>
                    <a:pt x="1554822" y="31510"/>
                  </a:cubicBezTo>
                  <a:lnTo>
                    <a:pt x="1554822" y="283588"/>
                  </a:lnTo>
                  <a:cubicBezTo>
                    <a:pt x="1554822" y="291945"/>
                    <a:pt x="1551502" y="299960"/>
                    <a:pt x="1545593" y="305869"/>
                  </a:cubicBezTo>
                  <a:cubicBezTo>
                    <a:pt x="1539684" y="311778"/>
                    <a:pt x="1531669" y="315098"/>
                    <a:pt x="1523312" y="315098"/>
                  </a:cubicBezTo>
                  <a:lnTo>
                    <a:pt x="31510" y="315098"/>
                  </a:lnTo>
                  <a:cubicBezTo>
                    <a:pt x="23153" y="315098"/>
                    <a:pt x="15138" y="311778"/>
                    <a:pt x="9229" y="305869"/>
                  </a:cubicBezTo>
                  <a:cubicBezTo>
                    <a:pt x="3320" y="299960"/>
                    <a:pt x="0" y="291945"/>
                    <a:pt x="0" y="283588"/>
                  </a:cubicBezTo>
                  <a:lnTo>
                    <a:pt x="0" y="31510"/>
                  </a:lnTo>
                  <a:close/>
                </a:path>
              </a:pathLst>
            </a:custGeom>
            <a:grp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5240" tIns="29525" rIns="35240" bIns="29525" numCol="1" spcCol="1270" anchor="ctr" anchorCtr="0">
              <a:noAutofit/>
            </a:bodyPr>
            <a:lstStyle/>
            <a:p>
              <a:pPr algn="ctr" defTabSz="400050">
                <a:lnSpc>
                  <a:spcPct val="90000"/>
                </a:lnSpc>
                <a:spcAft>
                  <a:spcPct val="35000"/>
                </a:spcAft>
              </a:pPr>
              <a:r>
                <a:rPr lang="en-GB" sz="1400" b="1" dirty="0">
                  <a:solidFill>
                    <a:schemeClr val="bg1"/>
                  </a:solidFill>
                  <a:cs typeface="Arial" pitchFamily="34" charset="0"/>
                </a:rPr>
                <a:t>Reliable</a:t>
              </a:r>
            </a:p>
          </p:txBody>
        </p:sp>
        <p:sp>
          <p:nvSpPr>
            <p:cNvPr id="13" name="Freeform 12"/>
            <p:cNvSpPr/>
            <p:nvPr/>
          </p:nvSpPr>
          <p:spPr>
            <a:xfrm>
              <a:off x="988727" y="3927991"/>
              <a:ext cx="1554822" cy="315098"/>
            </a:xfrm>
            <a:custGeom>
              <a:avLst/>
              <a:gdLst>
                <a:gd name="connsiteX0" fmla="*/ 0 w 1554822"/>
                <a:gd name="connsiteY0" fmla="*/ 31510 h 315098"/>
                <a:gd name="connsiteX1" fmla="*/ 9229 w 1554822"/>
                <a:gd name="connsiteY1" fmla="*/ 9229 h 315098"/>
                <a:gd name="connsiteX2" fmla="*/ 31510 w 1554822"/>
                <a:gd name="connsiteY2" fmla="*/ 0 h 315098"/>
                <a:gd name="connsiteX3" fmla="*/ 1523312 w 1554822"/>
                <a:gd name="connsiteY3" fmla="*/ 0 h 315098"/>
                <a:gd name="connsiteX4" fmla="*/ 1545593 w 1554822"/>
                <a:gd name="connsiteY4" fmla="*/ 9229 h 315098"/>
                <a:gd name="connsiteX5" fmla="*/ 1554822 w 1554822"/>
                <a:gd name="connsiteY5" fmla="*/ 31510 h 315098"/>
                <a:gd name="connsiteX6" fmla="*/ 1554822 w 1554822"/>
                <a:gd name="connsiteY6" fmla="*/ 283588 h 315098"/>
                <a:gd name="connsiteX7" fmla="*/ 1545593 w 1554822"/>
                <a:gd name="connsiteY7" fmla="*/ 305869 h 315098"/>
                <a:gd name="connsiteX8" fmla="*/ 1523312 w 1554822"/>
                <a:gd name="connsiteY8" fmla="*/ 315098 h 315098"/>
                <a:gd name="connsiteX9" fmla="*/ 31510 w 1554822"/>
                <a:gd name="connsiteY9" fmla="*/ 315098 h 315098"/>
                <a:gd name="connsiteX10" fmla="*/ 9229 w 1554822"/>
                <a:gd name="connsiteY10" fmla="*/ 305869 h 315098"/>
                <a:gd name="connsiteX11" fmla="*/ 0 w 1554822"/>
                <a:gd name="connsiteY11" fmla="*/ 283588 h 315098"/>
                <a:gd name="connsiteX12" fmla="*/ 0 w 1554822"/>
                <a:gd name="connsiteY12" fmla="*/ 31510 h 3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315098">
                  <a:moveTo>
                    <a:pt x="0" y="31510"/>
                  </a:moveTo>
                  <a:cubicBezTo>
                    <a:pt x="0" y="23153"/>
                    <a:pt x="3320" y="15138"/>
                    <a:pt x="9229" y="9229"/>
                  </a:cubicBezTo>
                  <a:cubicBezTo>
                    <a:pt x="15138" y="3320"/>
                    <a:pt x="23153" y="0"/>
                    <a:pt x="31510" y="0"/>
                  </a:cubicBezTo>
                  <a:lnTo>
                    <a:pt x="1523312" y="0"/>
                  </a:lnTo>
                  <a:cubicBezTo>
                    <a:pt x="1531669" y="0"/>
                    <a:pt x="1539684" y="3320"/>
                    <a:pt x="1545593" y="9229"/>
                  </a:cubicBezTo>
                  <a:cubicBezTo>
                    <a:pt x="1551502" y="15138"/>
                    <a:pt x="1554822" y="23153"/>
                    <a:pt x="1554822" y="31510"/>
                  </a:cubicBezTo>
                  <a:lnTo>
                    <a:pt x="1554822" y="283588"/>
                  </a:lnTo>
                  <a:cubicBezTo>
                    <a:pt x="1554822" y="291945"/>
                    <a:pt x="1551502" y="299960"/>
                    <a:pt x="1545593" y="305869"/>
                  </a:cubicBezTo>
                  <a:cubicBezTo>
                    <a:pt x="1539684" y="311778"/>
                    <a:pt x="1531669" y="315098"/>
                    <a:pt x="1523312" y="315098"/>
                  </a:cubicBezTo>
                  <a:lnTo>
                    <a:pt x="31510" y="315098"/>
                  </a:lnTo>
                  <a:cubicBezTo>
                    <a:pt x="23153" y="315098"/>
                    <a:pt x="15138" y="311778"/>
                    <a:pt x="9229" y="305869"/>
                  </a:cubicBezTo>
                  <a:cubicBezTo>
                    <a:pt x="3320" y="299960"/>
                    <a:pt x="0" y="291945"/>
                    <a:pt x="0" y="283588"/>
                  </a:cubicBezTo>
                  <a:lnTo>
                    <a:pt x="0" y="31510"/>
                  </a:lnTo>
                  <a:close/>
                </a:path>
              </a:pathLst>
            </a:custGeom>
            <a:grp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5240" tIns="29525" rIns="35240" bIns="29525" numCol="1" spcCol="1270" anchor="ctr" anchorCtr="0">
              <a:noAutofit/>
            </a:bodyPr>
            <a:lstStyle/>
            <a:p>
              <a:pPr algn="ctr" defTabSz="400050">
                <a:lnSpc>
                  <a:spcPct val="90000"/>
                </a:lnSpc>
                <a:spcAft>
                  <a:spcPct val="35000"/>
                </a:spcAft>
              </a:pPr>
              <a:r>
                <a:rPr lang="en-GB" sz="1400" b="1" dirty="0">
                  <a:solidFill>
                    <a:schemeClr val="bg1"/>
                  </a:solidFill>
                  <a:cs typeface="Arial" pitchFamily="34" charset="0"/>
                </a:rPr>
                <a:t>Steady</a:t>
              </a:r>
            </a:p>
          </p:txBody>
        </p:sp>
        <p:sp>
          <p:nvSpPr>
            <p:cNvPr id="14" name="Freeform 13"/>
            <p:cNvSpPr/>
            <p:nvPr/>
          </p:nvSpPr>
          <p:spPr>
            <a:xfrm>
              <a:off x="988727" y="4291566"/>
              <a:ext cx="1554822" cy="315098"/>
            </a:xfrm>
            <a:custGeom>
              <a:avLst/>
              <a:gdLst>
                <a:gd name="connsiteX0" fmla="*/ 0 w 1554822"/>
                <a:gd name="connsiteY0" fmla="*/ 31510 h 315098"/>
                <a:gd name="connsiteX1" fmla="*/ 9229 w 1554822"/>
                <a:gd name="connsiteY1" fmla="*/ 9229 h 315098"/>
                <a:gd name="connsiteX2" fmla="*/ 31510 w 1554822"/>
                <a:gd name="connsiteY2" fmla="*/ 0 h 315098"/>
                <a:gd name="connsiteX3" fmla="*/ 1523312 w 1554822"/>
                <a:gd name="connsiteY3" fmla="*/ 0 h 315098"/>
                <a:gd name="connsiteX4" fmla="*/ 1545593 w 1554822"/>
                <a:gd name="connsiteY4" fmla="*/ 9229 h 315098"/>
                <a:gd name="connsiteX5" fmla="*/ 1554822 w 1554822"/>
                <a:gd name="connsiteY5" fmla="*/ 31510 h 315098"/>
                <a:gd name="connsiteX6" fmla="*/ 1554822 w 1554822"/>
                <a:gd name="connsiteY6" fmla="*/ 283588 h 315098"/>
                <a:gd name="connsiteX7" fmla="*/ 1545593 w 1554822"/>
                <a:gd name="connsiteY7" fmla="*/ 305869 h 315098"/>
                <a:gd name="connsiteX8" fmla="*/ 1523312 w 1554822"/>
                <a:gd name="connsiteY8" fmla="*/ 315098 h 315098"/>
                <a:gd name="connsiteX9" fmla="*/ 31510 w 1554822"/>
                <a:gd name="connsiteY9" fmla="*/ 315098 h 315098"/>
                <a:gd name="connsiteX10" fmla="*/ 9229 w 1554822"/>
                <a:gd name="connsiteY10" fmla="*/ 305869 h 315098"/>
                <a:gd name="connsiteX11" fmla="*/ 0 w 1554822"/>
                <a:gd name="connsiteY11" fmla="*/ 283588 h 315098"/>
                <a:gd name="connsiteX12" fmla="*/ 0 w 1554822"/>
                <a:gd name="connsiteY12" fmla="*/ 31510 h 3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315098">
                  <a:moveTo>
                    <a:pt x="0" y="31510"/>
                  </a:moveTo>
                  <a:cubicBezTo>
                    <a:pt x="0" y="23153"/>
                    <a:pt x="3320" y="15138"/>
                    <a:pt x="9229" y="9229"/>
                  </a:cubicBezTo>
                  <a:cubicBezTo>
                    <a:pt x="15138" y="3320"/>
                    <a:pt x="23153" y="0"/>
                    <a:pt x="31510" y="0"/>
                  </a:cubicBezTo>
                  <a:lnTo>
                    <a:pt x="1523312" y="0"/>
                  </a:lnTo>
                  <a:cubicBezTo>
                    <a:pt x="1531669" y="0"/>
                    <a:pt x="1539684" y="3320"/>
                    <a:pt x="1545593" y="9229"/>
                  </a:cubicBezTo>
                  <a:cubicBezTo>
                    <a:pt x="1551502" y="15138"/>
                    <a:pt x="1554822" y="23153"/>
                    <a:pt x="1554822" y="31510"/>
                  </a:cubicBezTo>
                  <a:lnTo>
                    <a:pt x="1554822" y="283588"/>
                  </a:lnTo>
                  <a:cubicBezTo>
                    <a:pt x="1554822" y="291945"/>
                    <a:pt x="1551502" y="299960"/>
                    <a:pt x="1545593" y="305869"/>
                  </a:cubicBezTo>
                  <a:cubicBezTo>
                    <a:pt x="1539684" y="311778"/>
                    <a:pt x="1531669" y="315098"/>
                    <a:pt x="1523312" y="315098"/>
                  </a:cubicBezTo>
                  <a:lnTo>
                    <a:pt x="31510" y="315098"/>
                  </a:lnTo>
                  <a:cubicBezTo>
                    <a:pt x="23153" y="315098"/>
                    <a:pt x="15138" y="311778"/>
                    <a:pt x="9229" y="305869"/>
                  </a:cubicBezTo>
                  <a:cubicBezTo>
                    <a:pt x="3320" y="299960"/>
                    <a:pt x="0" y="291945"/>
                    <a:pt x="0" y="283588"/>
                  </a:cubicBezTo>
                  <a:lnTo>
                    <a:pt x="0" y="31510"/>
                  </a:lnTo>
                  <a:close/>
                </a:path>
              </a:pathLst>
            </a:custGeom>
            <a:grp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5240" tIns="29525" rIns="35240" bIns="29525" numCol="1" spcCol="1270" anchor="ctr" anchorCtr="0">
              <a:noAutofit/>
            </a:bodyPr>
            <a:lstStyle/>
            <a:p>
              <a:pPr algn="ctr" defTabSz="400050">
                <a:lnSpc>
                  <a:spcPct val="90000"/>
                </a:lnSpc>
                <a:spcAft>
                  <a:spcPct val="35000"/>
                </a:spcAft>
              </a:pPr>
              <a:r>
                <a:rPr lang="en-GB" sz="1400" b="1" dirty="0">
                  <a:solidFill>
                    <a:schemeClr val="bg1"/>
                  </a:solidFill>
                  <a:cs typeface="Arial" pitchFamily="34" charset="0"/>
                </a:rPr>
                <a:t>Relaxed</a:t>
              </a:r>
            </a:p>
          </p:txBody>
        </p:sp>
        <p:sp>
          <p:nvSpPr>
            <p:cNvPr id="15" name="Freeform 14"/>
            <p:cNvSpPr/>
            <p:nvPr/>
          </p:nvSpPr>
          <p:spPr>
            <a:xfrm>
              <a:off x="988727" y="4655141"/>
              <a:ext cx="1554822" cy="315098"/>
            </a:xfrm>
            <a:custGeom>
              <a:avLst/>
              <a:gdLst>
                <a:gd name="connsiteX0" fmla="*/ 0 w 1554822"/>
                <a:gd name="connsiteY0" fmla="*/ 31510 h 315098"/>
                <a:gd name="connsiteX1" fmla="*/ 9229 w 1554822"/>
                <a:gd name="connsiteY1" fmla="*/ 9229 h 315098"/>
                <a:gd name="connsiteX2" fmla="*/ 31510 w 1554822"/>
                <a:gd name="connsiteY2" fmla="*/ 0 h 315098"/>
                <a:gd name="connsiteX3" fmla="*/ 1523312 w 1554822"/>
                <a:gd name="connsiteY3" fmla="*/ 0 h 315098"/>
                <a:gd name="connsiteX4" fmla="*/ 1545593 w 1554822"/>
                <a:gd name="connsiteY4" fmla="*/ 9229 h 315098"/>
                <a:gd name="connsiteX5" fmla="*/ 1554822 w 1554822"/>
                <a:gd name="connsiteY5" fmla="*/ 31510 h 315098"/>
                <a:gd name="connsiteX6" fmla="*/ 1554822 w 1554822"/>
                <a:gd name="connsiteY6" fmla="*/ 283588 h 315098"/>
                <a:gd name="connsiteX7" fmla="*/ 1545593 w 1554822"/>
                <a:gd name="connsiteY7" fmla="*/ 305869 h 315098"/>
                <a:gd name="connsiteX8" fmla="*/ 1523312 w 1554822"/>
                <a:gd name="connsiteY8" fmla="*/ 315098 h 315098"/>
                <a:gd name="connsiteX9" fmla="*/ 31510 w 1554822"/>
                <a:gd name="connsiteY9" fmla="*/ 315098 h 315098"/>
                <a:gd name="connsiteX10" fmla="*/ 9229 w 1554822"/>
                <a:gd name="connsiteY10" fmla="*/ 305869 h 315098"/>
                <a:gd name="connsiteX11" fmla="*/ 0 w 1554822"/>
                <a:gd name="connsiteY11" fmla="*/ 283588 h 315098"/>
                <a:gd name="connsiteX12" fmla="*/ 0 w 1554822"/>
                <a:gd name="connsiteY12" fmla="*/ 31510 h 3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315098">
                  <a:moveTo>
                    <a:pt x="0" y="31510"/>
                  </a:moveTo>
                  <a:cubicBezTo>
                    <a:pt x="0" y="23153"/>
                    <a:pt x="3320" y="15138"/>
                    <a:pt x="9229" y="9229"/>
                  </a:cubicBezTo>
                  <a:cubicBezTo>
                    <a:pt x="15138" y="3320"/>
                    <a:pt x="23153" y="0"/>
                    <a:pt x="31510" y="0"/>
                  </a:cubicBezTo>
                  <a:lnTo>
                    <a:pt x="1523312" y="0"/>
                  </a:lnTo>
                  <a:cubicBezTo>
                    <a:pt x="1531669" y="0"/>
                    <a:pt x="1539684" y="3320"/>
                    <a:pt x="1545593" y="9229"/>
                  </a:cubicBezTo>
                  <a:cubicBezTo>
                    <a:pt x="1551502" y="15138"/>
                    <a:pt x="1554822" y="23153"/>
                    <a:pt x="1554822" y="31510"/>
                  </a:cubicBezTo>
                  <a:lnTo>
                    <a:pt x="1554822" y="283588"/>
                  </a:lnTo>
                  <a:cubicBezTo>
                    <a:pt x="1554822" y="291945"/>
                    <a:pt x="1551502" y="299960"/>
                    <a:pt x="1545593" y="305869"/>
                  </a:cubicBezTo>
                  <a:cubicBezTo>
                    <a:pt x="1539684" y="311778"/>
                    <a:pt x="1531669" y="315098"/>
                    <a:pt x="1523312" y="315098"/>
                  </a:cubicBezTo>
                  <a:lnTo>
                    <a:pt x="31510" y="315098"/>
                  </a:lnTo>
                  <a:cubicBezTo>
                    <a:pt x="23153" y="315098"/>
                    <a:pt x="15138" y="311778"/>
                    <a:pt x="9229" y="305869"/>
                  </a:cubicBezTo>
                  <a:cubicBezTo>
                    <a:pt x="3320" y="299960"/>
                    <a:pt x="0" y="291945"/>
                    <a:pt x="0" y="283588"/>
                  </a:cubicBezTo>
                  <a:lnTo>
                    <a:pt x="0" y="31510"/>
                  </a:lnTo>
                  <a:close/>
                </a:path>
              </a:pathLst>
            </a:custGeom>
            <a:grp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5240" tIns="29525" rIns="35240" bIns="29525" numCol="1" spcCol="1270" anchor="ctr" anchorCtr="0">
              <a:noAutofit/>
            </a:bodyPr>
            <a:lstStyle/>
            <a:p>
              <a:pPr algn="ctr" defTabSz="400050">
                <a:lnSpc>
                  <a:spcPct val="90000"/>
                </a:lnSpc>
                <a:spcAft>
                  <a:spcPct val="35000"/>
                </a:spcAft>
              </a:pPr>
              <a:r>
                <a:rPr lang="en-GB" sz="1400" b="1" dirty="0">
                  <a:solidFill>
                    <a:schemeClr val="bg1"/>
                  </a:solidFill>
                  <a:cs typeface="Arial" pitchFamily="34" charset="0"/>
                </a:rPr>
                <a:t>Predictable</a:t>
              </a:r>
            </a:p>
          </p:txBody>
        </p:sp>
        <p:sp>
          <p:nvSpPr>
            <p:cNvPr id="16" name="Freeform 15"/>
            <p:cNvSpPr/>
            <p:nvPr/>
          </p:nvSpPr>
          <p:spPr>
            <a:xfrm>
              <a:off x="988727" y="5018715"/>
              <a:ext cx="1554822" cy="315098"/>
            </a:xfrm>
            <a:custGeom>
              <a:avLst/>
              <a:gdLst>
                <a:gd name="connsiteX0" fmla="*/ 0 w 1554822"/>
                <a:gd name="connsiteY0" fmla="*/ 31510 h 315098"/>
                <a:gd name="connsiteX1" fmla="*/ 9229 w 1554822"/>
                <a:gd name="connsiteY1" fmla="*/ 9229 h 315098"/>
                <a:gd name="connsiteX2" fmla="*/ 31510 w 1554822"/>
                <a:gd name="connsiteY2" fmla="*/ 0 h 315098"/>
                <a:gd name="connsiteX3" fmla="*/ 1523312 w 1554822"/>
                <a:gd name="connsiteY3" fmla="*/ 0 h 315098"/>
                <a:gd name="connsiteX4" fmla="*/ 1545593 w 1554822"/>
                <a:gd name="connsiteY4" fmla="*/ 9229 h 315098"/>
                <a:gd name="connsiteX5" fmla="*/ 1554822 w 1554822"/>
                <a:gd name="connsiteY5" fmla="*/ 31510 h 315098"/>
                <a:gd name="connsiteX6" fmla="*/ 1554822 w 1554822"/>
                <a:gd name="connsiteY6" fmla="*/ 283588 h 315098"/>
                <a:gd name="connsiteX7" fmla="*/ 1545593 w 1554822"/>
                <a:gd name="connsiteY7" fmla="*/ 305869 h 315098"/>
                <a:gd name="connsiteX8" fmla="*/ 1523312 w 1554822"/>
                <a:gd name="connsiteY8" fmla="*/ 315098 h 315098"/>
                <a:gd name="connsiteX9" fmla="*/ 31510 w 1554822"/>
                <a:gd name="connsiteY9" fmla="*/ 315098 h 315098"/>
                <a:gd name="connsiteX10" fmla="*/ 9229 w 1554822"/>
                <a:gd name="connsiteY10" fmla="*/ 305869 h 315098"/>
                <a:gd name="connsiteX11" fmla="*/ 0 w 1554822"/>
                <a:gd name="connsiteY11" fmla="*/ 283588 h 315098"/>
                <a:gd name="connsiteX12" fmla="*/ 0 w 1554822"/>
                <a:gd name="connsiteY12" fmla="*/ 31510 h 3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315098">
                  <a:moveTo>
                    <a:pt x="0" y="31510"/>
                  </a:moveTo>
                  <a:cubicBezTo>
                    <a:pt x="0" y="23153"/>
                    <a:pt x="3320" y="15138"/>
                    <a:pt x="9229" y="9229"/>
                  </a:cubicBezTo>
                  <a:cubicBezTo>
                    <a:pt x="15138" y="3320"/>
                    <a:pt x="23153" y="0"/>
                    <a:pt x="31510" y="0"/>
                  </a:cubicBezTo>
                  <a:lnTo>
                    <a:pt x="1523312" y="0"/>
                  </a:lnTo>
                  <a:cubicBezTo>
                    <a:pt x="1531669" y="0"/>
                    <a:pt x="1539684" y="3320"/>
                    <a:pt x="1545593" y="9229"/>
                  </a:cubicBezTo>
                  <a:cubicBezTo>
                    <a:pt x="1551502" y="15138"/>
                    <a:pt x="1554822" y="23153"/>
                    <a:pt x="1554822" y="31510"/>
                  </a:cubicBezTo>
                  <a:lnTo>
                    <a:pt x="1554822" y="283588"/>
                  </a:lnTo>
                  <a:cubicBezTo>
                    <a:pt x="1554822" y="291945"/>
                    <a:pt x="1551502" y="299960"/>
                    <a:pt x="1545593" y="305869"/>
                  </a:cubicBezTo>
                  <a:cubicBezTo>
                    <a:pt x="1539684" y="311778"/>
                    <a:pt x="1531669" y="315098"/>
                    <a:pt x="1523312" y="315098"/>
                  </a:cubicBezTo>
                  <a:lnTo>
                    <a:pt x="31510" y="315098"/>
                  </a:lnTo>
                  <a:cubicBezTo>
                    <a:pt x="23153" y="315098"/>
                    <a:pt x="15138" y="311778"/>
                    <a:pt x="9229" y="305869"/>
                  </a:cubicBezTo>
                  <a:cubicBezTo>
                    <a:pt x="3320" y="299960"/>
                    <a:pt x="0" y="291945"/>
                    <a:pt x="0" y="283588"/>
                  </a:cubicBezTo>
                  <a:lnTo>
                    <a:pt x="0" y="31510"/>
                  </a:lnTo>
                  <a:close/>
                </a:path>
              </a:pathLst>
            </a:custGeom>
            <a:grp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5240" tIns="29525" rIns="35240" bIns="29525" numCol="1" spcCol="1270" anchor="ctr" anchorCtr="0">
              <a:noAutofit/>
            </a:bodyPr>
            <a:lstStyle/>
            <a:p>
              <a:pPr algn="ctr" defTabSz="400050">
                <a:lnSpc>
                  <a:spcPct val="90000"/>
                </a:lnSpc>
                <a:spcAft>
                  <a:spcPct val="35000"/>
                </a:spcAft>
              </a:pPr>
              <a:r>
                <a:rPr lang="en-GB" sz="1400" b="1" dirty="0">
                  <a:solidFill>
                    <a:schemeClr val="bg1"/>
                  </a:solidFill>
                  <a:cs typeface="Arial" pitchFamily="34" charset="0"/>
                </a:rPr>
                <a:t>Modest</a:t>
              </a:r>
            </a:p>
          </p:txBody>
        </p:sp>
        <p:sp>
          <p:nvSpPr>
            <p:cNvPr id="17" name="Freeform 16"/>
            <p:cNvSpPr/>
            <p:nvPr/>
          </p:nvSpPr>
          <p:spPr>
            <a:xfrm>
              <a:off x="988727" y="5382290"/>
              <a:ext cx="1554822" cy="315098"/>
            </a:xfrm>
            <a:custGeom>
              <a:avLst/>
              <a:gdLst>
                <a:gd name="connsiteX0" fmla="*/ 0 w 1554822"/>
                <a:gd name="connsiteY0" fmla="*/ 31510 h 315098"/>
                <a:gd name="connsiteX1" fmla="*/ 9229 w 1554822"/>
                <a:gd name="connsiteY1" fmla="*/ 9229 h 315098"/>
                <a:gd name="connsiteX2" fmla="*/ 31510 w 1554822"/>
                <a:gd name="connsiteY2" fmla="*/ 0 h 315098"/>
                <a:gd name="connsiteX3" fmla="*/ 1523312 w 1554822"/>
                <a:gd name="connsiteY3" fmla="*/ 0 h 315098"/>
                <a:gd name="connsiteX4" fmla="*/ 1545593 w 1554822"/>
                <a:gd name="connsiteY4" fmla="*/ 9229 h 315098"/>
                <a:gd name="connsiteX5" fmla="*/ 1554822 w 1554822"/>
                <a:gd name="connsiteY5" fmla="*/ 31510 h 315098"/>
                <a:gd name="connsiteX6" fmla="*/ 1554822 w 1554822"/>
                <a:gd name="connsiteY6" fmla="*/ 283588 h 315098"/>
                <a:gd name="connsiteX7" fmla="*/ 1545593 w 1554822"/>
                <a:gd name="connsiteY7" fmla="*/ 305869 h 315098"/>
                <a:gd name="connsiteX8" fmla="*/ 1523312 w 1554822"/>
                <a:gd name="connsiteY8" fmla="*/ 315098 h 315098"/>
                <a:gd name="connsiteX9" fmla="*/ 31510 w 1554822"/>
                <a:gd name="connsiteY9" fmla="*/ 315098 h 315098"/>
                <a:gd name="connsiteX10" fmla="*/ 9229 w 1554822"/>
                <a:gd name="connsiteY10" fmla="*/ 305869 h 315098"/>
                <a:gd name="connsiteX11" fmla="*/ 0 w 1554822"/>
                <a:gd name="connsiteY11" fmla="*/ 283588 h 315098"/>
                <a:gd name="connsiteX12" fmla="*/ 0 w 1554822"/>
                <a:gd name="connsiteY12" fmla="*/ 31510 h 3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315098">
                  <a:moveTo>
                    <a:pt x="0" y="31510"/>
                  </a:moveTo>
                  <a:cubicBezTo>
                    <a:pt x="0" y="23153"/>
                    <a:pt x="3320" y="15138"/>
                    <a:pt x="9229" y="9229"/>
                  </a:cubicBezTo>
                  <a:cubicBezTo>
                    <a:pt x="15138" y="3320"/>
                    <a:pt x="23153" y="0"/>
                    <a:pt x="31510" y="0"/>
                  </a:cubicBezTo>
                  <a:lnTo>
                    <a:pt x="1523312" y="0"/>
                  </a:lnTo>
                  <a:cubicBezTo>
                    <a:pt x="1531669" y="0"/>
                    <a:pt x="1539684" y="3320"/>
                    <a:pt x="1545593" y="9229"/>
                  </a:cubicBezTo>
                  <a:cubicBezTo>
                    <a:pt x="1551502" y="15138"/>
                    <a:pt x="1554822" y="23153"/>
                    <a:pt x="1554822" y="31510"/>
                  </a:cubicBezTo>
                  <a:lnTo>
                    <a:pt x="1554822" y="283588"/>
                  </a:lnTo>
                  <a:cubicBezTo>
                    <a:pt x="1554822" y="291945"/>
                    <a:pt x="1551502" y="299960"/>
                    <a:pt x="1545593" y="305869"/>
                  </a:cubicBezTo>
                  <a:cubicBezTo>
                    <a:pt x="1539684" y="311778"/>
                    <a:pt x="1531669" y="315098"/>
                    <a:pt x="1523312" y="315098"/>
                  </a:cubicBezTo>
                  <a:lnTo>
                    <a:pt x="31510" y="315098"/>
                  </a:lnTo>
                  <a:cubicBezTo>
                    <a:pt x="23153" y="315098"/>
                    <a:pt x="15138" y="311778"/>
                    <a:pt x="9229" y="305869"/>
                  </a:cubicBezTo>
                  <a:cubicBezTo>
                    <a:pt x="3320" y="299960"/>
                    <a:pt x="0" y="291945"/>
                    <a:pt x="0" y="283588"/>
                  </a:cubicBezTo>
                  <a:lnTo>
                    <a:pt x="0" y="31510"/>
                  </a:lnTo>
                  <a:close/>
                </a:path>
              </a:pathLst>
            </a:custGeom>
            <a:grp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5240" tIns="29525" rIns="35240" bIns="29525" numCol="1" spcCol="1270" anchor="ctr" anchorCtr="0">
              <a:noAutofit/>
            </a:bodyPr>
            <a:lstStyle/>
            <a:p>
              <a:pPr algn="ctr" defTabSz="400050">
                <a:lnSpc>
                  <a:spcPct val="90000"/>
                </a:lnSpc>
                <a:spcAft>
                  <a:spcPct val="35000"/>
                </a:spcAft>
              </a:pPr>
              <a:r>
                <a:rPr lang="en-GB" sz="1400" b="1" dirty="0">
                  <a:solidFill>
                    <a:schemeClr val="bg1"/>
                  </a:solidFill>
                  <a:cs typeface="Arial" pitchFamily="34" charset="0"/>
                </a:rPr>
                <a:t>Thinking</a:t>
              </a:r>
            </a:p>
          </p:txBody>
        </p:sp>
        <p:sp>
          <p:nvSpPr>
            <p:cNvPr id="18" name="Freeform 17"/>
            <p:cNvSpPr/>
            <p:nvPr/>
          </p:nvSpPr>
          <p:spPr>
            <a:xfrm>
              <a:off x="988727" y="5745865"/>
              <a:ext cx="1554822" cy="315098"/>
            </a:xfrm>
            <a:custGeom>
              <a:avLst/>
              <a:gdLst>
                <a:gd name="connsiteX0" fmla="*/ 0 w 1554822"/>
                <a:gd name="connsiteY0" fmla="*/ 31510 h 315098"/>
                <a:gd name="connsiteX1" fmla="*/ 9229 w 1554822"/>
                <a:gd name="connsiteY1" fmla="*/ 9229 h 315098"/>
                <a:gd name="connsiteX2" fmla="*/ 31510 w 1554822"/>
                <a:gd name="connsiteY2" fmla="*/ 0 h 315098"/>
                <a:gd name="connsiteX3" fmla="*/ 1523312 w 1554822"/>
                <a:gd name="connsiteY3" fmla="*/ 0 h 315098"/>
                <a:gd name="connsiteX4" fmla="*/ 1545593 w 1554822"/>
                <a:gd name="connsiteY4" fmla="*/ 9229 h 315098"/>
                <a:gd name="connsiteX5" fmla="*/ 1554822 w 1554822"/>
                <a:gd name="connsiteY5" fmla="*/ 31510 h 315098"/>
                <a:gd name="connsiteX6" fmla="*/ 1554822 w 1554822"/>
                <a:gd name="connsiteY6" fmla="*/ 283588 h 315098"/>
                <a:gd name="connsiteX7" fmla="*/ 1545593 w 1554822"/>
                <a:gd name="connsiteY7" fmla="*/ 305869 h 315098"/>
                <a:gd name="connsiteX8" fmla="*/ 1523312 w 1554822"/>
                <a:gd name="connsiteY8" fmla="*/ 315098 h 315098"/>
                <a:gd name="connsiteX9" fmla="*/ 31510 w 1554822"/>
                <a:gd name="connsiteY9" fmla="*/ 315098 h 315098"/>
                <a:gd name="connsiteX10" fmla="*/ 9229 w 1554822"/>
                <a:gd name="connsiteY10" fmla="*/ 305869 h 315098"/>
                <a:gd name="connsiteX11" fmla="*/ 0 w 1554822"/>
                <a:gd name="connsiteY11" fmla="*/ 283588 h 315098"/>
                <a:gd name="connsiteX12" fmla="*/ 0 w 1554822"/>
                <a:gd name="connsiteY12" fmla="*/ 31510 h 3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315098">
                  <a:moveTo>
                    <a:pt x="0" y="31510"/>
                  </a:moveTo>
                  <a:cubicBezTo>
                    <a:pt x="0" y="23153"/>
                    <a:pt x="3320" y="15138"/>
                    <a:pt x="9229" y="9229"/>
                  </a:cubicBezTo>
                  <a:cubicBezTo>
                    <a:pt x="15138" y="3320"/>
                    <a:pt x="23153" y="0"/>
                    <a:pt x="31510" y="0"/>
                  </a:cubicBezTo>
                  <a:lnTo>
                    <a:pt x="1523312" y="0"/>
                  </a:lnTo>
                  <a:cubicBezTo>
                    <a:pt x="1531669" y="0"/>
                    <a:pt x="1539684" y="3320"/>
                    <a:pt x="1545593" y="9229"/>
                  </a:cubicBezTo>
                  <a:cubicBezTo>
                    <a:pt x="1551502" y="15138"/>
                    <a:pt x="1554822" y="23153"/>
                    <a:pt x="1554822" y="31510"/>
                  </a:cubicBezTo>
                  <a:lnTo>
                    <a:pt x="1554822" y="283588"/>
                  </a:lnTo>
                  <a:cubicBezTo>
                    <a:pt x="1554822" y="291945"/>
                    <a:pt x="1551502" y="299960"/>
                    <a:pt x="1545593" y="305869"/>
                  </a:cubicBezTo>
                  <a:cubicBezTo>
                    <a:pt x="1539684" y="311778"/>
                    <a:pt x="1531669" y="315098"/>
                    <a:pt x="1523312" y="315098"/>
                  </a:cubicBezTo>
                  <a:lnTo>
                    <a:pt x="31510" y="315098"/>
                  </a:lnTo>
                  <a:cubicBezTo>
                    <a:pt x="23153" y="315098"/>
                    <a:pt x="15138" y="311778"/>
                    <a:pt x="9229" y="305869"/>
                  </a:cubicBezTo>
                  <a:cubicBezTo>
                    <a:pt x="3320" y="299960"/>
                    <a:pt x="0" y="291945"/>
                    <a:pt x="0" y="283588"/>
                  </a:cubicBezTo>
                  <a:lnTo>
                    <a:pt x="0" y="31510"/>
                  </a:lnTo>
                  <a:close/>
                </a:path>
              </a:pathLst>
            </a:custGeom>
            <a:grp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5240" tIns="29525" rIns="35240" bIns="29525" numCol="1" spcCol="1270" anchor="ctr" anchorCtr="0">
              <a:noAutofit/>
            </a:bodyPr>
            <a:lstStyle/>
            <a:p>
              <a:pPr algn="ctr" defTabSz="400050">
                <a:lnSpc>
                  <a:spcPct val="90000"/>
                </a:lnSpc>
                <a:spcAft>
                  <a:spcPct val="35000"/>
                </a:spcAft>
              </a:pPr>
              <a:r>
                <a:rPr lang="en-GB" sz="1400" b="1" dirty="0">
                  <a:solidFill>
                    <a:schemeClr val="bg1"/>
                  </a:solidFill>
                  <a:cs typeface="Arial" pitchFamily="34" charset="0"/>
                </a:rPr>
                <a:t>Considerate</a:t>
              </a:r>
            </a:p>
          </p:txBody>
        </p:sp>
      </p:grpSp>
      <p:grpSp>
        <p:nvGrpSpPr>
          <p:cNvPr id="3" name="Group 42"/>
          <p:cNvGrpSpPr/>
          <p:nvPr/>
        </p:nvGrpSpPr>
        <p:grpSpPr>
          <a:xfrm>
            <a:off x="2841249" y="2299551"/>
            <a:ext cx="1435220" cy="2202618"/>
            <a:chOff x="3078020" y="3178271"/>
            <a:chExt cx="1554822" cy="2202618"/>
          </a:xfrm>
          <a:solidFill>
            <a:srgbClr val="92D050"/>
          </a:solidFill>
        </p:grpSpPr>
        <p:grpSp>
          <p:nvGrpSpPr>
            <p:cNvPr id="4" name="Group 39"/>
            <p:cNvGrpSpPr/>
            <p:nvPr/>
          </p:nvGrpSpPr>
          <p:grpSpPr>
            <a:xfrm>
              <a:off x="3078020" y="3178271"/>
              <a:ext cx="1554822" cy="1381422"/>
              <a:chOff x="3078020" y="3178271"/>
              <a:chExt cx="1554822" cy="1381422"/>
            </a:xfrm>
            <a:grpFill/>
          </p:grpSpPr>
          <p:sp>
            <p:nvSpPr>
              <p:cNvPr id="20" name="Freeform 19"/>
              <p:cNvSpPr/>
              <p:nvPr/>
            </p:nvSpPr>
            <p:spPr>
              <a:xfrm>
                <a:off x="3078020" y="3178271"/>
                <a:ext cx="1554822" cy="641374"/>
              </a:xfrm>
              <a:custGeom>
                <a:avLst/>
                <a:gdLst>
                  <a:gd name="connsiteX0" fmla="*/ 0 w 1554822"/>
                  <a:gd name="connsiteY0" fmla="*/ 64137 h 641374"/>
                  <a:gd name="connsiteX1" fmla="*/ 18785 w 1554822"/>
                  <a:gd name="connsiteY1" fmla="*/ 18785 h 641374"/>
                  <a:gd name="connsiteX2" fmla="*/ 64137 w 1554822"/>
                  <a:gd name="connsiteY2" fmla="*/ 0 h 641374"/>
                  <a:gd name="connsiteX3" fmla="*/ 1490685 w 1554822"/>
                  <a:gd name="connsiteY3" fmla="*/ 0 h 641374"/>
                  <a:gd name="connsiteX4" fmla="*/ 1536037 w 1554822"/>
                  <a:gd name="connsiteY4" fmla="*/ 18785 h 641374"/>
                  <a:gd name="connsiteX5" fmla="*/ 1554822 w 1554822"/>
                  <a:gd name="connsiteY5" fmla="*/ 64137 h 641374"/>
                  <a:gd name="connsiteX6" fmla="*/ 1554822 w 1554822"/>
                  <a:gd name="connsiteY6" fmla="*/ 577237 h 641374"/>
                  <a:gd name="connsiteX7" fmla="*/ 1536037 w 1554822"/>
                  <a:gd name="connsiteY7" fmla="*/ 622589 h 641374"/>
                  <a:gd name="connsiteX8" fmla="*/ 1490685 w 1554822"/>
                  <a:gd name="connsiteY8" fmla="*/ 641374 h 641374"/>
                  <a:gd name="connsiteX9" fmla="*/ 64137 w 1554822"/>
                  <a:gd name="connsiteY9" fmla="*/ 641374 h 641374"/>
                  <a:gd name="connsiteX10" fmla="*/ 18785 w 1554822"/>
                  <a:gd name="connsiteY10" fmla="*/ 622589 h 641374"/>
                  <a:gd name="connsiteX11" fmla="*/ 0 w 1554822"/>
                  <a:gd name="connsiteY11" fmla="*/ 577237 h 641374"/>
                  <a:gd name="connsiteX12" fmla="*/ 0 w 1554822"/>
                  <a:gd name="connsiteY12" fmla="*/ 64137 h 64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641374">
                    <a:moveTo>
                      <a:pt x="0" y="64137"/>
                    </a:moveTo>
                    <a:cubicBezTo>
                      <a:pt x="0" y="47127"/>
                      <a:pt x="6757" y="30813"/>
                      <a:pt x="18785" y="18785"/>
                    </a:cubicBezTo>
                    <a:cubicBezTo>
                      <a:pt x="30813" y="6757"/>
                      <a:pt x="47127" y="0"/>
                      <a:pt x="64137" y="0"/>
                    </a:cubicBezTo>
                    <a:lnTo>
                      <a:pt x="1490685" y="0"/>
                    </a:lnTo>
                    <a:cubicBezTo>
                      <a:pt x="1507695" y="0"/>
                      <a:pt x="1524009" y="6757"/>
                      <a:pt x="1536037" y="18785"/>
                    </a:cubicBezTo>
                    <a:cubicBezTo>
                      <a:pt x="1548065" y="30813"/>
                      <a:pt x="1554822" y="47127"/>
                      <a:pt x="1554822" y="64137"/>
                    </a:cubicBezTo>
                    <a:lnTo>
                      <a:pt x="1554822" y="577237"/>
                    </a:lnTo>
                    <a:cubicBezTo>
                      <a:pt x="1554822" y="594247"/>
                      <a:pt x="1548065" y="610561"/>
                      <a:pt x="1536037" y="622589"/>
                    </a:cubicBezTo>
                    <a:cubicBezTo>
                      <a:pt x="1524009" y="634617"/>
                      <a:pt x="1507695" y="641374"/>
                      <a:pt x="1490685" y="641374"/>
                    </a:cubicBezTo>
                    <a:lnTo>
                      <a:pt x="64137" y="641374"/>
                    </a:lnTo>
                    <a:cubicBezTo>
                      <a:pt x="47127" y="641374"/>
                      <a:pt x="30813" y="634617"/>
                      <a:pt x="18785" y="622589"/>
                    </a:cubicBezTo>
                    <a:cubicBezTo>
                      <a:pt x="6757" y="610561"/>
                      <a:pt x="0" y="594247"/>
                      <a:pt x="0" y="577237"/>
                    </a:cubicBezTo>
                    <a:lnTo>
                      <a:pt x="0" y="64137"/>
                    </a:lnTo>
                    <a:close/>
                  </a:path>
                </a:pathLst>
              </a:custGeom>
              <a:grp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5240" tIns="29525" rIns="35240" bIns="29525" numCol="1" spcCol="1270" anchor="ctr" anchorCtr="0">
                <a:noAutofit/>
              </a:bodyPr>
              <a:lstStyle/>
              <a:p>
                <a:pPr algn="ctr" defTabSz="400050">
                  <a:lnSpc>
                    <a:spcPct val="90000"/>
                  </a:lnSpc>
                  <a:spcAft>
                    <a:spcPct val="35000"/>
                  </a:spcAft>
                </a:pPr>
                <a:r>
                  <a:rPr lang="en-GB" sz="1400" b="1" dirty="0">
                    <a:solidFill>
                      <a:schemeClr val="bg1"/>
                    </a:solidFill>
                    <a:cs typeface="Arial" pitchFamily="34" charset="0"/>
                  </a:rPr>
                  <a:t>“Service”</a:t>
                </a:r>
              </a:p>
            </p:txBody>
          </p:sp>
          <p:sp>
            <p:nvSpPr>
              <p:cNvPr id="21" name="Freeform 20"/>
              <p:cNvSpPr/>
              <p:nvPr/>
            </p:nvSpPr>
            <p:spPr>
              <a:xfrm>
                <a:off x="3078020" y="3918319"/>
                <a:ext cx="1554822" cy="641374"/>
              </a:xfrm>
              <a:custGeom>
                <a:avLst/>
                <a:gdLst>
                  <a:gd name="connsiteX0" fmla="*/ 0 w 1554822"/>
                  <a:gd name="connsiteY0" fmla="*/ 64137 h 641374"/>
                  <a:gd name="connsiteX1" fmla="*/ 18785 w 1554822"/>
                  <a:gd name="connsiteY1" fmla="*/ 18785 h 641374"/>
                  <a:gd name="connsiteX2" fmla="*/ 64137 w 1554822"/>
                  <a:gd name="connsiteY2" fmla="*/ 0 h 641374"/>
                  <a:gd name="connsiteX3" fmla="*/ 1490685 w 1554822"/>
                  <a:gd name="connsiteY3" fmla="*/ 0 h 641374"/>
                  <a:gd name="connsiteX4" fmla="*/ 1536037 w 1554822"/>
                  <a:gd name="connsiteY4" fmla="*/ 18785 h 641374"/>
                  <a:gd name="connsiteX5" fmla="*/ 1554822 w 1554822"/>
                  <a:gd name="connsiteY5" fmla="*/ 64137 h 641374"/>
                  <a:gd name="connsiteX6" fmla="*/ 1554822 w 1554822"/>
                  <a:gd name="connsiteY6" fmla="*/ 577237 h 641374"/>
                  <a:gd name="connsiteX7" fmla="*/ 1536037 w 1554822"/>
                  <a:gd name="connsiteY7" fmla="*/ 622589 h 641374"/>
                  <a:gd name="connsiteX8" fmla="*/ 1490685 w 1554822"/>
                  <a:gd name="connsiteY8" fmla="*/ 641374 h 641374"/>
                  <a:gd name="connsiteX9" fmla="*/ 64137 w 1554822"/>
                  <a:gd name="connsiteY9" fmla="*/ 641374 h 641374"/>
                  <a:gd name="connsiteX10" fmla="*/ 18785 w 1554822"/>
                  <a:gd name="connsiteY10" fmla="*/ 622589 h 641374"/>
                  <a:gd name="connsiteX11" fmla="*/ 0 w 1554822"/>
                  <a:gd name="connsiteY11" fmla="*/ 577237 h 641374"/>
                  <a:gd name="connsiteX12" fmla="*/ 0 w 1554822"/>
                  <a:gd name="connsiteY12" fmla="*/ 64137 h 64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641374">
                    <a:moveTo>
                      <a:pt x="0" y="64137"/>
                    </a:moveTo>
                    <a:cubicBezTo>
                      <a:pt x="0" y="47127"/>
                      <a:pt x="6757" y="30813"/>
                      <a:pt x="18785" y="18785"/>
                    </a:cubicBezTo>
                    <a:cubicBezTo>
                      <a:pt x="30813" y="6757"/>
                      <a:pt x="47127" y="0"/>
                      <a:pt x="64137" y="0"/>
                    </a:cubicBezTo>
                    <a:lnTo>
                      <a:pt x="1490685" y="0"/>
                    </a:lnTo>
                    <a:cubicBezTo>
                      <a:pt x="1507695" y="0"/>
                      <a:pt x="1524009" y="6757"/>
                      <a:pt x="1536037" y="18785"/>
                    </a:cubicBezTo>
                    <a:cubicBezTo>
                      <a:pt x="1548065" y="30813"/>
                      <a:pt x="1554822" y="47127"/>
                      <a:pt x="1554822" y="64137"/>
                    </a:cubicBezTo>
                    <a:lnTo>
                      <a:pt x="1554822" y="577237"/>
                    </a:lnTo>
                    <a:cubicBezTo>
                      <a:pt x="1554822" y="594247"/>
                      <a:pt x="1548065" y="610561"/>
                      <a:pt x="1536037" y="622589"/>
                    </a:cubicBezTo>
                    <a:cubicBezTo>
                      <a:pt x="1524009" y="634617"/>
                      <a:pt x="1507695" y="641374"/>
                      <a:pt x="1490685" y="641374"/>
                    </a:cubicBezTo>
                    <a:lnTo>
                      <a:pt x="64137" y="641374"/>
                    </a:lnTo>
                    <a:cubicBezTo>
                      <a:pt x="47127" y="641374"/>
                      <a:pt x="30813" y="634617"/>
                      <a:pt x="18785" y="622589"/>
                    </a:cubicBezTo>
                    <a:cubicBezTo>
                      <a:pt x="6757" y="610561"/>
                      <a:pt x="0" y="594247"/>
                      <a:pt x="0" y="577237"/>
                    </a:cubicBezTo>
                    <a:lnTo>
                      <a:pt x="0" y="64137"/>
                    </a:lnTo>
                    <a:close/>
                  </a:path>
                </a:pathLst>
              </a:custGeom>
              <a:grp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5240" tIns="29525" rIns="35240" bIns="29525" numCol="1" spcCol="1270" anchor="ctr" anchorCtr="0">
                <a:noAutofit/>
              </a:bodyPr>
              <a:lstStyle/>
              <a:p>
                <a:pPr algn="ctr" defTabSz="400050">
                  <a:lnSpc>
                    <a:spcPct val="90000"/>
                  </a:lnSpc>
                  <a:spcAft>
                    <a:spcPct val="35000"/>
                  </a:spcAft>
                </a:pPr>
                <a:r>
                  <a:rPr lang="en-GB" sz="1400" b="1" dirty="0">
                    <a:solidFill>
                      <a:schemeClr val="bg1"/>
                    </a:solidFill>
                    <a:cs typeface="Arial" pitchFamily="34" charset="0"/>
                  </a:rPr>
                  <a:t>“Loyalty”</a:t>
                </a:r>
              </a:p>
            </p:txBody>
          </p:sp>
        </p:grpSp>
        <p:sp>
          <p:nvSpPr>
            <p:cNvPr id="22" name="Freeform 21"/>
            <p:cNvSpPr/>
            <p:nvPr/>
          </p:nvSpPr>
          <p:spPr>
            <a:xfrm>
              <a:off x="3078020" y="4658366"/>
              <a:ext cx="1554822" cy="722523"/>
            </a:xfrm>
            <a:custGeom>
              <a:avLst/>
              <a:gdLst>
                <a:gd name="connsiteX0" fmla="*/ 0 w 1554822"/>
                <a:gd name="connsiteY0" fmla="*/ 64137 h 641374"/>
                <a:gd name="connsiteX1" fmla="*/ 18785 w 1554822"/>
                <a:gd name="connsiteY1" fmla="*/ 18785 h 641374"/>
                <a:gd name="connsiteX2" fmla="*/ 64137 w 1554822"/>
                <a:gd name="connsiteY2" fmla="*/ 0 h 641374"/>
                <a:gd name="connsiteX3" fmla="*/ 1490685 w 1554822"/>
                <a:gd name="connsiteY3" fmla="*/ 0 h 641374"/>
                <a:gd name="connsiteX4" fmla="*/ 1536037 w 1554822"/>
                <a:gd name="connsiteY4" fmla="*/ 18785 h 641374"/>
                <a:gd name="connsiteX5" fmla="*/ 1554822 w 1554822"/>
                <a:gd name="connsiteY5" fmla="*/ 64137 h 641374"/>
                <a:gd name="connsiteX6" fmla="*/ 1554822 w 1554822"/>
                <a:gd name="connsiteY6" fmla="*/ 577237 h 641374"/>
                <a:gd name="connsiteX7" fmla="*/ 1536037 w 1554822"/>
                <a:gd name="connsiteY7" fmla="*/ 622589 h 641374"/>
                <a:gd name="connsiteX8" fmla="*/ 1490685 w 1554822"/>
                <a:gd name="connsiteY8" fmla="*/ 641374 h 641374"/>
                <a:gd name="connsiteX9" fmla="*/ 64137 w 1554822"/>
                <a:gd name="connsiteY9" fmla="*/ 641374 h 641374"/>
                <a:gd name="connsiteX10" fmla="*/ 18785 w 1554822"/>
                <a:gd name="connsiteY10" fmla="*/ 622589 h 641374"/>
                <a:gd name="connsiteX11" fmla="*/ 0 w 1554822"/>
                <a:gd name="connsiteY11" fmla="*/ 577237 h 641374"/>
                <a:gd name="connsiteX12" fmla="*/ 0 w 1554822"/>
                <a:gd name="connsiteY12" fmla="*/ 64137 h 64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641374">
                  <a:moveTo>
                    <a:pt x="0" y="64137"/>
                  </a:moveTo>
                  <a:cubicBezTo>
                    <a:pt x="0" y="47127"/>
                    <a:pt x="6757" y="30813"/>
                    <a:pt x="18785" y="18785"/>
                  </a:cubicBezTo>
                  <a:cubicBezTo>
                    <a:pt x="30813" y="6757"/>
                    <a:pt x="47127" y="0"/>
                    <a:pt x="64137" y="0"/>
                  </a:cubicBezTo>
                  <a:lnTo>
                    <a:pt x="1490685" y="0"/>
                  </a:lnTo>
                  <a:cubicBezTo>
                    <a:pt x="1507695" y="0"/>
                    <a:pt x="1524009" y="6757"/>
                    <a:pt x="1536037" y="18785"/>
                  </a:cubicBezTo>
                  <a:cubicBezTo>
                    <a:pt x="1548065" y="30813"/>
                    <a:pt x="1554822" y="47127"/>
                    <a:pt x="1554822" y="64137"/>
                  </a:cubicBezTo>
                  <a:lnTo>
                    <a:pt x="1554822" y="577237"/>
                  </a:lnTo>
                  <a:cubicBezTo>
                    <a:pt x="1554822" y="594247"/>
                    <a:pt x="1548065" y="610561"/>
                    <a:pt x="1536037" y="622589"/>
                  </a:cubicBezTo>
                  <a:cubicBezTo>
                    <a:pt x="1524009" y="634617"/>
                    <a:pt x="1507695" y="641374"/>
                    <a:pt x="1490685" y="641374"/>
                  </a:cubicBezTo>
                  <a:lnTo>
                    <a:pt x="64137" y="641374"/>
                  </a:lnTo>
                  <a:cubicBezTo>
                    <a:pt x="47127" y="641374"/>
                    <a:pt x="30813" y="634617"/>
                    <a:pt x="18785" y="622589"/>
                  </a:cubicBezTo>
                  <a:cubicBezTo>
                    <a:pt x="6757" y="610561"/>
                    <a:pt x="0" y="594247"/>
                    <a:pt x="0" y="577237"/>
                  </a:cubicBezTo>
                  <a:lnTo>
                    <a:pt x="0" y="64137"/>
                  </a:lnTo>
                  <a:close/>
                </a:path>
              </a:pathLst>
            </a:custGeom>
            <a:grp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5240" tIns="29525" rIns="35240" bIns="29525" numCol="1" spcCol="1270" anchor="ctr" anchorCtr="0">
              <a:noAutofit/>
            </a:bodyPr>
            <a:lstStyle/>
            <a:p>
              <a:pPr algn="ctr" defTabSz="400050">
                <a:lnSpc>
                  <a:spcPct val="90000"/>
                </a:lnSpc>
                <a:spcAft>
                  <a:spcPct val="35000"/>
                </a:spcAft>
              </a:pPr>
              <a:r>
                <a:rPr lang="en-GB" sz="1400" b="1" dirty="0">
                  <a:solidFill>
                    <a:schemeClr val="bg1"/>
                  </a:solidFill>
                  <a:cs typeface="Arial" pitchFamily="34" charset="0"/>
                </a:rPr>
                <a:t>Successful projects</a:t>
              </a:r>
            </a:p>
            <a:p>
              <a:pPr algn="ctr" defTabSz="400050">
                <a:lnSpc>
                  <a:spcPct val="90000"/>
                </a:lnSpc>
                <a:spcAft>
                  <a:spcPct val="35000"/>
                </a:spcAft>
              </a:pPr>
              <a:r>
                <a:rPr lang="en-GB" sz="1400" b="1" dirty="0">
                  <a:solidFill>
                    <a:schemeClr val="bg1"/>
                  </a:solidFill>
                  <a:cs typeface="Arial" pitchFamily="34" charset="0"/>
                </a:rPr>
                <a:t>Recognition</a:t>
              </a:r>
            </a:p>
          </p:txBody>
        </p:sp>
      </p:grpSp>
      <p:grpSp>
        <p:nvGrpSpPr>
          <p:cNvPr id="5" name="Group 48"/>
          <p:cNvGrpSpPr/>
          <p:nvPr/>
        </p:nvGrpSpPr>
        <p:grpSpPr>
          <a:xfrm>
            <a:off x="4769828" y="2276872"/>
            <a:ext cx="1451099" cy="2884090"/>
            <a:chOff x="5167314" y="3155592"/>
            <a:chExt cx="1572024" cy="2884090"/>
          </a:xfrm>
          <a:solidFill>
            <a:srgbClr val="92D050"/>
          </a:solidFill>
        </p:grpSpPr>
        <p:sp>
          <p:nvSpPr>
            <p:cNvPr id="25" name="Freeform 24"/>
            <p:cNvSpPr/>
            <p:nvPr/>
          </p:nvSpPr>
          <p:spPr>
            <a:xfrm>
              <a:off x="5167314" y="3155592"/>
              <a:ext cx="1554822" cy="422692"/>
            </a:xfrm>
            <a:custGeom>
              <a:avLst/>
              <a:gdLst>
                <a:gd name="connsiteX0" fmla="*/ 0 w 1554822"/>
                <a:gd name="connsiteY0" fmla="*/ 42269 h 422692"/>
                <a:gd name="connsiteX1" fmla="*/ 12380 w 1554822"/>
                <a:gd name="connsiteY1" fmla="*/ 12380 h 422692"/>
                <a:gd name="connsiteX2" fmla="*/ 42269 w 1554822"/>
                <a:gd name="connsiteY2" fmla="*/ 0 h 422692"/>
                <a:gd name="connsiteX3" fmla="*/ 1512553 w 1554822"/>
                <a:gd name="connsiteY3" fmla="*/ 0 h 422692"/>
                <a:gd name="connsiteX4" fmla="*/ 1542442 w 1554822"/>
                <a:gd name="connsiteY4" fmla="*/ 12380 h 422692"/>
                <a:gd name="connsiteX5" fmla="*/ 1554822 w 1554822"/>
                <a:gd name="connsiteY5" fmla="*/ 42269 h 422692"/>
                <a:gd name="connsiteX6" fmla="*/ 1554822 w 1554822"/>
                <a:gd name="connsiteY6" fmla="*/ 380423 h 422692"/>
                <a:gd name="connsiteX7" fmla="*/ 1542442 w 1554822"/>
                <a:gd name="connsiteY7" fmla="*/ 410312 h 422692"/>
                <a:gd name="connsiteX8" fmla="*/ 1512553 w 1554822"/>
                <a:gd name="connsiteY8" fmla="*/ 422692 h 422692"/>
                <a:gd name="connsiteX9" fmla="*/ 42269 w 1554822"/>
                <a:gd name="connsiteY9" fmla="*/ 422692 h 422692"/>
                <a:gd name="connsiteX10" fmla="*/ 12380 w 1554822"/>
                <a:gd name="connsiteY10" fmla="*/ 410312 h 422692"/>
                <a:gd name="connsiteX11" fmla="*/ 0 w 1554822"/>
                <a:gd name="connsiteY11" fmla="*/ 380423 h 422692"/>
                <a:gd name="connsiteX12" fmla="*/ 0 w 1554822"/>
                <a:gd name="connsiteY12" fmla="*/ 42269 h 422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422692">
                  <a:moveTo>
                    <a:pt x="0" y="42269"/>
                  </a:moveTo>
                  <a:cubicBezTo>
                    <a:pt x="0" y="31059"/>
                    <a:pt x="4453" y="20307"/>
                    <a:pt x="12380" y="12380"/>
                  </a:cubicBezTo>
                  <a:cubicBezTo>
                    <a:pt x="20307" y="4453"/>
                    <a:pt x="31058" y="0"/>
                    <a:pt x="42269" y="0"/>
                  </a:cubicBezTo>
                  <a:lnTo>
                    <a:pt x="1512553" y="0"/>
                  </a:lnTo>
                  <a:cubicBezTo>
                    <a:pt x="1523763" y="0"/>
                    <a:pt x="1534515" y="4453"/>
                    <a:pt x="1542442" y="12380"/>
                  </a:cubicBezTo>
                  <a:cubicBezTo>
                    <a:pt x="1550369" y="20307"/>
                    <a:pt x="1554822" y="31058"/>
                    <a:pt x="1554822" y="42269"/>
                  </a:cubicBezTo>
                  <a:lnTo>
                    <a:pt x="1554822" y="380423"/>
                  </a:lnTo>
                  <a:cubicBezTo>
                    <a:pt x="1554822" y="391633"/>
                    <a:pt x="1550369" y="402385"/>
                    <a:pt x="1542442" y="410312"/>
                  </a:cubicBezTo>
                  <a:cubicBezTo>
                    <a:pt x="1534515" y="418239"/>
                    <a:pt x="1523764" y="422692"/>
                    <a:pt x="1512553" y="422692"/>
                  </a:cubicBezTo>
                  <a:lnTo>
                    <a:pt x="42269" y="422692"/>
                  </a:lnTo>
                  <a:cubicBezTo>
                    <a:pt x="31059" y="422692"/>
                    <a:pt x="20307" y="418239"/>
                    <a:pt x="12380" y="410312"/>
                  </a:cubicBezTo>
                  <a:cubicBezTo>
                    <a:pt x="4453" y="402385"/>
                    <a:pt x="0" y="391634"/>
                    <a:pt x="0" y="380423"/>
                  </a:cubicBezTo>
                  <a:lnTo>
                    <a:pt x="0" y="42269"/>
                  </a:lnTo>
                  <a:close/>
                </a:path>
              </a:pathLst>
            </a:custGeom>
            <a:grp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5240" tIns="29525" rIns="35240" bIns="29525" numCol="1" spcCol="1270" anchor="ctr" anchorCtr="0">
              <a:noAutofit/>
            </a:bodyPr>
            <a:lstStyle/>
            <a:p>
              <a:pPr algn="ctr" defTabSz="400050">
                <a:lnSpc>
                  <a:spcPct val="90000"/>
                </a:lnSpc>
                <a:spcAft>
                  <a:spcPct val="35000"/>
                </a:spcAft>
              </a:pPr>
              <a:r>
                <a:rPr lang="en-GB" sz="1400" b="1" dirty="0">
                  <a:solidFill>
                    <a:schemeClr val="bg1"/>
                  </a:solidFill>
                  <a:cs typeface="Arial" pitchFamily="34" charset="0"/>
                </a:rPr>
                <a:t>Non-emotion</a:t>
              </a:r>
            </a:p>
          </p:txBody>
        </p:sp>
        <p:sp>
          <p:nvSpPr>
            <p:cNvPr id="26" name="Freeform 25"/>
            <p:cNvSpPr/>
            <p:nvPr/>
          </p:nvSpPr>
          <p:spPr>
            <a:xfrm>
              <a:off x="5167314" y="3643314"/>
              <a:ext cx="1554822" cy="422692"/>
            </a:xfrm>
            <a:custGeom>
              <a:avLst/>
              <a:gdLst>
                <a:gd name="connsiteX0" fmla="*/ 0 w 1554822"/>
                <a:gd name="connsiteY0" fmla="*/ 42269 h 422692"/>
                <a:gd name="connsiteX1" fmla="*/ 12380 w 1554822"/>
                <a:gd name="connsiteY1" fmla="*/ 12380 h 422692"/>
                <a:gd name="connsiteX2" fmla="*/ 42269 w 1554822"/>
                <a:gd name="connsiteY2" fmla="*/ 0 h 422692"/>
                <a:gd name="connsiteX3" fmla="*/ 1512553 w 1554822"/>
                <a:gd name="connsiteY3" fmla="*/ 0 h 422692"/>
                <a:gd name="connsiteX4" fmla="*/ 1542442 w 1554822"/>
                <a:gd name="connsiteY4" fmla="*/ 12380 h 422692"/>
                <a:gd name="connsiteX5" fmla="*/ 1554822 w 1554822"/>
                <a:gd name="connsiteY5" fmla="*/ 42269 h 422692"/>
                <a:gd name="connsiteX6" fmla="*/ 1554822 w 1554822"/>
                <a:gd name="connsiteY6" fmla="*/ 380423 h 422692"/>
                <a:gd name="connsiteX7" fmla="*/ 1542442 w 1554822"/>
                <a:gd name="connsiteY7" fmla="*/ 410312 h 422692"/>
                <a:gd name="connsiteX8" fmla="*/ 1512553 w 1554822"/>
                <a:gd name="connsiteY8" fmla="*/ 422692 h 422692"/>
                <a:gd name="connsiteX9" fmla="*/ 42269 w 1554822"/>
                <a:gd name="connsiteY9" fmla="*/ 422692 h 422692"/>
                <a:gd name="connsiteX10" fmla="*/ 12380 w 1554822"/>
                <a:gd name="connsiteY10" fmla="*/ 410312 h 422692"/>
                <a:gd name="connsiteX11" fmla="*/ 0 w 1554822"/>
                <a:gd name="connsiteY11" fmla="*/ 380423 h 422692"/>
                <a:gd name="connsiteX12" fmla="*/ 0 w 1554822"/>
                <a:gd name="connsiteY12" fmla="*/ 42269 h 422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422692">
                  <a:moveTo>
                    <a:pt x="0" y="42269"/>
                  </a:moveTo>
                  <a:cubicBezTo>
                    <a:pt x="0" y="31059"/>
                    <a:pt x="4453" y="20307"/>
                    <a:pt x="12380" y="12380"/>
                  </a:cubicBezTo>
                  <a:cubicBezTo>
                    <a:pt x="20307" y="4453"/>
                    <a:pt x="31058" y="0"/>
                    <a:pt x="42269" y="0"/>
                  </a:cubicBezTo>
                  <a:lnTo>
                    <a:pt x="1512553" y="0"/>
                  </a:lnTo>
                  <a:cubicBezTo>
                    <a:pt x="1523763" y="0"/>
                    <a:pt x="1534515" y="4453"/>
                    <a:pt x="1542442" y="12380"/>
                  </a:cubicBezTo>
                  <a:cubicBezTo>
                    <a:pt x="1550369" y="20307"/>
                    <a:pt x="1554822" y="31058"/>
                    <a:pt x="1554822" y="42269"/>
                  </a:cubicBezTo>
                  <a:lnTo>
                    <a:pt x="1554822" y="380423"/>
                  </a:lnTo>
                  <a:cubicBezTo>
                    <a:pt x="1554822" y="391633"/>
                    <a:pt x="1550369" y="402385"/>
                    <a:pt x="1542442" y="410312"/>
                  </a:cubicBezTo>
                  <a:cubicBezTo>
                    <a:pt x="1534515" y="418239"/>
                    <a:pt x="1523764" y="422692"/>
                    <a:pt x="1512553" y="422692"/>
                  </a:cubicBezTo>
                  <a:lnTo>
                    <a:pt x="42269" y="422692"/>
                  </a:lnTo>
                  <a:cubicBezTo>
                    <a:pt x="31059" y="422692"/>
                    <a:pt x="20307" y="418239"/>
                    <a:pt x="12380" y="410312"/>
                  </a:cubicBezTo>
                  <a:cubicBezTo>
                    <a:pt x="4453" y="402385"/>
                    <a:pt x="0" y="391634"/>
                    <a:pt x="0" y="380423"/>
                  </a:cubicBezTo>
                  <a:lnTo>
                    <a:pt x="0" y="42269"/>
                  </a:lnTo>
                  <a:close/>
                </a:path>
              </a:pathLst>
            </a:custGeom>
            <a:grp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5240" tIns="29525" rIns="35240" bIns="29525" numCol="1" spcCol="1270" anchor="ctr" anchorCtr="0">
              <a:noAutofit/>
            </a:bodyPr>
            <a:lstStyle/>
            <a:p>
              <a:pPr algn="ctr" defTabSz="400050">
                <a:lnSpc>
                  <a:spcPct val="90000"/>
                </a:lnSpc>
                <a:spcAft>
                  <a:spcPct val="35000"/>
                </a:spcAft>
              </a:pPr>
              <a:r>
                <a:rPr lang="en-GB" sz="1400" b="1" dirty="0">
                  <a:solidFill>
                    <a:schemeClr val="bg1"/>
                  </a:solidFill>
                  <a:cs typeface="Arial" pitchFamily="34" charset="0"/>
                </a:rPr>
                <a:t>Reserved</a:t>
              </a:r>
            </a:p>
          </p:txBody>
        </p:sp>
        <p:sp>
          <p:nvSpPr>
            <p:cNvPr id="27" name="Freeform 26"/>
            <p:cNvSpPr/>
            <p:nvPr/>
          </p:nvSpPr>
          <p:spPr>
            <a:xfrm>
              <a:off x="5167314" y="4143380"/>
              <a:ext cx="1554822" cy="422692"/>
            </a:xfrm>
            <a:custGeom>
              <a:avLst/>
              <a:gdLst>
                <a:gd name="connsiteX0" fmla="*/ 0 w 1554822"/>
                <a:gd name="connsiteY0" fmla="*/ 42269 h 422692"/>
                <a:gd name="connsiteX1" fmla="*/ 12380 w 1554822"/>
                <a:gd name="connsiteY1" fmla="*/ 12380 h 422692"/>
                <a:gd name="connsiteX2" fmla="*/ 42269 w 1554822"/>
                <a:gd name="connsiteY2" fmla="*/ 0 h 422692"/>
                <a:gd name="connsiteX3" fmla="*/ 1512553 w 1554822"/>
                <a:gd name="connsiteY3" fmla="*/ 0 h 422692"/>
                <a:gd name="connsiteX4" fmla="*/ 1542442 w 1554822"/>
                <a:gd name="connsiteY4" fmla="*/ 12380 h 422692"/>
                <a:gd name="connsiteX5" fmla="*/ 1554822 w 1554822"/>
                <a:gd name="connsiteY5" fmla="*/ 42269 h 422692"/>
                <a:gd name="connsiteX6" fmla="*/ 1554822 w 1554822"/>
                <a:gd name="connsiteY6" fmla="*/ 380423 h 422692"/>
                <a:gd name="connsiteX7" fmla="*/ 1542442 w 1554822"/>
                <a:gd name="connsiteY7" fmla="*/ 410312 h 422692"/>
                <a:gd name="connsiteX8" fmla="*/ 1512553 w 1554822"/>
                <a:gd name="connsiteY8" fmla="*/ 422692 h 422692"/>
                <a:gd name="connsiteX9" fmla="*/ 42269 w 1554822"/>
                <a:gd name="connsiteY9" fmla="*/ 422692 h 422692"/>
                <a:gd name="connsiteX10" fmla="*/ 12380 w 1554822"/>
                <a:gd name="connsiteY10" fmla="*/ 410312 h 422692"/>
                <a:gd name="connsiteX11" fmla="*/ 0 w 1554822"/>
                <a:gd name="connsiteY11" fmla="*/ 380423 h 422692"/>
                <a:gd name="connsiteX12" fmla="*/ 0 w 1554822"/>
                <a:gd name="connsiteY12" fmla="*/ 42269 h 422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422692">
                  <a:moveTo>
                    <a:pt x="0" y="42269"/>
                  </a:moveTo>
                  <a:cubicBezTo>
                    <a:pt x="0" y="31059"/>
                    <a:pt x="4453" y="20307"/>
                    <a:pt x="12380" y="12380"/>
                  </a:cubicBezTo>
                  <a:cubicBezTo>
                    <a:pt x="20307" y="4453"/>
                    <a:pt x="31058" y="0"/>
                    <a:pt x="42269" y="0"/>
                  </a:cubicBezTo>
                  <a:lnTo>
                    <a:pt x="1512553" y="0"/>
                  </a:lnTo>
                  <a:cubicBezTo>
                    <a:pt x="1523763" y="0"/>
                    <a:pt x="1534515" y="4453"/>
                    <a:pt x="1542442" y="12380"/>
                  </a:cubicBezTo>
                  <a:cubicBezTo>
                    <a:pt x="1550369" y="20307"/>
                    <a:pt x="1554822" y="31058"/>
                    <a:pt x="1554822" y="42269"/>
                  </a:cubicBezTo>
                  <a:lnTo>
                    <a:pt x="1554822" y="380423"/>
                  </a:lnTo>
                  <a:cubicBezTo>
                    <a:pt x="1554822" y="391633"/>
                    <a:pt x="1550369" y="402385"/>
                    <a:pt x="1542442" y="410312"/>
                  </a:cubicBezTo>
                  <a:cubicBezTo>
                    <a:pt x="1534515" y="418239"/>
                    <a:pt x="1523764" y="422692"/>
                    <a:pt x="1512553" y="422692"/>
                  </a:cubicBezTo>
                  <a:lnTo>
                    <a:pt x="42269" y="422692"/>
                  </a:lnTo>
                  <a:cubicBezTo>
                    <a:pt x="31059" y="422692"/>
                    <a:pt x="20307" y="418239"/>
                    <a:pt x="12380" y="410312"/>
                  </a:cubicBezTo>
                  <a:cubicBezTo>
                    <a:pt x="4453" y="402385"/>
                    <a:pt x="0" y="391634"/>
                    <a:pt x="0" y="380423"/>
                  </a:cubicBezTo>
                  <a:lnTo>
                    <a:pt x="0" y="42269"/>
                  </a:lnTo>
                  <a:close/>
                </a:path>
              </a:pathLst>
            </a:custGeom>
            <a:grp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5240" tIns="29525" rIns="35240" bIns="29525" numCol="1" spcCol="1270" anchor="ctr" anchorCtr="0">
              <a:noAutofit/>
            </a:bodyPr>
            <a:lstStyle/>
            <a:p>
              <a:pPr algn="ctr" defTabSz="400050">
                <a:lnSpc>
                  <a:spcPct val="90000"/>
                </a:lnSpc>
                <a:spcAft>
                  <a:spcPct val="35000"/>
                </a:spcAft>
              </a:pPr>
              <a:r>
                <a:rPr lang="en-GB" sz="1400" b="1" dirty="0">
                  <a:solidFill>
                    <a:schemeClr val="bg1"/>
                  </a:solidFill>
                  <a:cs typeface="Arial" pitchFamily="34" charset="0"/>
                </a:rPr>
                <a:t>Hard </a:t>
              </a:r>
              <a:br>
                <a:rPr lang="en-GB" sz="1400" b="1" dirty="0">
                  <a:solidFill>
                    <a:schemeClr val="bg1"/>
                  </a:solidFill>
                  <a:cs typeface="Arial" pitchFamily="34" charset="0"/>
                </a:rPr>
              </a:br>
              <a:r>
                <a:rPr lang="en-GB" sz="1400" b="1" dirty="0">
                  <a:solidFill>
                    <a:schemeClr val="bg1"/>
                  </a:solidFill>
                  <a:cs typeface="Arial" pitchFamily="34" charset="0"/>
                </a:rPr>
                <a:t>to read</a:t>
              </a:r>
            </a:p>
          </p:txBody>
        </p:sp>
        <p:sp>
          <p:nvSpPr>
            <p:cNvPr id="28" name="Freeform 27"/>
            <p:cNvSpPr/>
            <p:nvPr/>
          </p:nvSpPr>
          <p:spPr>
            <a:xfrm>
              <a:off x="5167314" y="4641545"/>
              <a:ext cx="1554822" cy="422692"/>
            </a:xfrm>
            <a:custGeom>
              <a:avLst/>
              <a:gdLst>
                <a:gd name="connsiteX0" fmla="*/ 0 w 1554822"/>
                <a:gd name="connsiteY0" fmla="*/ 42269 h 422692"/>
                <a:gd name="connsiteX1" fmla="*/ 12380 w 1554822"/>
                <a:gd name="connsiteY1" fmla="*/ 12380 h 422692"/>
                <a:gd name="connsiteX2" fmla="*/ 42269 w 1554822"/>
                <a:gd name="connsiteY2" fmla="*/ 0 h 422692"/>
                <a:gd name="connsiteX3" fmla="*/ 1512553 w 1554822"/>
                <a:gd name="connsiteY3" fmla="*/ 0 h 422692"/>
                <a:gd name="connsiteX4" fmla="*/ 1542442 w 1554822"/>
                <a:gd name="connsiteY4" fmla="*/ 12380 h 422692"/>
                <a:gd name="connsiteX5" fmla="*/ 1554822 w 1554822"/>
                <a:gd name="connsiteY5" fmla="*/ 42269 h 422692"/>
                <a:gd name="connsiteX6" fmla="*/ 1554822 w 1554822"/>
                <a:gd name="connsiteY6" fmla="*/ 380423 h 422692"/>
                <a:gd name="connsiteX7" fmla="*/ 1542442 w 1554822"/>
                <a:gd name="connsiteY7" fmla="*/ 410312 h 422692"/>
                <a:gd name="connsiteX8" fmla="*/ 1512553 w 1554822"/>
                <a:gd name="connsiteY8" fmla="*/ 422692 h 422692"/>
                <a:gd name="connsiteX9" fmla="*/ 42269 w 1554822"/>
                <a:gd name="connsiteY9" fmla="*/ 422692 h 422692"/>
                <a:gd name="connsiteX10" fmla="*/ 12380 w 1554822"/>
                <a:gd name="connsiteY10" fmla="*/ 410312 h 422692"/>
                <a:gd name="connsiteX11" fmla="*/ 0 w 1554822"/>
                <a:gd name="connsiteY11" fmla="*/ 380423 h 422692"/>
                <a:gd name="connsiteX12" fmla="*/ 0 w 1554822"/>
                <a:gd name="connsiteY12" fmla="*/ 42269 h 422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422692">
                  <a:moveTo>
                    <a:pt x="0" y="42269"/>
                  </a:moveTo>
                  <a:cubicBezTo>
                    <a:pt x="0" y="31059"/>
                    <a:pt x="4453" y="20307"/>
                    <a:pt x="12380" y="12380"/>
                  </a:cubicBezTo>
                  <a:cubicBezTo>
                    <a:pt x="20307" y="4453"/>
                    <a:pt x="31058" y="0"/>
                    <a:pt x="42269" y="0"/>
                  </a:cubicBezTo>
                  <a:lnTo>
                    <a:pt x="1512553" y="0"/>
                  </a:lnTo>
                  <a:cubicBezTo>
                    <a:pt x="1523763" y="0"/>
                    <a:pt x="1534515" y="4453"/>
                    <a:pt x="1542442" y="12380"/>
                  </a:cubicBezTo>
                  <a:cubicBezTo>
                    <a:pt x="1550369" y="20307"/>
                    <a:pt x="1554822" y="31058"/>
                    <a:pt x="1554822" y="42269"/>
                  </a:cubicBezTo>
                  <a:lnTo>
                    <a:pt x="1554822" y="380423"/>
                  </a:lnTo>
                  <a:cubicBezTo>
                    <a:pt x="1554822" y="391633"/>
                    <a:pt x="1550369" y="402385"/>
                    <a:pt x="1542442" y="410312"/>
                  </a:cubicBezTo>
                  <a:cubicBezTo>
                    <a:pt x="1534515" y="418239"/>
                    <a:pt x="1523764" y="422692"/>
                    <a:pt x="1512553" y="422692"/>
                  </a:cubicBezTo>
                  <a:lnTo>
                    <a:pt x="42269" y="422692"/>
                  </a:lnTo>
                  <a:cubicBezTo>
                    <a:pt x="31059" y="422692"/>
                    <a:pt x="20307" y="418239"/>
                    <a:pt x="12380" y="410312"/>
                  </a:cubicBezTo>
                  <a:cubicBezTo>
                    <a:pt x="4453" y="402385"/>
                    <a:pt x="0" y="391634"/>
                    <a:pt x="0" y="380423"/>
                  </a:cubicBezTo>
                  <a:lnTo>
                    <a:pt x="0" y="42269"/>
                  </a:lnTo>
                  <a:close/>
                </a:path>
              </a:pathLst>
            </a:custGeom>
            <a:grp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5240" tIns="29525" rIns="35240" bIns="29525" numCol="1" spcCol="1270" anchor="ctr" anchorCtr="0">
              <a:noAutofit/>
            </a:bodyPr>
            <a:lstStyle/>
            <a:p>
              <a:pPr algn="ctr" defTabSz="400050">
                <a:lnSpc>
                  <a:spcPct val="90000"/>
                </a:lnSpc>
                <a:spcAft>
                  <a:spcPct val="35000"/>
                </a:spcAft>
              </a:pPr>
              <a:r>
                <a:rPr lang="en-GB" sz="1400" b="1" dirty="0">
                  <a:solidFill>
                    <a:schemeClr val="bg1"/>
                  </a:solidFill>
                  <a:cs typeface="Arial" pitchFamily="34" charset="0"/>
                </a:rPr>
                <a:t>Never </a:t>
              </a:r>
              <a:br>
                <a:rPr lang="en-GB" sz="1400" b="1" dirty="0">
                  <a:solidFill>
                    <a:schemeClr val="bg1"/>
                  </a:solidFill>
                  <a:cs typeface="Arial" pitchFamily="34" charset="0"/>
                </a:rPr>
              </a:br>
              <a:r>
                <a:rPr lang="en-GB" sz="1400" b="1" dirty="0">
                  <a:solidFill>
                    <a:schemeClr val="bg1"/>
                  </a:solidFill>
                  <a:cs typeface="Arial" pitchFamily="34" charset="0"/>
                </a:rPr>
                <a:t>commits</a:t>
              </a:r>
            </a:p>
          </p:txBody>
        </p:sp>
        <p:sp>
          <p:nvSpPr>
            <p:cNvPr id="29" name="Freeform 28"/>
            <p:cNvSpPr/>
            <p:nvPr/>
          </p:nvSpPr>
          <p:spPr>
            <a:xfrm>
              <a:off x="5167314" y="5129267"/>
              <a:ext cx="1554822" cy="422692"/>
            </a:xfrm>
            <a:custGeom>
              <a:avLst/>
              <a:gdLst>
                <a:gd name="connsiteX0" fmla="*/ 0 w 1554822"/>
                <a:gd name="connsiteY0" fmla="*/ 42269 h 422692"/>
                <a:gd name="connsiteX1" fmla="*/ 12380 w 1554822"/>
                <a:gd name="connsiteY1" fmla="*/ 12380 h 422692"/>
                <a:gd name="connsiteX2" fmla="*/ 42269 w 1554822"/>
                <a:gd name="connsiteY2" fmla="*/ 0 h 422692"/>
                <a:gd name="connsiteX3" fmla="*/ 1512553 w 1554822"/>
                <a:gd name="connsiteY3" fmla="*/ 0 h 422692"/>
                <a:gd name="connsiteX4" fmla="*/ 1542442 w 1554822"/>
                <a:gd name="connsiteY4" fmla="*/ 12380 h 422692"/>
                <a:gd name="connsiteX5" fmla="*/ 1554822 w 1554822"/>
                <a:gd name="connsiteY5" fmla="*/ 42269 h 422692"/>
                <a:gd name="connsiteX6" fmla="*/ 1554822 w 1554822"/>
                <a:gd name="connsiteY6" fmla="*/ 380423 h 422692"/>
                <a:gd name="connsiteX7" fmla="*/ 1542442 w 1554822"/>
                <a:gd name="connsiteY7" fmla="*/ 410312 h 422692"/>
                <a:gd name="connsiteX8" fmla="*/ 1512553 w 1554822"/>
                <a:gd name="connsiteY8" fmla="*/ 422692 h 422692"/>
                <a:gd name="connsiteX9" fmla="*/ 42269 w 1554822"/>
                <a:gd name="connsiteY9" fmla="*/ 422692 h 422692"/>
                <a:gd name="connsiteX10" fmla="*/ 12380 w 1554822"/>
                <a:gd name="connsiteY10" fmla="*/ 410312 h 422692"/>
                <a:gd name="connsiteX11" fmla="*/ 0 w 1554822"/>
                <a:gd name="connsiteY11" fmla="*/ 380423 h 422692"/>
                <a:gd name="connsiteX12" fmla="*/ 0 w 1554822"/>
                <a:gd name="connsiteY12" fmla="*/ 42269 h 422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422692">
                  <a:moveTo>
                    <a:pt x="0" y="42269"/>
                  </a:moveTo>
                  <a:cubicBezTo>
                    <a:pt x="0" y="31059"/>
                    <a:pt x="4453" y="20307"/>
                    <a:pt x="12380" y="12380"/>
                  </a:cubicBezTo>
                  <a:cubicBezTo>
                    <a:pt x="20307" y="4453"/>
                    <a:pt x="31058" y="0"/>
                    <a:pt x="42269" y="0"/>
                  </a:cubicBezTo>
                  <a:lnTo>
                    <a:pt x="1512553" y="0"/>
                  </a:lnTo>
                  <a:cubicBezTo>
                    <a:pt x="1523763" y="0"/>
                    <a:pt x="1534515" y="4453"/>
                    <a:pt x="1542442" y="12380"/>
                  </a:cubicBezTo>
                  <a:cubicBezTo>
                    <a:pt x="1550369" y="20307"/>
                    <a:pt x="1554822" y="31058"/>
                    <a:pt x="1554822" y="42269"/>
                  </a:cubicBezTo>
                  <a:lnTo>
                    <a:pt x="1554822" y="380423"/>
                  </a:lnTo>
                  <a:cubicBezTo>
                    <a:pt x="1554822" y="391633"/>
                    <a:pt x="1550369" y="402385"/>
                    <a:pt x="1542442" y="410312"/>
                  </a:cubicBezTo>
                  <a:cubicBezTo>
                    <a:pt x="1534515" y="418239"/>
                    <a:pt x="1523764" y="422692"/>
                    <a:pt x="1512553" y="422692"/>
                  </a:cubicBezTo>
                  <a:lnTo>
                    <a:pt x="42269" y="422692"/>
                  </a:lnTo>
                  <a:cubicBezTo>
                    <a:pt x="31059" y="422692"/>
                    <a:pt x="20307" y="418239"/>
                    <a:pt x="12380" y="410312"/>
                  </a:cubicBezTo>
                  <a:cubicBezTo>
                    <a:pt x="4453" y="402385"/>
                    <a:pt x="0" y="391634"/>
                    <a:pt x="0" y="380423"/>
                  </a:cubicBezTo>
                  <a:lnTo>
                    <a:pt x="0" y="42269"/>
                  </a:lnTo>
                  <a:close/>
                </a:path>
              </a:pathLst>
            </a:custGeom>
            <a:grp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5240" tIns="29525" rIns="35240" bIns="29525" numCol="1" spcCol="1270" anchor="ctr" anchorCtr="0">
              <a:noAutofit/>
            </a:bodyPr>
            <a:lstStyle/>
            <a:p>
              <a:pPr algn="ctr" defTabSz="400050">
                <a:lnSpc>
                  <a:spcPct val="90000"/>
                </a:lnSpc>
                <a:spcAft>
                  <a:spcPct val="35000"/>
                </a:spcAft>
              </a:pPr>
              <a:r>
                <a:rPr lang="en-GB" sz="1400" b="1" dirty="0">
                  <a:solidFill>
                    <a:schemeClr val="bg1"/>
                  </a:solidFill>
                  <a:cs typeface="Arial" pitchFamily="34" charset="0"/>
                </a:rPr>
                <a:t>Takes </a:t>
              </a:r>
              <a:br>
                <a:rPr lang="en-GB" sz="1400" b="1" dirty="0">
                  <a:solidFill>
                    <a:schemeClr val="bg1"/>
                  </a:solidFill>
                  <a:cs typeface="Arial" pitchFamily="34" charset="0"/>
                </a:rPr>
              </a:br>
              <a:r>
                <a:rPr lang="en-GB" sz="1400" b="1" dirty="0">
                  <a:solidFill>
                    <a:schemeClr val="bg1"/>
                  </a:solidFill>
                  <a:cs typeface="Arial" pitchFamily="34" charset="0"/>
                </a:rPr>
                <a:t>time</a:t>
              </a:r>
            </a:p>
          </p:txBody>
        </p:sp>
        <p:sp>
          <p:nvSpPr>
            <p:cNvPr id="30" name="Freeform 29"/>
            <p:cNvSpPr/>
            <p:nvPr/>
          </p:nvSpPr>
          <p:spPr>
            <a:xfrm>
              <a:off x="5184516" y="5616990"/>
              <a:ext cx="1554822" cy="422692"/>
            </a:xfrm>
            <a:custGeom>
              <a:avLst/>
              <a:gdLst>
                <a:gd name="connsiteX0" fmla="*/ 0 w 1554822"/>
                <a:gd name="connsiteY0" fmla="*/ 42269 h 422692"/>
                <a:gd name="connsiteX1" fmla="*/ 12380 w 1554822"/>
                <a:gd name="connsiteY1" fmla="*/ 12380 h 422692"/>
                <a:gd name="connsiteX2" fmla="*/ 42269 w 1554822"/>
                <a:gd name="connsiteY2" fmla="*/ 0 h 422692"/>
                <a:gd name="connsiteX3" fmla="*/ 1512553 w 1554822"/>
                <a:gd name="connsiteY3" fmla="*/ 0 h 422692"/>
                <a:gd name="connsiteX4" fmla="*/ 1542442 w 1554822"/>
                <a:gd name="connsiteY4" fmla="*/ 12380 h 422692"/>
                <a:gd name="connsiteX5" fmla="*/ 1554822 w 1554822"/>
                <a:gd name="connsiteY5" fmla="*/ 42269 h 422692"/>
                <a:gd name="connsiteX6" fmla="*/ 1554822 w 1554822"/>
                <a:gd name="connsiteY6" fmla="*/ 380423 h 422692"/>
                <a:gd name="connsiteX7" fmla="*/ 1542442 w 1554822"/>
                <a:gd name="connsiteY7" fmla="*/ 410312 h 422692"/>
                <a:gd name="connsiteX8" fmla="*/ 1512553 w 1554822"/>
                <a:gd name="connsiteY8" fmla="*/ 422692 h 422692"/>
                <a:gd name="connsiteX9" fmla="*/ 42269 w 1554822"/>
                <a:gd name="connsiteY9" fmla="*/ 422692 h 422692"/>
                <a:gd name="connsiteX10" fmla="*/ 12380 w 1554822"/>
                <a:gd name="connsiteY10" fmla="*/ 410312 h 422692"/>
                <a:gd name="connsiteX11" fmla="*/ 0 w 1554822"/>
                <a:gd name="connsiteY11" fmla="*/ 380423 h 422692"/>
                <a:gd name="connsiteX12" fmla="*/ 0 w 1554822"/>
                <a:gd name="connsiteY12" fmla="*/ 42269 h 422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422692">
                  <a:moveTo>
                    <a:pt x="0" y="42269"/>
                  </a:moveTo>
                  <a:cubicBezTo>
                    <a:pt x="0" y="31059"/>
                    <a:pt x="4453" y="20307"/>
                    <a:pt x="12380" y="12380"/>
                  </a:cubicBezTo>
                  <a:cubicBezTo>
                    <a:pt x="20307" y="4453"/>
                    <a:pt x="31058" y="0"/>
                    <a:pt x="42269" y="0"/>
                  </a:cubicBezTo>
                  <a:lnTo>
                    <a:pt x="1512553" y="0"/>
                  </a:lnTo>
                  <a:cubicBezTo>
                    <a:pt x="1523763" y="0"/>
                    <a:pt x="1534515" y="4453"/>
                    <a:pt x="1542442" y="12380"/>
                  </a:cubicBezTo>
                  <a:cubicBezTo>
                    <a:pt x="1550369" y="20307"/>
                    <a:pt x="1554822" y="31058"/>
                    <a:pt x="1554822" y="42269"/>
                  </a:cubicBezTo>
                  <a:lnTo>
                    <a:pt x="1554822" y="380423"/>
                  </a:lnTo>
                  <a:cubicBezTo>
                    <a:pt x="1554822" y="391633"/>
                    <a:pt x="1550369" y="402385"/>
                    <a:pt x="1542442" y="410312"/>
                  </a:cubicBezTo>
                  <a:cubicBezTo>
                    <a:pt x="1534515" y="418239"/>
                    <a:pt x="1523764" y="422692"/>
                    <a:pt x="1512553" y="422692"/>
                  </a:cubicBezTo>
                  <a:lnTo>
                    <a:pt x="42269" y="422692"/>
                  </a:lnTo>
                  <a:cubicBezTo>
                    <a:pt x="31059" y="422692"/>
                    <a:pt x="20307" y="418239"/>
                    <a:pt x="12380" y="410312"/>
                  </a:cubicBezTo>
                  <a:cubicBezTo>
                    <a:pt x="4453" y="402385"/>
                    <a:pt x="0" y="391634"/>
                    <a:pt x="0" y="380423"/>
                  </a:cubicBezTo>
                  <a:lnTo>
                    <a:pt x="0" y="42269"/>
                  </a:lnTo>
                  <a:close/>
                </a:path>
              </a:pathLst>
            </a:custGeom>
            <a:grp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5240" tIns="29525" rIns="35240" bIns="29525" numCol="1" spcCol="1270" anchor="ctr" anchorCtr="0">
              <a:noAutofit/>
            </a:bodyPr>
            <a:lstStyle/>
            <a:p>
              <a:pPr algn="ctr" defTabSz="400050">
                <a:lnSpc>
                  <a:spcPct val="90000"/>
                </a:lnSpc>
                <a:spcAft>
                  <a:spcPct val="35000"/>
                </a:spcAft>
              </a:pPr>
              <a:r>
                <a:rPr lang="en-GB" sz="1400" b="1" dirty="0">
                  <a:solidFill>
                    <a:schemeClr val="bg1"/>
                  </a:solidFill>
                  <a:cs typeface="Arial" pitchFamily="34" charset="0"/>
                </a:rPr>
                <a:t>Contemplator</a:t>
              </a:r>
            </a:p>
          </p:txBody>
        </p:sp>
      </p:grpSp>
      <p:grpSp>
        <p:nvGrpSpPr>
          <p:cNvPr id="6" name="Group 41"/>
          <p:cNvGrpSpPr/>
          <p:nvPr/>
        </p:nvGrpSpPr>
        <p:grpSpPr>
          <a:xfrm>
            <a:off x="6714285" y="2302132"/>
            <a:ext cx="1435220" cy="2856359"/>
            <a:chOff x="7273809" y="3180851"/>
            <a:chExt cx="1554822" cy="2856359"/>
          </a:xfrm>
          <a:solidFill>
            <a:srgbClr val="92D050"/>
          </a:solidFill>
        </p:grpSpPr>
        <p:sp>
          <p:nvSpPr>
            <p:cNvPr id="32" name="Freeform 31"/>
            <p:cNvSpPr/>
            <p:nvPr/>
          </p:nvSpPr>
          <p:spPr>
            <a:xfrm>
              <a:off x="7273809" y="3180851"/>
              <a:ext cx="1554822" cy="360511"/>
            </a:xfrm>
            <a:custGeom>
              <a:avLst/>
              <a:gdLst>
                <a:gd name="connsiteX0" fmla="*/ 0 w 1554822"/>
                <a:gd name="connsiteY0" fmla="*/ 36051 h 360511"/>
                <a:gd name="connsiteX1" fmla="*/ 10559 w 1554822"/>
                <a:gd name="connsiteY1" fmla="*/ 10559 h 360511"/>
                <a:gd name="connsiteX2" fmla="*/ 36051 w 1554822"/>
                <a:gd name="connsiteY2" fmla="*/ 0 h 360511"/>
                <a:gd name="connsiteX3" fmla="*/ 1518771 w 1554822"/>
                <a:gd name="connsiteY3" fmla="*/ 0 h 360511"/>
                <a:gd name="connsiteX4" fmla="*/ 1544263 w 1554822"/>
                <a:gd name="connsiteY4" fmla="*/ 10559 h 360511"/>
                <a:gd name="connsiteX5" fmla="*/ 1554822 w 1554822"/>
                <a:gd name="connsiteY5" fmla="*/ 36051 h 360511"/>
                <a:gd name="connsiteX6" fmla="*/ 1554822 w 1554822"/>
                <a:gd name="connsiteY6" fmla="*/ 324460 h 360511"/>
                <a:gd name="connsiteX7" fmla="*/ 1544263 w 1554822"/>
                <a:gd name="connsiteY7" fmla="*/ 349952 h 360511"/>
                <a:gd name="connsiteX8" fmla="*/ 1518771 w 1554822"/>
                <a:gd name="connsiteY8" fmla="*/ 360511 h 360511"/>
                <a:gd name="connsiteX9" fmla="*/ 36051 w 1554822"/>
                <a:gd name="connsiteY9" fmla="*/ 360511 h 360511"/>
                <a:gd name="connsiteX10" fmla="*/ 10559 w 1554822"/>
                <a:gd name="connsiteY10" fmla="*/ 349952 h 360511"/>
                <a:gd name="connsiteX11" fmla="*/ 0 w 1554822"/>
                <a:gd name="connsiteY11" fmla="*/ 324460 h 360511"/>
                <a:gd name="connsiteX12" fmla="*/ 0 w 1554822"/>
                <a:gd name="connsiteY12" fmla="*/ 36051 h 36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360511">
                  <a:moveTo>
                    <a:pt x="0" y="36051"/>
                  </a:moveTo>
                  <a:cubicBezTo>
                    <a:pt x="0" y="26490"/>
                    <a:pt x="3798" y="17320"/>
                    <a:pt x="10559" y="10559"/>
                  </a:cubicBezTo>
                  <a:cubicBezTo>
                    <a:pt x="17320" y="3798"/>
                    <a:pt x="26490" y="0"/>
                    <a:pt x="36051" y="0"/>
                  </a:cubicBezTo>
                  <a:lnTo>
                    <a:pt x="1518771" y="0"/>
                  </a:lnTo>
                  <a:cubicBezTo>
                    <a:pt x="1528332" y="0"/>
                    <a:pt x="1537502" y="3798"/>
                    <a:pt x="1544263" y="10559"/>
                  </a:cubicBezTo>
                  <a:cubicBezTo>
                    <a:pt x="1551024" y="17320"/>
                    <a:pt x="1554822" y="26490"/>
                    <a:pt x="1554822" y="36051"/>
                  </a:cubicBezTo>
                  <a:lnTo>
                    <a:pt x="1554822" y="324460"/>
                  </a:lnTo>
                  <a:cubicBezTo>
                    <a:pt x="1554822" y="334021"/>
                    <a:pt x="1551024" y="343191"/>
                    <a:pt x="1544263" y="349952"/>
                  </a:cubicBezTo>
                  <a:cubicBezTo>
                    <a:pt x="1537502" y="356713"/>
                    <a:pt x="1528332" y="360511"/>
                    <a:pt x="1518771" y="360511"/>
                  </a:cubicBezTo>
                  <a:lnTo>
                    <a:pt x="36051" y="360511"/>
                  </a:lnTo>
                  <a:cubicBezTo>
                    <a:pt x="26490" y="360511"/>
                    <a:pt x="17320" y="356713"/>
                    <a:pt x="10559" y="349952"/>
                  </a:cubicBezTo>
                  <a:cubicBezTo>
                    <a:pt x="3798" y="343191"/>
                    <a:pt x="0" y="334021"/>
                    <a:pt x="0" y="324460"/>
                  </a:cubicBezTo>
                  <a:lnTo>
                    <a:pt x="0" y="36051"/>
                  </a:lnTo>
                  <a:close/>
                </a:path>
              </a:pathLst>
            </a:custGeom>
            <a:grp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5240" tIns="29525" rIns="35240" bIns="29525" numCol="1" spcCol="1270" anchor="ctr" anchorCtr="0">
              <a:noAutofit/>
            </a:bodyPr>
            <a:lstStyle/>
            <a:p>
              <a:pPr algn="ctr" defTabSz="400050">
                <a:lnSpc>
                  <a:spcPct val="90000"/>
                </a:lnSpc>
                <a:spcAft>
                  <a:spcPct val="35000"/>
                </a:spcAft>
              </a:pPr>
              <a:r>
                <a:rPr lang="en-GB" sz="1100" b="1" dirty="0">
                  <a:solidFill>
                    <a:schemeClr val="bg1"/>
                  </a:solidFill>
                  <a:cs typeface="Arial" pitchFamily="34" charset="0"/>
                </a:rPr>
                <a:t>Break ice with personal comment</a:t>
              </a:r>
            </a:p>
          </p:txBody>
        </p:sp>
        <p:sp>
          <p:nvSpPr>
            <p:cNvPr id="33" name="Freeform 32"/>
            <p:cNvSpPr/>
            <p:nvPr/>
          </p:nvSpPr>
          <p:spPr>
            <a:xfrm>
              <a:off x="7273809" y="3596825"/>
              <a:ext cx="1554822" cy="360511"/>
            </a:xfrm>
            <a:custGeom>
              <a:avLst/>
              <a:gdLst>
                <a:gd name="connsiteX0" fmla="*/ 0 w 1554822"/>
                <a:gd name="connsiteY0" fmla="*/ 36051 h 360511"/>
                <a:gd name="connsiteX1" fmla="*/ 10559 w 1554822"/>
                <a:gd name="connsiteY1" fmla="*/ 10559 h 360511"/>
                <a:gd name="connsiteX2" fmla="*/ 36051 w 1554822"/>
                <a:gd name="connsiteY2" fmla="*/ 0 h 360511"/>
                <a:gd name="connsiteX3" fmla="*/ 1518771 w 1554822"/>
                <a:gd name="connsiteY3" fmla="*/ 0 h 360511"/>
                <a:gd name="connsiteX4" fmla="*/ 1544263 w 1554822"/>
                <a:gd name="connsiteY4" fmla="*/ 10559 h 360511"/>
                <a:gd name="connsiteX5" fmla="*/ 1554822 w 1554822"/>
                <a:gd name="connsiteY5" fmla="*/ 36051 h 360511"/>
                <a:gd name="connsiteX6" fmla="*/ 1554822 w 1554822"/>
                <a:gd name="connsiteY6" fmla="*/ 324460 h 360511"/>
                <a:gd name="connsiteX7" fmla="*/ 1544263 w 1554822"/>
                <a:gd name="connsiteY7" fmla="*/ 349952 h 360511"/>
                <a:gd name="connsiteX8" fmla="*/ 1518771 w 1554822"/>
                <a:gd name="connsiteY8" fmla="*/ 360511 h 360511"/>
                <a:gd name="connsiteX9" fmla="*/ 36051 w 1554822"/>
                <a:gd name="connsiteY9" fmla="*/ 360511 h 360511"/>
                <a:gd name="connsiteX10" fmla="*/ 10559 w 1554822"/>
                <a:gd name="connsiteY10" fmla="*/ 349952 h 360511"/>
                <a:gd name="connsiteX11" fmla="*/ 0 w 1554822"/>
                <a:gd name="connsiteY11" fmla="*/ 324460 h 360511"/>
                <a:gd name="connsiteX12" fmla="*/ 0 w 1554822"/>
                <a:gd name="connsiteY12" fmla="*/ 36051 h 36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360511">
                  <a:moveTo>
                    <a:pt x="0" y="36051"/>
                  </a:moveTo>
                  <a:cubicBezTo>
                    <a:pt x="0" y="26490"/>
                    <a:pt x="3798" y="17320"/>
                    <a:pt x="10559" y="10559"/>
                  </a:cubicBezTo>
                  <a:cubicBezTo>
                    <a:pt x="17320" y="3798"/>
                    <a:pt x="26490" y="0"/>
                    <a:pt x="36051" y="0"/>
                  </a:cubicBezTo>
                  <a:lnTo>
                    <a:pt x="1518771" y="0"/>
                  </a:lnTo>
                  <a:cubicBezTo>
                    <a:pt x="1528332" y="0"/>
                    <a:pt x="1537502" y="3798"/>
                    <a:pt x="1544263" y="10559"/>
                  </a:cubicBezTo>
                  <a:cubicBezTo>
                    <a:pt x="1551024" y="17320"/>
                    <a:pt x="1554822" y="26490"/>
                    <a:pt x="1554822" y="36051"/>
                  </a:cubicBezTo>
                  <a:lnTo>
                    <a:pt x="1554822" y="324460"/>
                  </a:lnTo>
                  <a:cubicBezTo>
                    <a:pt x="1554822" y="334021"/>
                    <a:pt x="1551024" y="343191"/>
                    <a:pt x="1544263" y="349952"/>
                  </a:cubicBezTo>
                  <a:cubicBezTo>
                    <a:pt x="1537502" y="356713"/>
                    <a:pt x="1528332" y="360511"/>
                    <a:pt x="1518771" y="360511"/>
                  </a:cubicBezTo>
                  <a:lnTo>
                    <a:pt x="36051" y="360511"/>
                  </a:lnTo>
                  <a:cubicBezTo>
                    <a:pt x="26490" y="360511"/>
                    <a:pt x="17320" y="356713"/>
                    <a:pt x="10559" y="349952"/>
                  </a:cubicBezTo>
                  <a:cubicBezTo>
                    <a:pt x="3798" y="343191"/>
                    <a:pt x="0" y="334021"/>
                    <a:pt x="0" y="324460"/>
                  </a:cubicBezTo>
                  <a:lnTo>
                    <a:pt x="0" y="36051"/>
                  </a:lnTo>
                  <a:close/>
                </a:path>
              </a:pathLst>
            </a:custGeom>
            <a:grp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5240" tIns="29525" rIns="35240" bIns="29525" numCol="1" spcCol="1270" anchor="ctr" anchorCtr="0">
              <a:noAutofit/>
            </a:bodyPr>
            <a:lstStyle/>
            <a:p>
              <a:pPr algn="ctr" defTabSz="400050">
                <a:lnSpc>
                  <a:spcPct val="90000"/>
                </a:lnSpc>
                <a:spcAft>
                  <a:spcPct val="35000"/>
                </a:spcAft>
              </a:pPr>
              <a:r>
                <a:rPr lang="en-GB" sz="1200" b="1" dirty="0">
                  <a:solidFill>
                    <a:schemeClr val="bg1"/>
                  </a:solidFill>
                  <a:cs typeface="Arial" pitchFamily="34" charset="0"/>
                </a:rPr>
                <a:t>Talk softly and </a:t>
              </a:r>
              <a:br>
                <a:rPr lang="en-GB" sz="1200" b="1" dirty="0">
                  <a:solidFill>
                    <a:schemeClr val="bg1"/>
                  </a:solidFill>
                  <a:cs typeface="Arial" pitchFamily="34" charset="0"/>
                </a:rPr>
              </a:br>
              <a:r>
                <a:rPr lang="en-GB" sz="1200" b="1" dirty="0">
                  <a:solidFill>
                    <a:schemeClr val="bg1"/>
                  </a:solidFill>
                  <a:cs typeface="Arial" pitchFamily="34" charset="0"/>
                </a:rPr>
                <a:t>non threateningly</a:t>
              </a:r>
            </a:p>
          </p:txBody>
        </p:sp>
        <p:sp>
          <p:nvSpPr>
            <p:cNvPr id="34" name="Freeform 33"/>
            <p:cNvSpPr/>
            <p:nvPr/>
          </p:nvSpPr>
          <p:spPr>
            <a:xfrm>
              <a:off x="7273809" y="4012800"/>
              <a:ext cx="1554822" cy="360511"/>
            </a:xfrm>
            <a:custGeom>
              <a:avLst/>
              <a:gdLst>
                <a:gd name="connsiteX0" fmla="*/ 0 w 1554822"/>
                <a:gd name="connsiteY0" fmla="*/ 36051 h 360511"/>
                <a:gd name="connsiteX1" fmla="*/ 10559 w 1554822"/>
                <a:gd name="connsiteY1" fmla="*/ 10559 h 360511"/>
                <a:gd name="connsiteX2" fmla="*/ 36051 w 1554822"/>
                <a:gd name="connsiteY2" fmla="*/ 0 h 360511"/>
                <a:gd name="connsiteX3" fmla="*/ 1518771 w 1554822"/>
                <a:gd name="connsiteY3" fmla="*/ 0 h 360511"/>
                <a:gd name="connsiteX4" fmla="*/ 1544263 w 1554822"/>
                <a:gd name="connsiteY4" fmla="*/ 10559 h 360511"/>
                <a:gd name="connsiteX5" fmla="*/ 1554822 w 1554822"/>
                <a:gd name="connsiteY5" fmla="*/ 36051 h 360511"/>
                <a:gd name="connsiteX6" fmla="*/ 1554822 w 1554822"/>
                <a:gd name="connsiteY6" fmla="*/ 324460 h 360511"/>
                <a:gd name="connsiteX7" fmla="*/ 1544263 w 1554822"/>
                <a:gd name="connsiteY7" fmla="*/ 349952 h 360511"/>
                <a:gd name="connsiteX8" fmla="*/ 1518771 w 1554822"/>
                <a:gd name="connsiteY8" fmla="*/ 360511 h 360511"/>
                <a:gd name="connsiteX9" fmla="*/ 36051 w 1554822"/>
                <a:gd name="connsiteY9" fmla="*/ 360511 h 360511"/>
                <a:gd name="connsiteX10" fmla="*/ 10559 w 1554822"/>
                <a:gd name="connsiteY10" fmla="*/ 349952 h 360511"/>
                <a:gd name="connsiteX11" fmla="*/ 0 w 1554822"/>
                <a:gd name="connsiteY11" fmla="*/ 324460 h 360511"/>
                <a:gd name="connsiteX12" fmla="*/ 0 w 1554822"/>
                <a:gd name="connsiteY12" fmla="*/ 36051 h 36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360511">
                  <a:moveTo>
                    <a:pt x="0" y="36051"/>
                  </a:moveTo>
                  <a:cubicBezTo>
                    <a:pt x="0" y="26490"/>
                    <a:pt x="3798" y="17320"/>
                    <a:pt x="10559" y="10559"/>
                  </a:cubicBezTo>
                  <a:cubicBezTo>
                    <a:pt x="17320" y="3798"/>
                    <a:pt x="26490" y="0"/>
                    <a:pt x="36051" y="0"/>
                  </a:cubicBezTo>
                  <a:lnTo>
                    <a:pt x="1518771" y="0"/>
                  </a:lnTo>
                  <a:cubicBezTo>
                    <a:pt x="1528332" y="0"/>
                    <a:pt x="1537502" y="3798"/>
                    <a:pt x="1544263" y="10559"/>
                  </a:cubicBezTo>
                  <a:cubicBezTo>
                    <a:pt x="1551024" y="17320"/>
                    <a:pt x="1554822" y="26490"/>
                    <a:pt x="1554822" y="36051"/>
                  </a:cubicBezTo>
                  <a:lnTo>
                    <a:pt x="1554822" y="324460"/>
                  </a:lnTo>
                  <a:cubicBezTo>
                    <a:pt x="1554822" y="334021"/>
                    <a:pt x="1551024" y="343191"/>
                    <a:pt x="1544263" y="349952"/>
                  </a:cubicBezTo>
                  <a:cubicBezTo>
                    <a:pt x="1537502" y="356713"/>
                    <a:pt x="1528332" y="360511"/>
                    <a:pt x="1518771" y="360511"/>
                  </a:cubicBezTo>
                  <a:lnTo>
                    <a:pt x="36051" y="360511"/>
                  </a:lnTo>
                  <a:cubicBezTo>
                    <a:pt x="26490" y="360511"/>
                    <a:pt x="17320" y="356713"/>
                    <a:pt x="10559" y="349952"/>
                  </a:cubicBezTo>
                  <a:cubicBezTo>
                    <a:pt x="3798" y="343191"/>
                    <a:pt x="0" y="334021"/>
                    <a:pt x="0" y="324460"/>
                  </a:cubicBezTo>
                  <a:lnTo>
                    <a:pt x="0" y="36051"/>
                  </a:lnTo>
                  <a:close/>
                </a:path>
              </a:pathLst>
            </a:custGeom>
            <a:grp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5240" tIns="29525" rIns="35240" bIns="29525" numCol="1" spcCol="1270" anchor="ctr" anchorCtr="0">
              <a:noAutofit/>
            </a:bodyPr>
            <a:lstStyle/>
            <a:p>
              <a:pPr algn="ctr" defTabSz="400050">
                <a:lnSpc>
                  <a:spcPct val="90000"/>
                </a:lnSpc>
                <a:spcAft>
                  <a:spcPct val="35000"/>
                </a:spcAft>
              </a:pPr>
              <a:r>
                <a:rPr lang="en-GB" sz="1200" b="1" dirty="0">
                  <a:solidFill>
                    <a:schemeClr val="bg1"/>
                  </a:solidFill>
                  <a:cs typeface="Arial" pitchFamily="34" charset="0"/>
                </a:rPr>
                <a:t>Not happy </a:t>
              </a:r>
              <a:br>
                <a:rPr lang="en-GB" sz="1200" b="1" dirty="0">
                  <a:solidFill>
                    <a:schemeClr val="bg1"/>
                  </a:solidFill>
                  <a:cs typeface="Arial" pitchFamily="34" charset="0"/>
                </a:rPr>
              </a:br>
              <a:r>
                <a:rPr lang="en-GB" sz="1200" b="1" dirty="0">
                  <a:solidFill>
                    <a:schemeClr val="bg1"/>
                  </a:solidFill>
                  <a:cs typeface="Arial" pitchFamily="34" charset="0"/>
                </a:rPr>
                <a:t>with conflict</a:t>
              </a:r>
            </a:p>
          </p:txBody>
        </p:sp>
        <p:sp>
          <p:nvSpPr>
            <p:cNvPr id="35" name="Freeform 34"/>
            <p:cNvSpPr/>
            <p:nvPr/>
          </p:nvSpPr>
          <p:spPr>
            <a:xfrm>
              <a:off x="7273809" y="4428775"/>
              <a:ext cx="1554822" cy="360511"/>
            </a:xfrm>
            <a:custGeom>
              <a:avLst/>
              <a:gdLst>
                <a:gd name="connsiteX0" fmla="*/ 0 w 1554822"/>
                <a:gd name="connsiteY0" fmla="*/ 36051 h 360511"/>
                <a:gd name="connsiteX1" fmla="*/ 10559 w 1554822"/>
                <a:gd name="connsiteY1" fmla="*/ 10559 h 360511"/>
                <a:gd name="connsiteX2" fmla="*/ 36051 w 1554822"/>
                <a:gd name="connsiteY2" fmla="*/ 0 h 360511"/>
                <a:gd name="connsiteX3" fmla="*/ 1518771 w 1554822"/>
                <a:gd name="connsiteY3" fmla="*/ 0 h 360511"/>
                <a:gd name="connsiteX4" fmla="*/ 1544263 w 1554822"/>
                <a:gd name="connsiteY4" fmla="*/ 10559 h 360511"/>
                <a:gd name="connsiteX5" fmla="*/ 1554822 w 1554822"/>
                <a:gd name="connsiteY5" fmla="*/ 36051 h 360511"/>
                <a:gd name="connsiteX6" fmla="*/ 1554822 w 1554822"/>
                <a:gd name="connsiteY6" fmla="*/ 324460 h 360511"/>
                <a:gd name="connsiteX7" fmla="*/ 1544263 w 1554822"/>
                <a:gd name="connsiteY7" fmla="*/ 349952 h 360511"/>
                <a:gd name="connsiteX8" fmla="*/ 1518771 w 1554822"/>
                <a:gd name="connsiteY8" fmla="*/ 360511 h 360511"/>
                <a:gd name="connsiteX9" fmla="*/ 36051 w 1554822"/>
                <a:gd name="connsiteY9" fmla="*/ 360511 h 360511"/>
                <a:gd name="connsiteX10" fmla="*/ 10559 w 1554822"/>
                <a:gd name="connsiteY10" fmla="*/ 349952 h 360511"/>
                <a:gd name="connsiteX11" fmla="*/ 0 w 1554822"/>
                <a:gd name="connsiteY11" fmla="*/ 324460 h 360511"/>
                <a:gd name="connsiteX12" fmla="*/ 0 w 1554822"/>
                <a:gd name="connsiteY12" fmla="*/ 36051 h 36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360511">
                  <a:moveTo>
                    <a:pt x="0" y="36051"/>
                  </a:moveTo>
                  <a:cubicBezTo>
                    <a:pt x="0" y="26490"/>
                    <a:pt x="3798" y="17320"/>
                    <a:pt x="10559" y="10559"/>
                  </a:cubicBezTo>
                  <a:cubicBezTo>
                    <a:pt x="17320" y="3798"/>
                    <a:pt x="26490" y="0"/>
                    <a:pt x="36051" y="0"/>
                  </a:cubicBezTo>
                  <a:lnTo>
                    <a:pt x="1518771" y="0"/>
                  </a:lnTo>
                  <a:cubicBezTo>
                    <a:pt x="1528332" y="0"/>
                    <a:pt x="1537502" y="3798"/>
                    <a:pt x="1544263" y="10559"/>
                  </a:cubicBezTo>
                  <a:cubicBezTo>
                    <a:pt x="1551024" y="17320"/>
                    <a:pt x="1554822" y="26490"/>
                    <a:pt x="1554822" y="36051"/>
                  </a:cubicBezTo>
                  <a:lnTo>
                    <a:pt x="1554822" y="324460"/>
                  </a:lnTo>
                  <a:cubicBezTo>
                    <a:pt x="1554822" y="334021"/>
                    <a:pt x="1551024" y="343191"/>
                    <a:pt x="1544263" y="349952"/>
                  </a:cubicBezTo>
                  <a:cubicBezTo>
                    <a:pt x="1537502" y="356713"/>
                    <a:pt x="1528332" y="360511"/>
                    <a:pt x="1518771" y="360511"/>
                  </a:cubicBezTo>
                  <a:lnTo>
                    <a:pt x="36051" y="360511"/>
                  </a:lnTo>
                  <a:cubicBezTo>
                    <a:pt x="26490" y="360511"/>
                    <a:pt x="17320" y="356713"/>
                    <a:pt x="10559" y="349952"/>
                  </a:cubicBezTo>
                  <a:cubicBezTo>
                    <a:pt x="3798" y="343191"/>
                    <a:pt x="0" y="334021"/>
                    <a:pt x="0" y="324460"/>
                  </a:cubicBezTo>
                  <a:lnTo>
                    <a:pt x="0" y="36051"/>
                  </a:lnTo>
                  <a:close/>
                </a:path>
              </a:pathLst>
            </a:custGeom>
            <a:grp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5240" tIns="29525" rIns="35240" bIns="29525" numCol="1" spcCol="1270" anchor="ctr" anchorCtr="0">
              <a:noAutofit/>
            </a:bodyPr>
            <a:lstStyle/>
            <a:p>
              <a:pPr algn="ctr" defTabSz="400050">
                <a:lnSpc>
                  <a:spcPct val="90000"/>
                </a:lnSpc>
                <a:spcAft>
                  <a:spcPct val="35000"/>
                </a:spcAft>
              </a:pPr>
              <a:r>
                <a:rPr lang="en-GB" sz="1200" b="1" dirty="0">
                  <a:solidFill>
                    <a:schemeClr val="bg1"/>
                  </a:solidFill>
                  <a:cs typeface="Arial" pitchFamily="34" charset="0"/>
                </a:rPr>
                <a:t>Give time </a:t>
              </a:r>
              <a:br>
                <a:rPr lang="en-GB" sz="1200" b="1" dirty="0">
                  <a:solidFill>
                    <a:schemeClr val="bg1"/>
                  </a:solidFill>
                  <a:cs typeface="Arial" pitchFamily="34" charset="0"/>
                </a:rPr>
              </a:br>
              <a:r>
                <a:rPr lang="en-GB" sz="1200" b="1" dirty="0">
                  <a:solidFill>
                    <a:schemeClr val="bg1"/>
                  </a:solidFill>
                  <a:cs typeface="Arial" pitchFamily="34" charset="0"/>
                </a:rPr>
                <a:t>to think</a:t>
              </a:r>
            </a:p>
          </p:txBody>
        </p:sp>
        <p:sp>
          <p:nvSpPr>
            <p:cNvPr id="36" name="Freeform 35"/>
            <p:cNvSpPr/>
            <p:nvPr/>
          </p:nvSpPr>
          <p:spPr>
            <a:xfrm>
              <a:off x="7273809" y="4844749"/>
              <a:ext cx="1554822" cy="360511"/>
            </a:xfrm>
            <a:custGeom>
              <a:avLst/>
              <a:gdLst>
                <a:gd name="connsiteX0" fmla="*/ 0 w 1554822"/>
                <a:gd name="connsiteY0" fmla="*/ 36051 h 360511"/>
                <a:gd name="connsiteX1" fmla="*/ 10559 w 1554822"/>
                <a:gd name="connsiteY1" fmla="*/ 10559 h 360511"/>
                <a:gd name="connsiteX2" fmla="*/ 36051 w 1554822"/>
                <a:gd name="connsiteY2" fmla="*/ 0 h 360511"/>
                <a:gd name="connsiteX3" fmla="*/ 1518771 w 1554822"/>
                <a:gd name="connsiteY3" fmla="*/ 0 h 360511"/>
                <a:gd name="connsiteX4" fmla="*/ 1544263 w 1554822"/>
                <a:gd name="connsiteY4" fmla="*/ 10559 h 360511"/>
                <a:gd name="connsiteX5" fmla="*/ 1554822 w 1554822"/>
                <a:gd name="connsiteY5" fmla="*/ 36051 h 360511"/>
                <a:gd name="connsiteX6" fmla="*/ 1554822 w 1554822"/>
                <a:gd name="connsiteY6" fmla="*/ 324460 h 360511"/>
                <a:gd name="connsiteX7" fmla="*/ 1544263 w 1554822"/>
                <a:gd name="connsiteY7" fmla="*/ 349952 h 360511"/>
                <a:gd name="connsiteX8" fmla="*/ 1518771 w 1554822"/>
                <a:gd name="connsiteY8" fmla="*/ 360511 h 360511"/>
                <a:gd name="connsiteX9" fmla="*/ 36051 w 1554822"/>
                <a:gd name="connsiteY9" fmla="*/ 360511 h 360511"/>
                <a:gd name="connsiteX10" fmla="*/ 10559 w 1554822"/>
                <a:gd name="connsiteY10" fmla="*/ 349952 h 360511"/>
                <a:gd name="connsiteX11" fmla="*/ 0 w 1554822"/>
                <a:gd name="connsiteY11" fmla="*/ 324460 h 360511"/>
                <a:gd name="connsiteX12" fmla="*/ 0 w 1554822"/>
                <a:gd name="connsiteY12" fmla="*/ 36051 h 36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360511">
                  <a:moveTo>
                    <a:pt x="0" y="36051"/>
                  </a:moveTo>
                  <a:cubicBezTo>
                    <a:pt x="0" y="26490"/>
                    <a:pt x="3798" y="17320"/>
                    <a:pt x="10559" y="10559"/>
                  </a:cubicBezTo>
                  <a:cubicBezTo>
                    <a:pt x="17320" y="3798"/>
                    <a:pt x="26490" y="0"/>
                    <a:pt x="36051" y="0"/>
                  </a:cubicBezTo>
                  <a:lnTo>
                    <a:pt x="1518771" y="0"/>
                  </a:lnTo>
                  <a:cubicBezTo>
                    <a:pt x="1528332" y="0"/>
                    <a:pt x="1537502" y="3798"/>
                    <a:pt x="1544263" y="10559"/>
                  </a:cubicBezTo>
                  <a:cubicBezTo>
                    <a:pt x="1551024" y="17320"/>
                    <a:pt x="1554822" y="26490"/>
                    <a:pt x="1554822" y="36051"/>
                  </a:cubicBezTo>
                  <a:lnTo>
                    <a:pt x="1554822" y="324460"/>
                  </a:lnTo>
                  <a:cubicBezTo>
                    <a:pt x="1554822" y="334021"/>
                    <a:pt x="1551024" y="343191"/>
                    <a:pt x="1544263" y="349952"/>
                  </a:cubicBezTo>
                  <a:cubicBezTo>
                    <a:pt x="1537502" y="356713"/>
                    <a:pt x="1528332" y="360511"/>
                    <a:pt x="1518771" y="360511"/>
                  </a:cubicBezTo>
                  <a:lnTo>
                    <a:pt x="36051" y="360511"/>
                  </a:lnTo>
                  <a:cubicBezTo>
                    <a:pt x="26490" y="360511"/>
                    <a:pt x="17320" y="356713"/>
                    <a:pt x="10559" y="349952"/>
                  </a:cubicBezTo>
                  <a:cubicBezTo>
                    <a:pt x="3798" y="343191"/>
                    <a:pt x="0" y="334021"/>
                    <a:pt x="0" y="324460"/>
                  </a:cubicBezTo>
                  <a:lnTo>
                    <a:pt x="0" y="36051"/>
                  </a:lnTo>
                  <a:close/>
                </a:path>
              </a:pathLst>
            </a:custGeom>
            <a:grp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5240" tIns="29525" rIns="35240" bIns="29525" numCol="1" spcCol="1270" anchor="ctr" anchorCtr="0">
              <a:noAutofit/>
            </a:bodyPr>
            <a:lstStyle/>
            <a:p>
              <a:pPr algn="ctr" defTabSz="400050">
                <a:lnSpc>
                  <a:spcPct val="90000"/>
                </a:lnSpc>
                <a:spcAft>
                  <a:spcPct val="35000"/>
                </a:spcAft>
              </a:pPr>
              <a:r>
                <a:rPr lang="en-GB" sz="1200" b="1" dirty="0">
                  <a:solidFill>
                    <a:schemeClr val="bg1"/>
                  </a:solidFill>
                  <a:cs typeface="Arial" pitchFamily="34" charset="0"/>
                </a:rPr>
                <a:t>Do not demand fast decisions</a:t>
              </a:r>
            </a:p>
          </p:txBody>
        </p:sp>
        <p:sp>
          <p:nvSpPr>
            <p:cNvPr id="37" name="Freeform 36"/>
            <p:cNvSpPr/>
            <p:nvPr/>
          </p:nvSpPr>
          <p:spPr>
            <a:xfrm>
              <a:off x="7273809" y="5260724"/>
              <a:ext cx="1554822" cy="360511"/>
            </a:xfrm>
            <a:custGeom>
              <a:avLst/>
              <a:gdLst>
                <a:gd name="connsiteX0" fmla="*/ 0 w 1554822"/>
                <a:gd name="connsiteY0" fmla="*/ 36051 h 360511"/>
                <a:gd name="connsiteX1" fmla="*/ 10559 w 1554822"/>
                <a:gd name="connsiteY1" fmla="*/ 10559 h 360511"/>
                <a:gd name="connsiteX2" fmla="*/ 36051 w 1554822"/>
                <a:gd name="connsiteY2" fmla="*/ 0 h 360511"/>
                <a:gd name="connsiteX3" fmla="*/ 1518771 w 1554822"/>
                <a:gd name="connsiteY3" fmla="*/ 0 h 360511"/>
                <a:gd name="connsiteX4" fmla="*/ 1544263 w 1554822"/>
                <a:gd name="connsiteY4" fmla="*/ 10559 h 360511"/>
                <a:gd name="connsiteX5" fmla="*/ 1554822 w 1554822"/>
                <a:gd name="connsiteY5" fmla="*/ 36051 h 360511"/>
                <a:gd name="connsiteX6" fmla="*/ 1554822 w 1554822"/>
                <a:gd name="connsiteY6" fmla="*/ 324460 h 360511"/>
                <a:gd name="connsiteX7" fmla="*/ 1544263 w 1554822"/>
                <a:gd name="connsiteY7" fmla="*/ 349952 h 360511"/>
                <a:gd name="connsiteX8" fmla="*/ 1518771 w 1554822"/>
                <a:gd name="connsiteY8" fmla="*/ 360511 h 360511"/>
                <a:gd name="connsiteX9" fmla="*/ 36051 w 1554822"/>
                <a:gd name="connsiteY9" fmla="*/ 360511 h 360511"/>
                <a:gd name="connsiteX10" fmla="*/ 10559 w 1554822"/>
                <a:gd name="connsiteY10" fmla="*/ 349952 h 360511"/>
                <a:gd name="connsiteX11" fmla="*/ 0 w 1554822"/>
                <a:gd name="connsiteY11" fmla="*/ 324460 h 360511"/>
                <a:gd name="connsiteX12" fmla="*/ 0 w 1554822"/>
                <a:gd name="connsiteY12" fmla="*/ 36051 h 36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360511">
                  <a:moveTo>
                    <a:pt x="0" y="36051"/>
                  </a:moveTo>
                  <a:cubicBezTo>
                    <a:pt x="0" y="26490"/>
                    <a:pt x="3798" y="17320"/>
                    <a:pt x="10559" y="10559"/>
                  </a:cubicBezTo>
                  <a:cubicBezTo>
                    <a:pt x="17320" y="3798"/>
                    <a:pt x="26490" y="0"/>
                    <a:pt x="36051" y="0"/>
                  </a:cubicBezTo>
                  <a:lnTo>
                    <a:pt x="1518771" y="0"/>
                  </a:lnTo>
                  <a:cubicBezTo>
                    <a:pt x="1528332" y="0"/>
                    <a:pt x="1537502" y="3798"/>
                    <a:pt x="1544263" y="10559"/>
                  </a:cubicBezTo>
                  <a:cubicBezTo>
                    <a:pt x="1551024" y="17320"/>
                    <a:pt x="1554822" y="26490"/>
                    <a:pt x="1554822" y="36051"/>
                  </a:cubicBezTo>
                  <a:lnTo>
                    <a:pt x="1554822" y="324460"/>
                  </a:lnTo>
                  <a:cubicBezTo>
                    <a:pt x="1554822" y="334021"/>
                    <a:pt x="1551024" y="343191"/>
                    <a:pt x="1544263" y="349952"/>
                  </a:cubicBezTo>
                  <a:cubicBezTo>
                    <a:pt x="1537502" y="356713"/>
                    <a:pt x="1528332" y="360511"/>
                    <a:pt x="1518771" y="360511"/>
                  </a:cubicBezTo>
                  <a:lnTo>
                    <a:pt x="36051" y="360511"/>
                  </a:lnTo>
                  <a:cubicBezTo>
                    <a:pt x="26490" y="360511"/>
                    <a:pt x="17320" y="356713"/>
                    <a:pt x="10559" y="349952"/>
                  </a:cubicBezTo>
                  <a:cubicBezTo>
                    <a:pt x="3798" y="343191"/>
                    <a:pt x="0" y="334021"/>
                    <a:pt x="0" y="324460"/>
                  </a:cubicBezTo>
                  <a:lnTo>
                    <a:pt x="0" y="36051"/>
                  </a:lnTo>
                  <a:close/>
                </a:path>
              </a:pathLst>
            </a:custGeom>
            <a:grp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5240" tIns="29525" rIns="35240" bIns="29525" numCol="1" spcCol="1270" anchor="ctr" anchorCtr="0">
              <a:noAutofit/>
            </a:bodyPr>
            <a:lstStyle/>
            <a:p>
              <a:pPr algn="ctr" defTabSz="400050">
                <a:lnSpc>
                  <a:spcPct val="90000"/>
                </a:lnSpc>
                <a:spcAft>
                  <a:spcPct val="35000"/>
                </a:spcAft>
              </a:pPr>
              <a:r>
                <a:rPr lang="en-GB" sz="1200" b="1" dirty="0">
                  <a:solidFill>
                    <a:schemeClr val="bg1"/>
                  </a:solidFill>
                  <a:cs typeface="Arial" pitchFamily="34" charset="0"/>
                </a:rPr>
                <a:t>Keep emotion levels low</a:t>
              </a:r>
            </a:p>
          </p:txBody>
        </p:sp>
        <p:sp>
          <p:nvSpPr>
            <p:cNvPr id="38" name="Freeform 37"/>
            <p:cNvSpPr/>
            <p:nvPr/>
          </p:nvSpPr>
          <p:spPr>
            <a:xfrm>
              <a:off x="7273809" y="5676699"/>
              <a:ext cx="1554822" cy="360511"/>
            </a:xfrm>
            <a:custGeom>
              <a:avLst/>
              <a:gdLst>
                <a:gd name="connsiteX0" fmla="*/ 0 w 1554822"/>
                <a:gd name="connsiteY0" fmla="*/ 36051 h 360511"/>
                <a:gd name="connsiteX1" fmla="*/ 10559 w 1554822"/>
                <a:gd name="connsiteY1" fmla="*/ 10559 h 360511"/>
                <a:gd name="connsiteX2" fmla="*/ 36051 w 1554822"/>
                <a:gd name="connsiteY2" fmla="*/ 0 h 360511"/>
                <a:gd name="connsiteX3" fmla="*/ 1518771 w 1554822"/>
                <a:gd name="connsiteY3" fmla="*/ 0 h 360511"/>
                <a:gd name="connsiteX4" fmla="*/ 1544263 w 1554822"/>
                <a:gd name="connsiteY4" fmla="*/ 10559 h 360511"/>
                <a:gd name="connsiteX5" fmla="*/ 1554822 w 1554822"/>
                <a:gd name="connsiteY5" fmla="*/ 36051 h 360511"/>
                <a:gd name="connsiteX6" fmla="*/ 1554822 w 1554822"/>
                <a:gd name="connsiteY6" fmla="*/ 324460 h 360511"/>
                <a:gd name="connsiteX7" fmla="*/ 1544263 w 1554822"/>
                <a:gd name="connsiteY7" fmla="*/ 349952 h 360511"/>
                <a:gd name="connsiteX8" fmla="*/ 1518771 w 1554822"/>
                <a:gd name="connsiteY8" fmla="*/ 360511 h 360511"/>
                <a:gd name="connsiteX9" fmla="*/ 36051 w 1554822"/>
                <a:gd name="connsiteY9" fmla="*/ 360511 h 360511"/>
                <a:gd name="connsiteX10" fmla="*/ 10559 w 1554822"/>
                <a:gd name="connsiteY10" fmla="*/ 349952 h 360511"/>
                <a:gd name="connsiteX11" fmla="*/ 0 w 1554822"/>
                <a:gd name="connsiteY11" fmla="*/ 324460 h 360511"/>
                <a:gd name="connsiteX12" fmla="*/ 0 w 1554822"/>
                <a:gd name="connsiteY12" fmla="*/ 36051 h 36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360511">
                  <a:moveTo>
                    <a:pt x="0" y="36051"/>
                  </a:moveTo>
                  <a:cubicBezTo>
                    <a:pt x="0" y="26490"/>
                    <a:pt x="3798" y="17320"/>
                    <a:pt x="10559" y="10559"/>
                  </a:cubicBezTo>
                  <a:cubicBezTo>
                    <a:pt x="17320" y="3798"/>
                    <a:pt x="26490" y="0"/>
                    <a:pt x="36051" y="0"/>
                  </a:cubicBezTo>
                  <a:lnTo>
                    <a:pt x="1518771" y="0"/>
                  </a:lnTo>
                  <a:cubicBezTo>
                    <a:pt x="1528332" y="0"/>
                    <a:pt x="1537502" y="3798"/>
                    <a:pt x="1544263" y="10559"/>
                  </a:cubicBezTo>
                  <a:cubicBezTo>
                    <a:pt x="1551024" y="17320"/>
                    <a:pt x="1554822" y="26490"/>
                    <a:pt x="1554822" y="36051"/>
                  </a:cubicBezTo>
                  <a:lnTo>
                    <a:pt x="1554822" y="324460"/>
                  </a:lnTo>
                  <a:cubicBezTo>
                    <a:pt x="1554822" y="334021"/>
                    <a:pt x="1551024" y="343191"/>
                    <a:pt x="1544263" y="349952"/>
                  </a:cubicBezTo>
                  <a:cubicBezTo>
                    <a:pt x="1537502" y="356713"/>
                    <a:pt x="1528332" y="360511"/>
                    <a:pt x="1518771" y="360511"/>
                  </a:cubicBezTo>
                  <a:lnTo>
                    <a:pt x="36051" y="360511"/>
                  </a:lnTo>
                  <a:cubicBezTo>
                    <a:pt x="26490" y="360511"/>
                    <a:pt x="17320" y="356713"/>
                    <a:pt x="10559" y="349952"/>
                  </a:cubicBezTo>
                  <a:cubicBezTo>
                    <a:pt x="3798" y="343191"/>
                    <a:pt x="0" y="334021"/>
                    <a:pt x="0" y="324460"/>
                  </a:cubicBezTo>
                  <a:lnTo>
                    <a:pt x="0" y="36051"/>
                  </a:lnTo>
                  <a:close/>
                </a:path>
              </a:pathLst>
            </a:custGeom>
            <a:grp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5240" tIns="29525" rIns="35240" bIns="29525" numCol="1" spcCol="1270" anchor="ctr" anchorCtr="0">
              <a:noAutofit/>
            </a:bodyPr>
            <a:lstStyle/>
            <a:p>
              <a:pPr algn="ctr" defTabSz="400050">
                <a:lnSpc>
                  <a:spcPct val="90000"/>
                </a:lnSpc>
                <a:spcAft>
                  <a:spcPct val="35000"/>
                </a:spcAft>
              </a:pPr>
              <a:r>
                <a:rPr lang="en-GB" sz="1200" b="1" dirty="0">
                  <a:solidFill>
                    <a:schemeClr val="bg1"/>
                  </a:solidFill>
                  <a:cs typeface="Arial" pitchFamily="34" charset="0"/>
                </a:rPr>
                <a:t>Weave work and personal items</a:t>
              </a:r>
            </a:p>
          </p:txBody>
        </p:sp>
      </p:grpSp>
    </p:spTree>
    <p:extLst>
      <p:ext uri="{BB962C8B-B14F-4D97-AF65-F5344CB8AC3E}">
        <p14:creationId xmlns:p14="http://schemas.microsoft.com/office/powerpoint/2010/main" val="401494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2400" dirty="0">
                <a:solidFill>
                  <a:schemeClr val="accent6"/>
                </a:solidFill>
                <a:latin typeface="+mn-lt"/>
                <a:cs typeface="Arial" panose="020B0604020202020204" pitchFamily="34" charset="0"/>
              </a:rPr>
              <a:t>Behavioural</a:t>
            </a:r>
            <a:r>
              <a:rPr lang="en-GB" sz="2400" dirty="0">
                <a:solidFill>
                  <a:schemeClr val="accent6"/>
                </a:solidFill>
                <a:latin typeface="+mn-lt"/>
                <a:cs typeface="Arial" panose="020B0604020202020204" pitchFamily="34" charset="0"/>
              </a:rPr>
              <a:t> Styles - Enthusiast</a:t>
            </a:r>
            <a:endParaRPr lang="en-GB" sz="2400" dirty="0">
              <a:solidFill>
                <a:schemeClr val="accent6"/>
              </a:solidFill>
              <a:latin typeface="+mn-lt"/>
            </a:endParaRPr>
          </a:p>
        </p:txBody>
      </p:sp>
      <p:sp>
        <p:nvSpPr>
          <p:cNvPr id="37" name="Freeform 36"/>
          <p:cNvSpPr/>
          <p:nvPr/>
        </p:nvSpPr>
        <p:spPr>
          <a:xfrm>
            <a:off x="749147" y="1196752"/>
            <a:ext cx="1794026" cy="4402667"/>
          </a:xfrm>
          <a:custGeom>
            <a:avLst/>
            <a:gdLst>
              <a:gd name="connsiteX0" fmla="*/ 0 w 1943528"/>
              <a:gd name="connsiteY0" fmla="*/ 194353 h 4402667"/>
              <a:gd name="connsiteX1" fmla="*/ 56925 w 1943528"/>
              <a:gd name="connsiteY1" fmla="*/ 56925 h 4402667"/>
              <a:gd name="connsiteX2" fmla="*/ 194353 w 1943528"/>
              <a:gd name="connsiteY2" fmla="*/ 1 h 4402667"/>
              <a:gd name="connsiteX3" fmla="*/ 1749175 w 1943528"/>
              <a:gd name="connsiteY3" fmla="*/ 0 h 4402667"/>
              <a:gd name="connsiteX4" fmla="*/ 1886603 w 1943528"/>
              <a:gd name="connsiteY4" fmla="*/ 56925 h 4402667"/>
              <a:gd name="connsiteX5" fmla="*/ 1943527 w 1943528"/>
              <a:gd name="connsiteY5" fmla="*/ 194353 h 4402667"/>
              <a:gd name="connsiteX6" fmla="*/ 1943528 w 1943528"/>
              <a:gd name="connsiteY6" fmla="*/ 4208314 h 4402667"/>
              <a:gd name="connsiteX7" fmla="*/ 1886603 w 1943528"/>
              <a:gd name="connsiteY7" fmla="*/ 4345742 h 4402667"/>
              <a:gd name="connsiteX8" fmla="*/ 1749175 w 1943528"/>
              <a:gd name="connsiteY8" fmla="*/ 4402667 h 4402667"/>
              <a:gd name="connsiteX9" fmla="*/ 194353 w 1943528"/>
              <a:gd name="connsiteY9" fmla="*/ 4402667 h 4402667"/>
              <a:gd name="connsiteX10" fmla="*/ 56925 w 1943528"/>
              <a:gd name="connsiteY10" fmla="*/ 4345742 h 4402667"/>
              <a:gd name="connsiteX11" fmla="*/ 0 w 1943528"/>
              <a:gd name="connsiteY11" fmla="*/ 4208314 h 4402667"/>
              <a:gd name="connsiteX12" fmla="*/ 0 w 1943528"/>
              <a:gd name="connsiteY12" fmla="*/ 194353 h 440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3528" h="4402667">
                <a:moveTo>
                  <a:pt x="0" y="194353"/>
                </a:moveTo>
                <a:cubicBezTo>
                  <a:pt x="0" y="142807"/>
                  <a:pt x="20477" y="93373"/>
                  <a:pt x="56925" y="56925"/>
                </a:cubicBezTo>
                <a:cubicBezTo>
                  <a:pt x="93373" y="20477"/>
                  <a:pt x="142808" y="0"/>
                  <a:pt x="194353" y="1"/>
                </a:cubicBezTo>
                <a:lnTo>
                  <a:pt x="1749175" y="0"/>
                </a:lnTo>
                <a:cubicBezTo>
                  <a:pt x="1800721" y="0"/>
                  <a:pt x="1850155" y="20477"/>
                  <a:pt x="1886603" y="56925"/>
                </a:cubicBezTo>
                <a:cubicBezTo>
                  <a:pt x="1923051" y="93373"/>
                  <a:pt x="1943528" y="142808"/>
                  <a:pt x="1943527" y="194353"/>
                </a:cubicBezTo>
                <a:cubicBezTo>
                  <a:pt x="1943527" y="1532340"/>
                  <a:pt x="1943528" y="2870327"/>
                  <a:pt x="1943528" y="4208314"/>
                </a:cubicBezTo>
                <a:cubicBezTo>
                  <a:pt x="1943528" y="4259860"/>
                  <a:pt x="1923052" y="4309294"/>
                  <a:pt x="1886603" y="4345742"/>
                </a:cubicBezTo>
                <a:cubicBezTo>
                  <a:pt x="1850155" y="4382190"/>
                  <a:pt x="1800720" y="4402667"/>
                  <a:pt x="1749175" y="4402667"/>
                </a:cubicBezTo>
                <a:lnTo>
                  <a:pt x="194353" y="4402667"/>
                </a:lnTo>
                <a:cubicBezTo>
                  <a:pt x="142807" y="4402667"/>
                  <a:pt x="93373" y="4382191"/>
                  <a:pt x="56925" y="4345742"/>
                </a:cubicBezTo>
                <a:cubicBezTo>
                  <a:pt x="20477" y="4309294"/>
                  <a:pt x="0" y="4259859"/>
                  <a:pt x="0" y="4208314"/>
                </a:cubicBezTo>
                <a:lnTo>
                  <a:pt x="0" y="194353"/>
                </a:lnTo>
                <a:close/>
              </a:path>
            </a:pathLst>
          </a:custGeom>
          <a:ln>
            <a:noFill/>
            <a:headEnd/>
            <a:tailEnd/>
          </a:ln>
        </p:spPr>
        <p:style>
          <a:lnRef idx="1">
            <a:schemeClr val="dk1"/>
          </a:lnRef>
          <a:fillRef idx="2">
            <a:schemeClr val="dk1"/>
          </a:fillRef>
          <a:effectRef idx="1">
            <a:schemeClr val="dk1"/>
          </a:effectRef>
          <a:fontRef idx="minor">
            <a:schemeClr val="dk1"/>
          </a:fontRef>
        </p:style>
        <p:txBody>
          <a:bodyPr wrap="square" tIns="144000" rtlCol="0" anchor="t" anchorCtr="0"/>
          <a:lstStyle/>
          <a:p>
            <a:pPr algn="ctr" defTabSz="1155700">
              <a:lnSpc>
                <a:spcPct val="90000"/>
              </a:lnSpc>
              <a:spcBef>
                <a:spcPts val="600"/>
              </a:spcBef>
            </a:pPr>
            <a:r>
              <a:rPr lang="en-GB" sz="1600" b="1" dirty="0">
                <a:solidFill>
                  <a:srgbClr val="4F6228"/>
                </a:solidFill>
                <a:cs typeface="Arial" pitchFamily="34" charset="0"/>
              </a:rPr>
              <a:t>Key </a:t>
            </a:r>
            <a:r>
              <a:rPr lang="en-US" sz="1600" b="1" kern="0" dirty="0">
                <a:solidFill>
                  <a:srgbClr val="4F6228"/>
                </a:solidFill>
                <a:ea typeface="Museo For Dell" pitchFamily="2" charset="0"/>
                <a:cs typeface="Arial" pitchFamily="34" charset="0"/>
              </a:rPr>
              <a:t>Behavioral</a:t>
            </a:r>
            <a:r>
              <a:rPr lang="en-GB" sz="1600" b="1" kern="0" dirty="0">
                <a:solidFill>
                  <a:srgbClr val="4F6228"/>
                </a:solidFill>
                <a:ea typeface="Museo For Dell" pitchFamily="2" charset="0"/>
                <a:cs typeface="Arial" pitchFamily="34" charset="0"/>
              </a:rPr>
              <a:t> </a:t>
            </a:r>
            <a:r>
              <a:rPr lang="en-GB" sz="1600" b="1" dirty="0">
                <a:solidFill>
                  <a:srgbClr val="4F6228"/>
                </a:solidFill>
                <a:cs typeface="Arial" pitchFamily="34" charset="0"/>
              </a:rPr>
              <a:t>indicators</a:t>
            </a:r>
          </a:p>
        </p:txBody>
      </p:sp>
      <p:sp>
        <p:nvSpPr>
          <p:cNvPr id="38" name="Freeform 37"/>
          <p:cNvSpPr/>
          <p:nvPr/>
        </p:nvSpPr>
        <p:spPr>
          <a:xfrm>
            <a:off x="2677725" y="1196752"/>
            <a:ext cx="1794026" cy="4402667"/>
          </a:xfrm>
          <a:custGeom>
            <a:avLst/>
            <a:gdLst>
              <a:gd name="connsiteX0" fmla="*/ 0 w 1943528"/>
              <a:gd name="connsiteY0" fmla="*/ 194353 h 4402667"/>
              <a:gd name="connsiteX1" fmla="*/ 56925 w 1943528"/>
              <a:gd name="connsiteY1" fmla="*/ 56925 h 4402667"/>
              <a:gd name="connsiteX2" fmla="*/ 194353 w 1943528"/>
              <a:gd name="connsiteY2" fmla="*/ 1 h 4402667"/>
              <a:gd name="connsiteX3" fmla="*/ 1749175 w 1943528"/>
              <a:gd name="connsiteY3" fmla="*/ 0 h 4402667"/>
              <a:gd name="connsiteX4" fmla="*/ 1886603 w 1943528"/>
              <a:gd name="connsiteY4" fmla="*/ 56925 h 4402667"/>
              <a:gd name="connsiteX5" fmla="*/ 1943527 w 1943528"/>
              <a:gd name="connsiteY5" fmla="*/ 194353 h 4402667"/>
              <a:gd name="connsiteX6" fmla="*/ 1943528 w 1943528"/>
              <a:gd name="connsiteY6" fmla="*/ 4208314 h 4402667"/>
              <a:gd name="connsiteX7" fmla="*/ 1886603 w 1943528"/>
              <a:gd name="connsiteY7" fmla="*/ 4345742 h 4402667"/>
              <a:gd name="connsiteX8" fmla="*/ 1749175 w 1943528"/>
              <a:gd name="connsiteY8" fmla="*/ 4402667 h 4402667"/>
              <a:gd name="connsiteX9" fmla="*/ 194353 w 1943528"/>
              <a:gd name="connsiteY9" fmla="*/ 4402667 h 4402667"/>
              <a:gd name="connsiteX10" fmla="*/ 56925 w 1943528"/>
              <a:gd name="connsiteY10" fmla="*/ 4345742 h 4402667"/>
              <a:gd name="connsiteX11" fmla="*/ 0 w 1943528"/>
              <a:gd name="connsiteY11" fmla="*/ 4208314 h 4402667"/>
              <a:gd name="connsiteX12" fmla="*/ 0 w 1943528"/>
              <a:gd name="connsiteY12" fmla="*/ 194353 h 440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3528" h="4402667">
                <a:moveTo>
                  <a:pt x="0" y="194353"/>
                </a:moveTo>
                <a:cubicBezTo>
                  <a:pt x="0" y="142807"/>
                  <a:pt x="20477" y="93373"/>
                  <a:pt x="56925" y="56925"/>
                </a:cubicBezTo>
                <a:cubicBezTo>
                  <a:pt x="93373" y="20477"/>
                  <a:pt x="142808" y="0"/>
                  <a:pt x="194353" y="1"/>
                </a:cubicBezTo>
                <a:lnTo>
                  <a:pt x="1749175" y="0"/>
                </a:lnTo>
                <a:cubicBezTo>
                  <a:pt x="1800721" y="0"/>
                  <a:pt x="1850155" y="20477"/>
                  <a:pt x="1886603" y="56925"/>
                </a:cubicBezTo>
                <a:cubicBezTo>
                  <a:pt x="1923051" y="93373"/>
                  <a:pt x="1943528" y="142808"/>
                  <a:pt x="1943527" y="194353"/>
                </a:cubicBezTo>
                <a:cubicBezTo>
                  <a:pt x="1943527" y="1532340"/>
                  <a:pt x="1943528" y="2870327"/>
                  <a:pt x="1943528" y="4208314"/>
                </a:cubicBezTo>
                <a:cubicBezTo>
                  <a:pt x="1943528" y="4259860"/>
                  <a:pt x="1923052" y="4309294"/>
                  <a:pt x="1886603" y="4345742"/>
                </a:cubicBezTo>
                <a:cubicBezTo>
                  <a:pt x="1850155" y="4382190"/>
                  <a:pt x="1800720" y="4402667"/>
                  <a:pt x="1749175" y="4402667"/>
                </a:cubicBezTo>
                <a:lnTo>
                  <a:pt x="194353" y="4402667"/>
                </a:lnTo>
                <a:cubicBezTo>
                  <a:pt x="142807" y="4402667"/>
                  <a:pt x="93373" y="4382191"/>
                  <a:pt x="56925" y="4345742"/>
                </a:cubicBezTo>
                <a:cubicBezTo>
                  <a:pt x="20477" y="4309294"/>
                  <a:pt x="0" y="4259859"/>
                  <a:pt x="0" y="4208314"/>
                </a:cubicBezTo>
                <a:lnTo>
                  <a:pt x="0" y="194353"/>
                </a:lnTo>
                <a:close/>
              </a:path>
            </a:pathLst>
          </a:custGeom>
          <a:ln>
            <a:noFill/>
            <a:headEnd/>
            <a:tailEnd/>
          </a:ln>
        </p:spPr>
        <p:style>
          <a:lnRef idx="1">
            <a:schemeClr val="dk1"/>
          </a:lnRef>
          <a:fillRef idx="2">
            <a:schemeClr val="dk1"/>
          </a:fillRef>
          <a:effectRef idx="1">
            <a:schemeClr val="dk1"/>
          </a:effectRef>
          <a:fontRef idx="minor">
            <a:schemeClr val="dk1"/>
          </a:fontRef>
        </p:style>
        <p:txBody>
          <a:bodyPr wrap="square" tIns="144000" rtlCol="0" anchor="t" anchorCtr="0"/>
          <a:lstStyle/>
          <a:p>
            <a:pPr algn="ctr" defTabSz="1155700">
              <a:lnSpc>
                <a:spcPct val="90000"/>
              </a:lnSpc>
              <a:spcBef>
                <a:spcPts val="600"/>
              </a:spcBef>
            </a:pPr>
            <a:r>
              <a:rPr lang="en-GB" sz="1600" b="1" dirty="0">
                <a:solidFill>
                  <a:srgbClr val="4F6228"/>
                </a:solidFill>
                <a:cs typeface="Arial" pitchFamily="34" charset="0"/>
              </a:rPr>
              <a:t>Key motivation drivers</a:t>
            </a:r>
          </a:p>
        </p:txBody>
      </p:sp>
      <p:sp>
        <p:nvSpPr>
          <p:cNvPr id="39" name="Freeform 38"/>
          <p:cNvSpPr/>
          <p:nvPr/>
        </p:nvSpPr>
        <p:spPr>
          <a:xfrm>
            <a:off x="4606304" y="1196752"/>
            <a:ext cx="1794026" cy="4402667"/>
          </a:xfrm>
          <a:custGeom>
            <a:avLst/>
            <a:gdLst>
              <a:gd name="connsiteX0" fmla="*/ 0 w 1943528"/>
              <a:gd name="connsiteY0" fmla="*/ 194353 h 4402667"/>
              <a:gd name="connsiteX1" fmla="*/ 56925 w 1943528"/>
              <a:gd name="connsiteY1" fmla="*/ 56925 h 4402667"/>
              <a:gd name="connsiteX2" fmla="*/ 194353 w 1943528"/>
              <a:gd name="connsiteY2" fmla="*/ 1 h 4402667"/>
              <a:gd name="connsiteX3" fmla="*/ 1749175 w 1943528"/>
              <a:gd name="connsiteY3" fmla="*/ 0 h 4402667"/>
              <a:gd name="connsiteX4" fmla="*/ 1886603 w 1943528"/>
              <a:gd name="connsiteY4" fmla="*/ 56925 h 4402667"/>
              <a:gd name="connsiteX5" fmla="*/ 1943527 w 1943528"/>
              <a:gd name="connsiteY5" fmla="*/ 194353 h 4402667"/>
              <a:gd name="connsiteX6" fmla="*/ 1943528 w 1943528"/>
              <a:gd name="connsiteY6" fmla="*/ 4208314 h 4402667"/>
              <a:gd name="connsiteX7" fmla="*/ 1886603 w 1943528"/>
              <a:gd name="connsiteY7" fmla="*/ 4345742 h 4402667"/>
              <a:gd name="connsiteX8" fmla="*/ 1749175 w 1943528"/>
              <a:gd name="connsiteY8" fmla="*/ 4402667 h 4402667"/>
              <a:gd name="connsiteX9" fmla="*/ 194353 w 1943528"/>
              <a:gd name="connsiteY9" fmla="*/ 4402667 h 4402667"/>
              <a:gd name="connsiteX10" fmla="*/ 56925 w 1943528"/>
              <a:gd name="connsiteY10" fmla="*/ 4345742 h 4402667"/>
              <a:gd name="connsiteX11" fmla="*/ 0 w 1943528"/>
              <a:gd name="connsiteY11" fmla="*/ 4208314 h 4402667"/>
              <a:gd name="connsiteX12" fmla="*/ 0 w 1943528"/>
              <a:gd name="connsiteY12" fmla="*/ 194353 h 440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3528" h="4402667">
                <a:moveTo>
                  <a:pt x="0" y="194353"/>
                </a:moveTo>
                <a:cubicBezTo>
                  <a:pt x="0" y="142807"/>
                  <a:pt x="20477" y="93373"/>
                  <a:pt x="56925" y="56925"/>
                </a:cubicBezTo>
                <a:cubicBezTo>
                  <a:pt x="93373" y="20477"/>
                  <a:pt x="142808" y="0"/>
                  <a:pt x="194353" y="1"/>
                </a:cubicBezTo>
                <a:lnTo>
                  <a:pt x="1749175" y="0"/>
                </a:lnTo>
                <a:cubicBezTo>
                  <a:pt x="1800721" y="0"/>
                  <a:pt x="1850155" y="20477"/>
                  <a:pt x="1886603" y="56925"/>
                </a:cubicBezTo>
                <a:cubicBezTo>
                  <a:pt x="1923051" y="93373"/>
                  <a:pt x="1943528" y="142808"/>
                  <a:pt x="1943527" y="194353"/>
                </a:cubicBezTo>
                <a:cubicBezTo>
                  <a:pt x="1943527" y="1532340"/>
                  <a:pt x="1943528" y="2870327"/>
                  <a:pt x="1943528" y="4208314"/>
                </a:cubicBezTo>
                <a:cubicBezTo>
                  <a:pt x="1943528" y="4259860"/>
                  <a:pt x="1923052" y="4309294"/>
                  <a:pt x="1886603" y="4345742"/>
                </a:cubicBezTo>
                <a:cubicBezTo>
                  <a:pt x="1850155" y="4382190"/>
                  <a:pt x="1800720" y="4402667"/>
                  <a:pt x="1749175" y="4402667"/>
                </a:cubicBezTo>
                <a:lnTo>
                  <a:pt x="194353" y="4402667"/>
                </a:lnTo>
                <a:cubicBezTo>
                  <a:pt x="142807" y="4402667"/>
                  <a:pt x="93373" y="4382191"/>
                  <a:pt x="56925" y="4345742"/>
                </a:cubicBezTo>
                <a:cubicBezTo>
                  <a:pt x="20477" y="4309294"/>
                  <a:pt x="0" y="4259859"/>
                  <a:pt x="0" y="4208314"/>
                </a:cubicBezTo>
                <a:lnTo>
                  <a:pt x="0" y="194353"/>
                </a:lnTo>
                <a:close/>
              </a:path>
            </a:pathLst>
          </a:custGeom>
          <a:ln>
            <a:noFill/>
            <a:headEnd/>
            <a:tailEnd/>
          </a:ln>
        </p:spPr>
        <p:style>
          <a:lnRef idx="1">
            <a:schemeClr val="dk1"/>
          </a:lnRef>
          <a:fillRef idx="2">
            <a:schemeClr val="dk1"/>
          </a:fillRef>
          <a:effectRef idx="1">
            <a:schemeClr val="dk1"/>
          </a:effectRef>
          <a:fontRef idx="minor">
            <a:schemeClr val="dk1"/>
          </a:fontRef>
        </p:style>
        <p:txBody>
          <a:bodyPr wrap="square" tIns="144000" rtlCol="0" anchor="t" anchorCtr="0"/>
          <a:lstStyle/>
          <a:p>
            <a:pPr algn="ctr" defTabSz="1155700">
              <a:lnSpc>
                <a:spcPct val="90000"/>
              </a:lnSpc>
              <a:spcBef>
                <a:spcPts val="600"/>
              </a:spcBef>
            </a:pPr>
            <a:r>
              <a:rPr lang="en-GB" sz="1600" b="1" dirty="0">
                <a:solidFill>
                  <a:srgbClr val="4F6228"/>
                </a:solidFill>
                <a:cs typeface="Arial" pitchFamily="34" charset="0"/>
              </a:rPr>
              <a:t>Emotional </a:t>
            </a:r>
            <a:r>
              <a:rPr lang="en-GB" sz="1600" b="1" kern="0" dirty="0">
                <a:solidFill>
                  <a:srgbClr val="4F6228"/>
                </a:solidFill>
                <a:ea typeface="Museo For Dell" pitchFamily="2" charset="0"/>
                <a:cs typeface="Arial" pitchFamily="34" charset="0"/>
              </a:rPr>
              <a:t>Behaviours </a:t>
            </a:r>
            <a:endParaRPr lang="en-GB" sz="1600" b="1" dirty="0">
              <a:solidFill>
                <a:srgbClr val="4F6228"/>
              </a:solidFill>
              <a:cs typeface="Arial" pitchFamily="34" charset="0"/>
            </a:endParaRPr>
          </a:p>
        </p:txBody>
      </p:sp>
      <p:sp>
        <p:nvSpPr>
          <p:cNvPr id="40" name="Freeform 39"/>
          <p:cNvSpPr/>
          <p:nvPr/>
        </p:nvSpPr>
        <p:spPr>
          <a:xfrm>
            <a:off x="6534882" y="1196752"/>
            <a:ext cx="1794026" cy="4402667"/>
          </a:xfrm>
          <a:custGeom>
            <a:avLst/>
            <a:gdLst>
              <a:gd name="connsiteX0" fmla="*/ 0 w 1943528"/>
              <a:gd name="connsiteY0" fmla="*/ 194353 h 4402667"/>
              <a:gd name="connsiteX1" fmla="*/ 56925 w 1943528"/>
              <a:gd name="connsiteY1" fmla="*/ 56925 h 4402667"/>
              <a:gd name="connsiteX2" fmla="*/ 194353 w 1943528"/>
              <a:gd name="connsiteY2" fmla="*/ 1 h 4402667"/>
              <a:gd name="connsiteX3" fmla="*/ 1749175 w 1943528"/>
              <a:gd name="connsiteY3" fmla="*/ 0 h 4402667"/>
              <a:gd name="connsiteX4" fmla="*/ 1886603 w 1943528"/>
              <a:gd name="connsiteY4" fmla="*/ 56925 h 4402667"/>
              <a:gd name="connsiteX5" fmla="*/ 1943527 w 1943528"/>
              <a:gd name="connsiteY5" fmla="*/ 194353 h 4402667"/>
              <a:gd name="connsiteX6" fmla="*/ 1943528 w 1943528"/>
              <a:gd name="connsiteY6" fmla="*/ 4208314 h 4402667"/>
              <a:gd name="connsiteX7" fmla="*/ 1886603 w 1943528"/>
              <a:gd name="connsiteY7" fmla="*/ 4345742 h 4402667"/>
              <a:gd name="connsiteX8" fmla="*/ 1749175 w 1943528"/>
              <a:gd name="connsiteY8" fmla="*/ 4402667 h 4402667"/>
              <a:gd name="connsiteX9" fmla="*/ 194353 w 1943528"/>
              <a:gd name="connsiteY9" fmla="*/ 4402667 h 4402667"/>
              <a:gd name="connsiteX10" fmla="*/ 56925 w 1943528"/>
              <a:gd name="connsiteY10" fmla="*/ 4345742 h 4402667"/>
              <a:gd name="connsiteX11" fmla="*/ 0 w 1943528"/>
              <a:gd name="connsiteY11" fmla="*/ 4208314 h 4402667"/>
              <a:gd name="connsiteX12" fmla="*/ 0 w 1943528"/>
              <a:gd name="connsiteY12" fmla="*/ 194353 h 440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3528" h="4402667">
                <a:moveTo>
                  <a:pt x="0" y="194353"/>
                </a:moveTo>
                <a:cubicBezTo>
                  <a:pt x="0" y="142807"/>
                  <a:pt x="20477" y="93373"/>
                  <a:pt x="56925" y="56925"/>
                </a:cubicBezTo>
                <a:cubicBezTo>
                  <a:pt x="93373" y="20477"/>
                  <a:pt x="142808" y="0"/>
                  <a:pt x="194353" y="1"/>
                </a:cubicBezTo>
                <a:lnTo>
                  <a:pt x="1749175" y="0"/>
                </a:lnTo>
                <a:cubicBezTo>
                  <a:pt x="1800721" y="0"/>
                  <a:pt x="1850155" y="20477"/>
                  <a:pt x="1886603" y="56925"/>
                </a:cubicBezTo>
                <a:cubicBezTo>
                  <a:pt x="1923051" y="93373"/>
                  <a:pt x="1943528" y="142808"/>
                  <a:pt x="1943527" y="194353"/>
                </a:cubicBezTo>
                <a:cubicBezTo>
                  <a:pt x="1943527" y="1532340"/>
                  <a:pt x="1943528" y="2870327"/>
                  <a:pt x="1943528" y="4208314"/>
                </a:cubicBezTo>
                <a:cubicBezTo>
                  <a:pt x="1943528" y="4259860"/>
                  <a:pt x="1923052" y="4309294"/>
                  <a:pt x="1886603" y="4345742"/>
                </a:cubicBezTo>
                <a:cubicBezTo>
                  <a:pt x="1850155" y="4382190"/>
                  <a:pt x="1800720" y="4402667"/>
                  <a:pt x="1749175" y="4402667"/>
                </a:cubicBezTo>
                <a:lnTo>
                  <a:pt x="194353" y="4402667"/>
                </a:lnTo>
                <a:cubicBezTo>
                  <a:pt x="142807" y="4402667"/>
                  <a:pt x="93373" y="4382191"/>
                  <a:pt x="56925" y="4345742"/>
                </a:cubicBezTo>
                <a:cubicBezTo>
                  <a:pt x="20477" y="4309294"/>
                  <a:pt x="0" y="4259859"/>
                  <a:pt x="0" y="4208314"/>
                </a:cubicBezTo>
                <a:lnTo>
                  <a:pt x="0" y="194353"/>
                </a:lnTo>
                <a:close/>
              </a:path>
            </a:pathLst>
          </a:custGeom>
          <a:ln>
            <a:noFill/>
            <a:headEnd/>
            <a:tailEnd/>
          </a:ln>
        </p:spPr>
        <p:style>
          <a:lnRef idx="1">
            <a:schemeClr val="dk1"/>
          </a:lnRef>
          <a:fillRef idx="2">
            <a:schemeClr val="dk1"/>
          </a:fillRef>
          <a:effectRef idx="1">
            <a:schemeClr val="dk1"/>
          </a:effectRef>
          <a:fontRef idx="minor">
            <a:schemeClr val="dk1"/>
          </a:fontRef>
        </p:style>
        <p:txBody>
          <a:bodyPr wrap="square" tIns="144000" rtlCol="0" anchor="t" anchorCtr="0"/>
          <a:lstStyle/>
          <a:p>
            <a:pPr algn="ctr" defTabSz="1155700">
              <a:lnSpc>
                <a:spcPct val="90000"/>
              </a:lnSpc>
              <a:spcBef>
                <a:spcPts val="600"/>
              </a:spcBef>
            </a:pPr>
            <a:r>
              <a:rPr lang="en-GB" sz="1600" b="1" dirty="0">
                <a:solidFill>
                  <a:srgbClr val="4F6228"/>
                </a:solidFill>
                <a:cs typeface="Arial" pitchFamily="34" charset="0"/>
              </a:rPr>
              <a:t>How to deal with?</a:t>
            </a:r>
          </a:p>
        </p:txBody>
      </p:sp>
      <p:grpSp>
        <p:nvGrpSpPr>
          <p:cNvPr id="2" name="Group 30"/>
          <p:cNvGrpSpPr/>
          <p:nvPr/>
        </p:nvGrpSpPr>
        <p:grpSpPr>
          <a:xfrm>
            <a:off x="893380" y="2308002"/>
            <a:ext cx="1484567" cy="2861303"/>
            <a:chOff x="1005928" y="3178379"/>
            <a:chExt cx="1608281" cy="2861303"/>
          </a:xfrm>
          <a:effectLst/>
        </p:grpSpPr>
        <p:sp>
          <p:nvSpPr>
            <p:cNvPr id="10" name="Freeform 9"/>
            <p:cNvSpPr/>
            <p:nvPr/>
          </p:nvSpPr>
          <p:spPr>
            <a:xfrm>
              <a:off x="1005928" y="3178379"/>
              <a:ext cx="1608281" cy="422692"/>
            </a:xfrm>
            <a:custGeom>
              <a:avLst/>
              <a:gdLst>
                <a:gd name="connsiteX0" fmla="*/ 0 w 1554822"/>
                <a:gd name="connsiteY0" fmla="*/ 42269 h 422692"/>
                <a:gd name="connsiteX1" fmla="*/ 12380 w 1554822"/>
                <a:gd name="connsiteY1" fmla="*/ 12380 h 422692"/>
                <a:gd name="connsiteX2" fmla="*/ 42269 w 1554822"/>
                <a:gd name="connsiteY2" fmla="*/ 0 h 422692"/>
                <a:gd name="connsiteX3" fmla="*/ 1512553 w 1554822"/>
                <a:gd name="connsiteY3" fmla="*/ 0 h 422692"/>
                <a:gd name="connsiteX4" fmla="*/ 1542442 w 1554822"/>
                <a:gd name="connsiteY4" fmla="*/ 12380 h 422692"/>
                <a:gd name="connsiteX5" fmla="*/ 1554822 w 1554822"/>
                <a:gd name="connsiteY5" fmla="*/ 42269 h 422692"/>
                <a:gd name="connsiteX6" fmla="*/ 1554822 w 1554822"/>
                <a:gd name="connsiteY6" fmla="*/ 380423 h 422692"/>
                <a:gd name="connsiteX7" fmla="*/ 1542442 w 1554822"/>
                <a:gd name="connsiteY7" fmla="*/ 410312 h 422692"/>
                <a:gd name="connsiteX8" fmla="*/ 1512553 w 1554822"/>
                <a:gd name="connsiteY8" fmla="*/ 422692 h 422692"/>
                <a:gd name="connsiteX9" fmla="*/ 42269 w 1554822"/>
                <a:gd name="connsiteY9" fmla="*/ 422692 h 422692"/>
                <a:gd name="connsiteX10" fmla="*/ 12380 w 1554822"/>
                <a:gd name="connsiteY10" fmla="*/ 410312 h 422692"/>
                <a:gd name="connsiteX11" fmla="*/ 0 w 1554822"/>
                <a:gd name="connsiteY11" fmla="*/ 380423 h 422692"/>
                <a:gd name="connsiteX12" fmla="*/ 0 w 1554822"/>
                <a:gd name="connsiteY12" fmla="*/ 42269 h 422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422692">
                  <a:moveTo>
                    <a:pt x="0" y="42269"/>
                  </a:moveTo>
                  <a:cubicBezTo>
                    <a:pt x="0" y="31059"/>
                    <a:pt x="4453" y="20307"/>
                    <a:pt x="12380" y="12380"/>
                  </a:cubicBezTo>
                  <a:cubicBezTo>
                    <a:pt x="20307" y="4453"/>
                    <a:pt x="31058" y="0"/>
                    <a:pt x="42269" y="0"/>
                  </a:cubicBezTo>
                  <a:lnTo>
                    <a:pt x="1512553" y="0"/>
                  </a:lnTo>
                  <a:cubicBezTo>
                    <a:pt x="1523763" y="0"/>
                    <a:pt x="1534515" y="4453"/>
                    <a:pt x="1542442" y="12380"/>
                  </a:cubicBezTo>
                  <a:cubicBezTo>
                    <a:pt x="1550369" y="20307"/>
                    <a:pt x="1554822" y="31058"/>
                    <a:pt x="1554822" y="42269"/>
                  </a:cubicBezTo>
                  <a:lnTo>
                    <a:pt x="1554822" y="380423"/>
                  </a:lnTo>
                  <a:cubicBezTo>
                    <a:pt x="1554822" y="391633"/>
                    <a:pt x="1550369" y="402385"/>
                    <a:pt x="1542442" y="410312"/>
                  </a:cubicBezTo>
                  <a:cubicBezTo>
                    <a:pt x="1534515" y="418239"/>
                    <a:pt x="1523764" y="422692"/>
                    <a:pt x="1512553" y="422692"/>
                  </a:cubicBezTo>
                  <a:lnTo>
                    <a:pt x="42269" y="422692"/>
                  </a:lnTo>
                  <a:cubicBezTo>
                    <a:pt x="31059" y="422692"/>
                    <a:pt x="20307" y="418239"/>
                    <a:pt x="12380" y="410312"/>
                  </a:cubicBezTo>
                  <a:cubicBezTo>
                    <a:pt x="4453" y="402385"/>
                    <a:pt x="0" y="391634"/>
                    <a:pt x="0" y="380423"/>
                  </a:cubicBezTo>
                  <a:lnTo>
                    <a:pt x="0" y="42269"/>
                  </a:lnTo>
                  <a:close/>
                </a:path>
              </a:pathLst>
            </a:custGeom>
            <a:solidFill>
              <a:srgbClr val="F2AF00"/>
            </a:solid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5240" tIns="29525" rIns="35240" bIns="29525" numCol="1" spcCol="1270" anchor="ctr" anchorCtr="0">
              <a:noAutofit/>
            </a:bodyPr>
            <a:lstStyle/>
            <a:p>
              <a:pPr algn="ctr" defTabSz="400050">
                <a:lnSpc>
                  <a:spcPct val="90000"/>
                </a:lnSpc>
                <a:spcAft>
                  <a:spcPct val="35000"/>
                </a:spcAft>
              </a:pPr>
              <a:r>
                <a:rPr lang="en-GB" sz="1400" b="1" dirty="0">
                  <a:solidFill>
                    <a:srgbClr val="313235"/>
                  </a:solidFill>
                  <a:cs typeface="Arial" pitchFamily="34" charset="0"/>
                </a:rPr>
                <a:t>Confident</a:t>
              </a:r>
            </a:p>
          </p:txBody>
        </p:sp>
        <p:sp>
          <p:nvSpPr>
            <p:cNvPr id="11" name="Freeform 10"/>
            <p:cNvSpPr/>
            <p:nvPr/>
          </p:nvSpPr>
          <p:spPr>
            <a:xfrm>
              <a:off x="1005928" y="3666101"/>
              <a:ext cx="1608281" cy="422692"/>
            </a:xfrm>
            <a:custGeom>
              <a:avLst/>
              <a:gdLst>
                <a:gd name="connsiteX0" fmla="*/ 0 w 1554822"/>
                <a:gd name="connsiteY0" fmla="*/ 42269 h 422692"/>
                <a:gd name="connsiteX1" fmla="*/ 12380 w 1554822"/>
                <a:gd name="connsiteY1" fmla="*/ 12380 h 422692"/>
                <a:gd name="connsiteX2" fmla="*/ 42269 w 1554822"/>
                <a:gd name="connsiteY2" fmla="*/ 0 h 422692"/>
                <a:gd name="connsiteX3" fmla="*/ 1512553 w 1554822"/>
                <a:gd name="connsiteY3" fmla="*/ 0 h 422692"/>
                <a:gd name="connsiteX4" fmla="*/ 1542442 w 1554822"/>
                <a:gd name="connsiteY4" fmla="*/ 12380 h 422692"/>
                <a:gd name="connsiteX5" fmla="*/ 1554822 w 1554822"/>
                <a:gd name="connsiteY5" fmla="*/ 42269 h 422692"/>
                <a:gd name="connsiteX6" fmla="*/ 1554822 w 1554822"/>
                <a:gd name="connsiteY6" fmla="*/ 380423 h 422692"/>
                <a:gd name="connsiteX7" fmla="*/ 1542442 w 1554822"/>
                <a:gd name="connsiteY7" fmla="*/ 410312 h 422692"/>
                <a:gd name="connsiteX8" fmla="*/ 1512553 w 1554822"/>
                <a:gd name="connsiteY8" fmla="*/ 422692 h 422692"/>
                <a:gd name="connsiteX9" fmla="*/ 42269 w 1554822"/>
                <a:gd name="connsiteY9" fmla="*/ 422692 h 422692"/>
                <a:gd name="connsiteX10" fmla="*/ 12380 w 1554822"/>
                <a:gd name="connsiteY10" fmla="*/ 410312 h 422692"/>
                <a:gd name="connsiteX11" fmla="*/ 0 w 1554822"/>
                <a:gd name="connsiteY11" fmla="*/ 380423 h 422692"/>
                <a:gd name="connsiteX12" fmla="*/ 0 w 1554822"/>
                <a:gd name="connsiteY12" fmla="*/ 42269 h 422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422692">
                  <a:moveTo>
                    <a:pt x="0" y="42269"/>
                  </a:moveTo>
                  <a:cubicBezTo>
                    <a:pt x="0" y="31059"/>
                    <a:pt x="4453" y="20307"/>
                    <a:pt x="12380" y="12380"/>
                  </a:cubicBezTo>
                  <a:cubicBezTo>
                    <a:pt x="20307" y="4453"/>
                    <a:pt x="31058" y="0"/>
                    <a:pt x="42269" y="0"/>
                  </a:cubicBezTo>
                  <a:lnTo>
                    <a:pt x="1512553" y="0"/>
                  </a:lnTo>
                  <a:cubicBezTo>
                    <a:pt x="1523763" y="0"/>
                    <a:pt x="1534515" y="4453"/>
                    <a:pt x="1542442" y="12380"/>
                  </a:cubicBezTo>
                  <a:cubicBezTo>
                    <a:pt x="1550369" y="20307"/>
                    <a:pt x="1554822" y="31058"/>
                    <a:pt x="1554822" y="42269"/>
                  </a:cubicBezTo>
                  <a:lnTo>
                    <a:pt x="1554822" y="380423"/>
                  </a:lnTo>
                  <a:cubicBezTo>
                    <a:pt x="1554822" y="391633"/>
                    <a:pt x="1550369" y="402385"/>
                    <a:pt x="1542442" y="410312"/>
                  </a:cubicBezTo>
                  <a:cubicBezTo>
                    <a:pt x="1534515" y="418239"/>
                    <a:pt x="1523764" y="422692"/>
                    <a:pt x="1512553" y="422692"/>
                  </a:cubicBezTo>
                  <a:lnTo>
                    <a:pt x="42269" y="422692"/>
                  </a:lnTo>
                  <a:cubicBezTo>
                    <a:pt x="31059" y="422692"/>
                    <a:pt x="20307" y="418239"/>
                    <a:pt x="12380" y="410312"/>
                  </a:cubicBezTo>
                  <a:cubicBezTo>
                    <a:pt x="4453" y="402385"/>
                    <a:pt x="0" y="391634"/>
                    <a:pt x="0" y="380423"/>
                  </a:cubicBezTo>
                  <a:lnTo>
                    <a:pt x="0" y="42269"/>
                  </a:lnTo>
                  <a:close/>
                </a:path>
              </a:pathLst>
            </a:custGeom>
            <a:solidFill>
              <a:srgbClr val="F2AF00"/>
            </a:solid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5240" tIns="29525" rIns="35240" bIns="29525" numCol="1" spcCol="1270" anchor="ctr" anchorCtr="0">
              <a:noAutofit/>
            </a:bodyPr>
            <a:lstStyle/>
            <a:p>
              <a:pPr algn="ctr" defTabSz="400050">
                <a:lnSpc>
                  <a:spcPct val="90000"/>
                </a:lnSpc>
                <a:spcAft>
                  <a:spcPct val="35000"/>
                </a:spcAft>
              </a:pPr>
              <a:r>
                <a:rPr lang="en-GB" sz="1400" b="1" dirty="0">
                  <a:solidFill>
                    <a:srgbClr val="313235"/>
                  </a:solidFill>
                  <a:cs typeface="Arial" pitchFamily="34" charset="0"/>
                </a:rPr>
                <a:t>Enthusiastic</a:t>
              </a:r>
            </a:p>
          </p:txBody>
        </p:sp>
        <p:sp>
          <p:nvSpPr>
            <p:cNvPr id="12" name="Freeform 11"/>
            <p:cNvSpPr/>
            <p:nvPr/>
          </p:nvSpPr>
          <p:spPr>
            <a:xfrm>
              <a:off x="1005928" y="4153823"/>
              <a:ext cx="1608281" cy="422692"/>
            </a:xfrm>
            <a:custGeom>
              <a:avLst/>
              <a:gdLst>
                <a:gd name="connsiteX0" fmla="*/ 0 w 1554822"/>
                <a:gd name="connsiteY0" fmla="*/ 42269 h 422692"/>
                <a:gd name="connsiteX1" fmla="*/ 12380 w 1554822"/>
                <a:gd name="connsiteY1" fmla="*/ 12380 h 422692"/>
                <a:gd name="connsiteX2" fmla="*/ 42269 w 1554822"/>
                <a:gd name="connsiteY2" fmla="*/ 0 h 422692"/>
                <a:gd name="connsiteX3" fmla="*/ 1512553 w 1554822"/>
                <a:gd name="connsiteY3" fmla="*/ 0 h 422692"/>
                <a:gd name="connsiteX4" fmla="*/ 1542442 w 1554822"/>
                <a:gd name="connsiteY4" fmla="*/ 12380 h 422692"/>
                <a:gd name="connsiteX5" fmla="*/ 1554822 w 1554822"/>
                <a:gd name="connsiteY5" fmla="*/ 42269 h 422692"/>
                <a:gd name="connsiteX6" fmla="*/ 1554822 w 1554822"/>
                <a:gd name="connsiteY6" fmla="*/ 380423 h 422692"/>
                <a:gd name="connsiteX7" fmla="*/ 1542442 w 1554822"/>
                <a:gd name="connsiteY7" fmla="*/ 410312 h 422692"/>
                <a:gd name="connsiteX8" fmla="*/ 1512553 w 1554822"/>
                <a:gd name="connsiteY8" fmla="*/ 422692 h 422692"/>
                <a:gd name="connsiteX9" fmla="*/ 42269 w 1554822"/>
                <a:gd name="connsiteY9" fmla="*/ 422692 h 422692"/>
                <a:gd name="connsiteX10" fmla="*/ 12380 w 1554822"/>
                <a:gd name="connsiteY10" fmla="*/ 410312 h 422692"/>
                <a:gd name="connsiteX11" fmla="*/ 0 w 1554822"/>
                <a:gd name="connsiteY11" fmla="*/ 380423 h 422692"/>
                <a:gd name="connsiteX12" fmla="*/ 0 w 1554822"/>
                <a:gd name="connsiteY12" fmla="*/ 42269 h 422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422692">
                  <a:moveTo>
                    <a:pt x="0" y="42269"/>
                  </a:moveTo>
                  <a:cubicBezTo>
                    <a:pt x="0" y="31059"/>
                    <a:pt x="4453" y="20307"/>
                    <a:pt x="12380" y="12380"/>
                  </a:cubicBezTo>
                  <a:cubicBezTo>
                    <a:pt x="20307" y="4453"/>
                    <a:pt x="31058" y="0"/>
                    <a:pt x="42269" y="0"/>
                  </a:cubicBezTo>
                  <a:lnTo>
                    <a:pt x="1512553" y="0"/>
                  </a:lnTo>
                  <a:cubicBezTo>
                    <a:pt x="1523763" y="0"/>
                    <a:pt x="1534515" y="4453"/>
                    <a:pt x="1542442" y="12380"/>
                  </a:cubicBezTo>
                  <a:cubicBezTo>
                    <a:pt x="1550369" y="20307"/>
                    <a:pt x="1554822" y="31058"/>
                    <a:pt x="1554822" y="42269"/>
                  </a:cubicBezTo>
                  <a:lnTo>
                    <a:pt x="1554822" y="380423"/>
                  </a:lnTo>
                  <a:cubicBezTo>
                    <a:pt x="1554822" y="391633"/>
                    <a:pt x="1550369" y="402385"/>
                    <a:pt x="1542442" y="410312"/>
                  </a:cubicBezTo>
                  <a:cubicBezTo>
                    <a:pt x="1534515" y="418239"/>
                    <a:pt x="1523764" y="422692"/>
                    <a:pt x="1512553" y="422692"/>
                  </a:cubicBezTo>
                  <a:lnTo>
                    <a:pt x="42269" y="422692"/>
                  </a:lnTo>
                  <a:cubicBezTo>
                    <a:pt x="31059" y="422692"/>
                    <a:pt x="20307" y="418239"/>
                    <a:pt x="12380" y="410312"/>
                  </a:cubicBezTo>
                  <a:cubicBezTo>
                    <a:pt x="4453" y="402385"/>
                    <a:pt x="0" y="391634"/>
                    <a:pt x="0" y="380423"/>
                  </a:cubicBezTo>
                  <a:lnTo>
                    <a:pt x="0" y="42269"/>
                  </a:lnTo>
                  <a:close/>
                </a:path>
              </a:pathLst>
            </a:custGeom>
            <a:solidFill>
              <a:srgbClr val="F2AF00"/>
            </a:solid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5240" tIns="29525" rIns="35240" bIns="29525" numCol="1" spcCol="1270" anchor="ctr" anchorCtr="0">
              <a:noAutofit/>
            </a:bodyPr>
            <a:lstStyle/>
            <a:p>
              <a:pPr algn="ctr" defTabSz="400050">
                <a:lnSpc>
                  <a:spcPct val="90000"/>
                </a:lnSpc>
                <a:spcAft>
                  <a:spcPct val="35000"/>
                </a:spcAft>
              </a:pPr>
              <a:r>
                <a:rPr lang="en-GB" sz="1400" b="1" dirty="0">
                  <a:solidFill>
                    <a:srgbClr val="313235"/>
                  </a:solidFill>
                  <a:cs typeface="Arial" pitchFamily="34" charset="0"/>
                </a:rPr>
                <a:t>Relevant</a:t>
              </a:r>
            </a:p>
          </p:txBody>
        </p:sp>
        <p:sp>
          <p:nvSpPr>
            <p:cNvPr id="13" name="Freeform 12"/>
            <p:cNvSpPr/>
            <p:nvPr/>
          </p:nvSpPr>
          <p:spPr>
            <a:xfrm>
              <a:off x="1005928" y="4641545"/>
              <a:ext cx="1608281" cy="422692"/>
            </a:xfrm>
            <a:custGeom>
              <a:avLst/>
              <a:gdLst>
                <a:gd name="connsiteX0" fmla="*/ 0 w 1554822"/>
                <a:gd name="connsiteY0" fmla="*/ 42269 h 422692"/>
                <a:gd name="connsiteX1" fmla="*/ 12380 w 1554822"/>
                <a:gd name="connsiteY1" fmla="*/ 12380 h 422692"/>
                <a:gd name="connsiteX2" fmla="*/ 42269 w 1554822"/>
                <a:gd name="connsiteY2" fmla="*/ 0 h 422692"/>
                <a:gd name="connsiteX3" fmla="*/ 1512553 w 1554822"/>
                <a:gd name="connsiteY3" fmla="*/ 0 h 422692"/>
                <a:gd name="connsiteX4" fmla="*/ 1542442 w 1554822"/>
                <a:gd name="connsiteY4" fmla="*/ 12380 h 422692"/>
                <a:gd name="connsiteX5" fmla="*/ 1554822 w 1554822"/>
                <a:gd name="connsiteY5" fmla="*/ 42269 h 422692"/>
                <a:gd name="connsiteX6" fmla="*/ 1554822 w 1554822"/>
                <a:gd name="connsiteY6" fmla="*/ 380423 h 422692"/>
                <a:gd name="connsiteX7" fmla="*/ 1542442 w 1554822"/>
                <a:gd name="connsiteY7" fmla="*/ 410312 h 422692"/>
                <a:gd name="connsiteX8" fmla="*/ 1512553 w 1554822"/>
                <a:gd name="connsiteY8" fmla="*/ 422692 h 422692"/>
                <a:gd name="connsiteX9" fmla="*/ 42269 w 1554822"/>
                <a:gd name="connsiteY9" fmla="*/ 422692 h 422692"/>
                <a:gd name="connsiteX10" fmla="*/ 12380 w 1554822"/>
                <a:gd name="connsiteY10" fmla="*/ 410312 h 422692"/>
                <a:gd name="connsiteX11" fmla="*/ 0 w 1554822"/>
                <a:gd name="connsiteY11" fmla="*/ 380423 h 422692"/>
                <a:gd name="connsiteX12" fmla="*/ 0 w 1554822"/>
                <a:gd name="connsiteY12" fmla="*/ 42269 h 422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422692">
                  <a:moveTo>
                    <a:pt x="0" y="42269"/>
                  </a:moveTo>
                  <a:cubicBezTo>
                    <a:pt x="0" y="31059"/>
                    <a:pt x="4453" y="20307"/>
                    <a:pt x="12380" y="12380"/>
                  </a:cubicBezTo>
                  <a:cubicBezTo>
                    <a:pt x="20307" y="4453"/>
                    <a:pt x="31058" y="0"/>
                    <a:pt x="42269" y="0"/>
                  </a:cubicBezTo>
                  <a:lnTo>
                    <a:pt x="1512553" y="0"/>
                  </a:lnTo>
                  <a:cubicBezTo>
                    <a:pt x="1523763" y="0"/>
                    <a:pt x="1534515" y="4453"/>
                    <a:pt x="1542442" y="12380"/>
                  </a:cubicBezTo>
                  <a:cubicBezTo>
                    <a:pt x="1550369" y="20307"/>
                    <a:pt x="1554822" y="31058"/>
                    <a:pt x="1554822" y="42269"/>
                  </a:cubicBezTo>
                  <a:lnTo>
                    <a:pt x="1554822" y="380423"/>
                  </a:lnTo>
                  <a:cubicBezTo>
                    <a:pt x="1554822" y="391633"/>
                    <a:pt x="1550369" y="402385"/>
                    <a:pt x="1542442" y="410312"/>
                  </a:cubicBezTo>
                  <a:cubicBezTo>
                    <a:pt x="1534515" y="418239"/>
                    <a:pt x="1523764" y="422692"/>
                    <a:pt x="1512553" y="422692"/>
                  </a:cubicBezTo>
                  <a:lnTo>
                    <a:pt x="42269" y="422692"/>
                  </a:lnTo>
                  <a:cubicBezTo>
                    <a:pt x="31059" y="422692"/>
                    <a:pt x="20307" y="418239"/>
                    <a:pt x="12380" y="410312"/>
                  </a:cubicBezTo>
                  <a:cubicBezTo>
                    <a:pt x="4453" y="402385"/>
                    <a:pt x="0" y="391634"/>
                    <a:pt x="0" y="380423"/>
                  </a:cubicBezTo>
                  <a:lnTo>
                    <a:pt x="0" y="42269"/>
                  </a:lnTo>
                  <a:close/>
                </a:path>
              </a:pathLst>
            </a:custGeom>
            <a:solidFill>
              <a:srgbClr val="F2AF00"/>
            </a:solid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5240" tIns="29525" rIns="35240" bIns="29525" numCol="1" spcCol="1270" anchor="ctr" anchorCtr="0">
              <a:noAutofit/>
            </a:bodyPr>
            <a:lstStyle/>
            <a:p>
              <a:pPr algn="ctr" defTabSz="400050">
                <a:lnSpc>
                  <a:spcPct val="90000"/>
                </a:lnSpc>
                <a:spcAft>
                  <a:spcPct val="35000"/>
                </a:spcAft>
              </a:pPr>
              <a:r>
                <a:rPr lang="en-GB" sz="1400" b="1" dirty="0">
                  <a:solidFill>
                    <a:srgbClr val="313235"/>
                  </a:solidFill>
                  <a:cs typeface="Arial" pitchFamily="34" charset="0"/>
                </a:rPr>
                <a:t>Demonstrative</a:t>
              </a:r>
            </a:p>
          </p:txBody>
        </p:sp>
        <p:sp>
          <p:nvSpPr>
            <p:cNvPr id="14" name="Freeform 13"/>
            <p:cNvSpPr/>
            <p:nvPr/>
          </p:nvSpPr>
          <p:spPr>
            <a:xfrm>
              <a:off x="1005928" y="5129267"/>
              <a:ext cx="1608281" cy="422692"/>
            </a:xfrm>
            <a:custGeom>
              <a:avLst/>
              <a:gdLst>
                <a:gd name="connsiteX0" fmla="*/ 0 w 1554822"/>
                <a:gd name="connsiteY0" fmla="*/ 42269 h 422692"/>
                <a:gd name="connsiteX1" fmla="*/ 12380 w 1554822"/>
                <a:gd name="connsiteY1" fmla="*/ 12380 h 422692"/>
                <a:gd name="connsiteX2" fmla="*/ 42269 w 1554822"/>
                <a:gd name="connsiteY2" fmla="*/ 0 h 422692"/>
                <a:gd name="connsiteX3" fmla="*/ 1512553 w 1554822"/>
                <a:gd name="connsiteY3" fmla="*/ 0 h 422692"/>
                <a:gd name="connsiteX4" fmla="*/ 1542442 w 1554822"/>
                <a:gd name="connsiteY4" fmla="*/ 12380 h 422692"/>
                <a:gd name="connsiteX5" fmla="*/ 1554822 w 1554822"/>
                <a:gd name="connsiteY5" fmla="*/ 42269 h 422692"/>
                <a:gd name="connsiteX6" fmla="*/ 1554822 w 1554822"/>
                <a:gd name="connsiteY6" fmla="*/ 380423 h 422692"/>
                <a:gd name="connsiteX7" fmla="*/ 1542442 w 1554822"/>
                <a:gd name="connsiteY7" fmla="*/ 410312 h 422692"/>
                <a:gd name="connsiteX8" fmla="*/ 1512553 w 1554822"/>
                <a:gd name="connsiteY8" fmla="*/ 422692 h 422692"/>
                <a:gd name="connsiteX9" fmla="*/ 42269 w 1554822"/>
                <a:gd name="connsiteY9" fmla="*/ 422692 h 422692"/>
                <a:gd name="connsiteX10" fmla="*/ 12380 w 1554822"/>
                <a:gd name="connsiteY10" fmla="*/ 410312 h 422692"/>
                <a:gd name="connsiteX11" fmla="*/ 0 w 1554822"/>
                <a:gd name="connsiteY11" fmla="*/ 380423 h 422692"/>
                <a:gd name="connsiteX12" fmla="*/ 0 w 1554822"/>
                <a:gd name="connsiteY12" fmla="*/ 42269 h 422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422692">
                  <a:moveTo>
                    <a:pt x="0" y="42269"/>
                  </a:moveTo>
                  <a:cubicBezTo>
                    <a:pt x="0" y="31059"/>
                    <a:pt x="4453" y="20307"/>
                    <a:pt x="12380" y="12380"/>
                  </a:cubicBezTo>
                  <a:cubicBezTo>
                    <a:pt x="20307" y="4453"/>
                    <a:pt x="31058" y="0"/>
                    <a:pt x="42269" y="0"/>
                  </a:cubicBezTo>
                  <a:lnTo>
                    <a:pt x="1512553" y="0"/>
                  </a:lnTo>
                  <a:cubicBezTo>
                    <a:pt x="1523763" y="0"/>
                    <a:pt x="1534515" y="4453"/>
                    <a:pt x="1542442" y="12380"/>
                  </a:cubicBezTo>
                  <a:cubicBezTo>
                    <a:pt x="1550369" y="20307"/>
                    <a:pt x="1554822" y="31058"/>
                    <a:pt x="1554822" y="42269"/>
                  </a:cubicBezTo>
                  <a:lnTo>
                    <a:pt x="1554822" y="380423"/>
                  </a:lnTo>
                  <a:cubicBezTo>
                    <a:pt x="1554822" y="391633"/>
                    <a:pt x="1550369" y="402385"/>
                    <a:pt x="1542442" y="410312"/>
                  </a:cubicBezTo>
                  <a:cubicBezTo>
                    <a:pt x="1534515" y="418239"/>
                    <a:pt x="1523764" y="422692"/>
                    <a:pt x="1512553" y="422692"/>
                  </a:cubicBezTo>
                  <a:lnTo>
                    <a:pt x="42269" y="422692"/>
                  </a:lnTo>
                  <a:cubicBezTo>
                    <a:pt x="31059" y="422692"/>
                    <a:pt x="20307" y="418239"/>
                    <a:pt x="12380" y="410312"/>
                  </a:cubicBezTo>
                  <a:cubicBezTo>
                    <a:pt x="4453" y="402385"/>
                    <a:pt x="0" y="391634"/>
                    <a:pt x="0" y="380423"/>
                  </a:cubicBezTo>
                  <a:lnTo>
                    <a:pt x="0" y="42269"/>
                  </a:lnTo>
                  <a:close/>
                </a:path>
              </a:pathLst>
            </a:custGeom>
            <a:solidFill>
              <a:srgbClr val="F2AF00"/>
            </a:solid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5240" tIns="29525" rIns="35240" bIns="29525" numCol="1" spcCol="1270" anchor="ctr" anchorCtr="0">
              <a:noAutofit/>
            </a:bodyPr>
            <a:lstStyle/>
            <a:p>
              <a:pPr algn="ctr" defTabSz="400050">
                <a:lnSpc>
                  <a:spcPct val="90000"/>
                </a:lnSpc>
                <a:spcAft>
                  <a:spcPct val="35000"/>
                </a:spcAft>
              </a:pPr>
              <a:r>
                <a:rPr lang="en-GB" sz="1400" b="1" dirty="0">
                  <a:solidFill>
                    <a:srgbClr val="313235"/>
                  </a:solidFill>
                  <a:cs typeface="Arial" pitchFamily="34" charset="0"/>
                </a:rPr>
                <a:t>Expressive</a:t>
              </a:r>
            </a:p>
          </p:txBody>
        </p:sp>
        <p:sp>
          <p:nvSpPr>
            <p:cNvPr id="15" name="Freeform 14"/>
            <p:cNvSpPr/>
            <p:nvPr/>
          </p:nvSpPr>
          <p:spPr>
            <a:xfrm>
              <a:off x="1005928" y="5616990"/>
              <a:ext cx="1608281" cy="422692"/>
            </a:xfrm>
            <a:custGeom>
              <a:avLst/>
              <a:gdLst>
                <a:gd name="connsiteX0" fmla="*/ 0 w 1554822"/>
                <a:gd name="connsiteY0" fmla="*/ 42269 h 422692"/>
                <a:gd name="connsiteX1" fmla="*/ 12380 w 1554822"/>
                <a:gd name="connsiteY1" fmla="*/ 12380 h 422692"/>
                <a:gd name="connsiteX2" fmla="*/ 42269 w 1554822"/>
                <a:gd name="connsiteY2" fmla="*/ 0 h 422692"/>
                <a:gd name="connsiteX3" fmla="*/ 1512553 w 1554822"/>
                <a:gd name="connsiteY3" fmla="*/ 0 h 422692"/>
                <a:gd name="connsiteX4" fmla="*/ 1542442 w 1554822"/>
                <a:gd name="connsiteY4" fmla="*/ 12380 h 422692"/>
                <a:gd name="connsiteX5" fmla="*/ 1554822 w 1554822"/>
                <a:gd name="connsiteY5" fmla="*/ 42269 h 422692"/>
                <a:gd name="connsiteX6" fmla="*/ 1554822 w 1554822"/>
                <a:gd name="connsiteY6" fmla="*/ 380423 h 422692"/>
                <a:gd name="connsiteX7" fmla="*/ 1542442 w 1554822"/>
                <a:gd name="connsiteY7" fmla="*/ 410312 h 422692"/>
                <a:gd name="connsiteX8" fmla="*/ 1512553 w 1554822"/>
                <a:gd name="connsiteY8" fmla="*/ 422692 h 422692"/>
                <a:gd name="connsiteX9" fmla="*/ 42269 w 1554822"/>
                <a:gd name="connsiteY9" fmla="*/ 422692 h 422692"/>
                <a:gd name="connsiteX10" fmla="*/ 12380 w 1554822"/>
                <a:gd name="connsiteY10" fmla="*/ 410312 h 422692"/>
                <a:gd name="connsiteX11" fmla="*/ 0 w 1554822"/>
                <a:gd name="connsiteY11" fmla="*/ 380423 h 422692"/>
                <a:gd name="connsiteX12" fmla="*/ 0 w 1554822"/>
                <a:gd name="connsiteY12" fmla="*/ 42269 h 422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422692">
                  <a:moveTo>
                    <a:pt x="0" y="42269"/>
                  </a:moveTo>
                  <a:cubicBezTo>
                    <a:pt x="0" y="31059"/>
                    <a:pt x="4453" y="20307"/>
                    <a:pt x="12380" y="12380"/>
                  </a:cubicBezTo>
                  <a:cubicBezTo>
                    <a:pt x="20307" y="4453"/>
                    <a:pt x="31058" y="0"/>
                    <a:pt x="42269" y="0"/>
                  </a:cubicBezTo>
                  <a:lnTo>
                    <a:pt x="1512553" y="0"/>
                  </a:lnTo>
                  <a:cubicBezTo>
                    <a:pt x="1523763" y="0"/>
                    <a:pt x="1534515" y="4453"/>
                    <a:pt x="1542442" y="12380"/>
                  </a:cubicBezTo>
                  <a:cubicBezTo>
                    <a:pt x="1550369" y="20307"/>
                    <a:pt x="1554822" y="31058"/>
                    <a:pt x="1554822" y="42269"/>
                  </a:cubicBezTo>
                  <a:lnTo>
                    <a:pt x="1554822" y="380423"/>
                  </a:lnTo>
                  <a:cubicBezTo>
                    <a:pt x="1554822" y="391633"/>
                    <a:pt x="1550369" y="402385"/>
                    <a:pt x="1542442" y="410312"/>
                  </a:cubicBezTo>
                  <a:cubicBezTo>
                    <a:pt x="1534515" y="418239"/>
                    <a:pt x="1523764" y="422692"/>
                    <a:pt x="1512553" y="422692"/>
                  </a:cubicBezTo>
                  <a:lnTo>
                    <a:pt x="42269" y="422692"/>
                  </a:lnTo>
                  <a:cubicBezTo>
                    <a:pt x="31059" y="422692"/>
                    <a:pt x="20307" y="418239"/>
                    <a:pt x="12380" y="410312"/>
                  </a:cubicBezTo>
                  <a:cubicBezTo>
                    <a:pt x="4453" y="402385"/>
                    <a:pt x="0" y="391634"/>
                    <a:pt x="0" y="380423"/>
                  </a:cubicBezTo>
                  <a:lnTo>
                    <a:pt x="0" y="42269"/>
                  </a:lnTo>
                  <a:close/>
                </a:path>
              </a:pathLst>
            </a:custGeom>
            <a:solidFill>
              <a:srgbClr val="F2AF00"/>
            </a:solid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5240" tIns="29525" rIns="35240" bIns="29525" numCol="1" spcCol="1270" anchor="ctr" anchorCtr="0">
              <a:noAutofit/>
            </a:bodyPr>
            <a:lstStyle/>
            <a:p>
              <a:pPr algn="ctr" defTabSz="400050">
                <a:lnSpc>
                  <a:spcPct val="90000"/>
                </a:lnSpc>
                <a:spcAft>
                  <a:spcPct val="35000"/>
                </a:spcAft>
              </a:pPr>
              <a:r>
                <a:rPr lang="en-GB" sz="1400" b="1" dirty="0">
                  <a:solidFill>
                    <a:srgbClr val="313235"/>
                  </a:solidFill>
                  <a:cs typeface="Arial" pitchFamily="34" charset="0"/>
                </a:rPr>
                <a:t>Decisive</a:t>
              </a:r>
            </a:p>
          </p:txBody>
        </p:sp>
      </p:grpSp>
      <p:grpSp>
        <p:nvGrpSpPr>
          <p:cNvPr id="4" name="Group 31"/>
          <p:cNvGrpSpPr/>
          <p:nvPr/>
        </p:nvGrpSpPr>
        <p:grpSpPr>
          <a:xfrm>
            <a:off x="2821959" y="2309075"/>
            <a:ext cx="1484567" cy="2859154"/>
            <a:chOff x="3095221" y="3179453"/>
            <a:chExt cx="1608281" cy="2859154"/>
          </a:xfrm>
        </p:grpSpPr>
        <p:sp>
          <p:nvSpPr>
            <p:cNvPr id="17" name="Freeform 16"/>
            <p:cNvSpPr/>
            <p:nvPr/>
          </p:nvSpPr>
          <p:spPr>
            <a:xfrm>
              <a:off x="3095221" y="3179453"/>
              <a:ext cx="1608281" cy="1327464"/>
            </a:xfrm>
            <a:custGeom>
              <a:avLst/>
              <a:gdLst>
                <a:gd name="connsiteX0" fmla="*/ 0 w 1554822"/>
                <a:gd name="connsiteY0" fmla="*/ 132746 h 1327464"/>
                <a:gd name="connsiteX1" fmla="*/ 38881 w 1554822"/>
                <a:gd name="connsiteY1" fmla="*/ 38880 h 1327464"/>
                <a:gd name="connsiteX2" fmla="*/ 132747 w 1554822"/>
                <a:gd name="connsiteY2" fmla="*/ 0 h 1327464"/>
                <a:gd name="connsiteX3" fmla="*/ 1422076 w 1554822"/>
                <a:gd name="connsiteY3" fmla="*/ 0 h 1327464"/>
                <a:gd name="connsiteX4" fmla="*/ 1515942 w 1554822"/>
                <a:gd name="connsiteY4" fmla="*/ 38881 h 1327464"/>
                <a:gd name="connsiteX5" fmla="*/ 1554822 w 1554822"/>
                <a:gd name="connsiteY5" fmla="*/ 132747 h 1327464"/>
                <a:gd name="connsiteX6" fmla="*/ 1554822 w 1554822"/>
                <a:gd name="connsiteY6" fmla="*/ 1194718 h 1327464"/>
                <a:gd name="connsiteX7" fmla="*/ 1515942 w 1554822"/>
                <a:gd name="connsiteY7" fmla="*/ 1288584 h 1327464"/>
                <a:gd name="connsiteX8" fmla="*/ 1422076 w 1554822"/>
                <a:gd name="connsiteY8" fmla="*/ 1327464 h 1327464"/>
                <a:gd name="connsiteX9" fmla="*/ 132746 w 1554822"/>
                <a:gd name="connsiteY9" fmla="*/ 1327464 h 1327464"/>
                <a:gd name="connsiteX10" fmla="*/ 38880 w 1554822"/>
                <a:gd name="connsiteY10" fmla="*/ 1288584 h 1327464"/>
                <a:gd name="connsiteX11" fmla="*/ 0 w 1554822"/>
                <a:gd name="connsiteY11" fmla="*/ 1194718 h 1327464"/>
                <a:gd name="connsiteX12" fmla="*/ 0 w 1554822"/>
                <a:gd name="connsiteY12" fmla="*/ 132746 h 132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1327464">
                  <a:moveTo>
                    <a:pt x="0" y="132746"/>
                  </a:moveTo>
                  <a:cubicBezTo>
                    <a:pt x="0" y="97540"/>
                    <a:pt x="13986" y="63775"/>
                    <a:pt x="38881" y="38880"/>
                  </a:cubicBezTo>
                  <a:cubicBezTo>
                    <a:pt x="63776" y="13985"/>
                    <a:pt x="97540" y="0"/>
                    <a:pt x="132747" y="0"/>
                  </a:cubicBezTo>
                  <a:lnTo>
                    <a:pt x="1422076" y="0"/>
                  </a:lnTo>
                  <a:cubicBezTo>
                    <a:pt x="1457282" y="0"/>
                    <a:pt x="1491047" y="13986"/>
                    <a:pt x="1515942" y="38881"/>
                  </a:cubicBezTo>
                  <a:cubicBezTo>
                    <a:pt x="1540837" y="63776"/>
                    <a:pt x="1554822" y="97540"/>
                    <a:pt x="1554822" y="132747"/>
                  </a:cubicBezTo>
                  <a:lnTo>
                    <a:pt x="1554822" y="1194718"/>
                  </a:lnTo>
                  <a:cubicBezTo>
                    <a:pt x="1554822" y="1229924"/>
                    <a:pt x="1540836" y="1263689"/>
                    <a:pt x="1515942" y="1288584"/>
                  </a:cubicBezTo>
                  <a:cubicBezTo>
                    <a:pt x="1491047" y="1313479"/>
                    <a:pt x="1457283" y="1327464"/>
                    <a:pt x="1422076" y="1327464"/>
                  </a:cubicBezTo>
                  <a:lnTo>
                    <a:pt x="132746" y="1327464"/>
                  </a:lnTo>
                  <a:cubicBezTo>
                    <a:pt x="97540" y="1327464"/>
                    <a:pt x="63775" y="1313478"/>
                    <a:pt x="38880" y="1288584"/>
                  </a:cubicBezTo>
                  <a:cubicBezTo>
                    <a:pt x="13985" y="1263689"/>
                    <a:pt x="0" y="1229925"/>
                    <a:pt x="0" y="1194718"/>
                  </a:cubicBezTo>
                  <a:lnTo>
                    <a:pt x="0" y="132746"/>
                  </a:lnTo>
                  <a:close/>
                </a:path>
              </a:pathLst>
            </a:custGeom>
            <a:solidFill>
              <a:srgbClr val="F2AF00"/>
            </a:solid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5240" tIns="29525" rIns="35240" bIns="29525" numCol="1" spcCol="1270" anchor="ctr" anchorCtr="0">
              <a:noAutofit/>
            </a:bodyPr>
            <a:lstStyle/>
            <a:p>
              <a:pPr algn="ctr" defTabSz="400050">
                <a:lnSpc>
                  <a:spcPct val="90000"/>
                </a:lnSpc>
                <a:spcAft>
                  <a:spcPct val="35000"/>
                </a:spcAft>
              </a:pPr>
              <a:r>
                <a:rPr lang="en-GB" sz="1400" b="1" dirty="0">
                  <a:solidFill>
                    <a:srgbClr val="313235"/>
                  </a:solidFill>
                  <a:cs typeface="Arial" pitchFamily="34" charset="0"/>
                </a:rPr>
                <a:t>Valued,</a:t>
              </a:r>
              <a:br>
                <a:rPr lang="en-GB" sz="1400" b="1" dirty="0">
                  <a:solidFill>
                    <a:srgbClr val="313235"/>
                  </a:solidFill>
                  <a:cs typeface="Arial" pitchFamily="34" charset="0"/>
                </a:rPr>
              </a:br>
              <a:r>
                <a:rPr lang="en-GB" sz="1400" b="1" dirty="0">
                  <a:solidFill>
                    <a:srgbClr val="313235"/>
                  </a:solidFill>
                  <a:cs typeface="Arial" pitchFamily="34" charset="0"/>
                </a:rPr>
                <a:t> trusted</a:t>
              </a:r>
            </a:p>
          </p:txBody>
        </p:sp>
        <p:sp>
          <p:nvSpPr>
            <p:cNvPr id="18" name="Freeform 17"/>
            <p:cNvSpPr/>
            <p:nvPr/>
          </p:nvSpPr>
          <p:spPr>
            <a:xfrm>
              <a:off x="3095221" y="4711143"/>
              <a:ext cx="1608281" cy="1327464"/>
            </a:xfrm>
            <a:custGeom>
              <a:avLst/>
              <a:gdLst>
                <a:gd name="connsiteX0" fmla="*/ 0 w 1554822"/>
                <a:gd name="connsiteY0" fmla="*/ 132746 h 1327464"/>
                <a:gd name="connsiteX1" fmla="*/ 38881 w 1554822"/>
                <a:gd name="connsiteY1" fmla="*/ 38880 h 1327464"/>
                <a:gd name="connsiteX2" fmla="*/ 132747 w 1554822"/>
                <a:gd name="connsiteY2" fmla="*/ 0 h 1327464"/>
                <a:gd name="connsiteX3" fmla="*/ 1422076 w 1554822"/>
                <a:gd name="connsiteY3" fmla="*/ 0 h 1327464"/>
                <a:gd name="connsiteX4" fmla="*/ 1515942 w 1554822"/>
                <a:gd name="connsiteY4" fmla="*/ 38881 h 1327464"/>
                <a:gd name="connsiteX5" fmla="*/ 1554822 w 1554822"/>
                <a:gd name="connsiteY5" fmla="*/ 132747 h 1327464"/>
                <a:gd name="connsiteX6" fmla="*/ 1554822 w 1554822"/>
                <a:gd name="connsiteY6" fmla="*/ 1194718 h 1327464"/>
                <a:gd name="connsiteX7" fmla="*/ 1515942 w 1554822"/>
                <a:gd name="connsiteY7" fmla="*/ 1288584 h 1327464"/>
                <a:gd name="connsiteX8" fmla="*/ 1422076 w 1554822"/>
                <a:gd name="connsiteY8" fmla="*/ 1327464 h 1327464"/>
                <a:gd name="connsiteX9" fmla="*/ 132746 w 1554822"/>
                <a:gd name="connsiteY9" fmla="*/ 1327464 h 1327464"/>
                <a:gd name="connsiteX10" fmla="*/ 38880 w 1554822"/>
                <a:gd name="connsiteY10" fmla="*/ 1288584 h 1327464"/>
                <a:gd name="connsiteX11" fmla="*/ 0 w 1554822"/>
                <a:gd name="connsiteY11" fmla="*/ 1194718 h 1327464"/>
                <a:gd name="connsiteX12" fmla="*/ 0 w 1554822"/>
                <a:gd name="connsiteY12" fmla="*/ 132746 h 132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1327464">
                  <a:moveTo>
                    <a:pt x="0" y="132746"/>
                  </a:moveTo>
                  <a:cubicBezTo>
                    <a:pt x="0" y="97540"/>
                    <a:pt x="13986" y="63775"/>
                    <a:pt x="38881" y="38880"/>
                  </a:cubicBezTo>
                  <a:cubicBezTo>
                    <a:pt x="63776" y="13985"/>
                    <a:pt x="97540" y="0"/>
                    <a:pt x="132747" y="0"/>
                  </a:cubicBezTo>
                  <a:lnTo>
                    <a:pt x="1422076" y="0"/>
                  </a:lnTo>
                  <a:cubicBezTo>
                    <a:pt x="1457282" y="0"/>
                    <a:pt x="1491047" y="13986"/>
                    <a:pt x="1515942" y="38881"/>
                  </a:cubicBezTo>
                  <a:cubicBezTo>
                    <a:pt x="1540837" y="63776"/>
                    <a:pt x="1554822" y="97540"/>
                    <a:pt x="1554822" y="132747"/>
                  </a:cubicBezTo>
                  <a:lnTo>
                    <a:pt x="1554822" y="1194718"/>
                  </a:lnTo>
                  <a:cubicBezTo>
                    <a:pt x="1554822" y="1229924"/>
                    <a:pt x="1540836" y="1263689"/>
                    <a:pt x="1515942" y="1288584"/>
                  </a:cubicBezTo>
                  <a:cubicBezTo>
                    <a:pt x="1491047" y="1313479"/>
                    <a:pt x="1457283" y="1327464"/>
                    <a:pt x="1422076" y="1327464"/>
                  </a:cubicBezTo>
                  <a:lnTo>
                    <a:pt x="132746" y="1327464"/>
                  </a:lnTo>
                  <a:cubicBezTo>
                    <a:pt x="97540" y="1327464"/>
                    <a:pt x="63775" y="1313478"/>
                    <a:pt x="38880" y="1288584"/>
                  </a:cubicBezTo>
                  <a:cubicBezTo>
                    <a:pt x="13985" y="1263689"/>
                    <a:pt x="0" y="1229925"/>
                    <a:pt x="0" y="1194718"/>
                  </a:cubicBezTo>
                  <a:lnTo>
                    <a:pt x="0" y="132746"/>
                  </a:lnTo>
                  <a:close/>
                </a:path>
              </a:pathLst>
            </a:custGeom>
            <a:solidFill>
              <a:srgbClr val="F2AF00"/>
            </a:solid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5240" tIns="29525" rIns="35240" bIns="29525" numCol="1" spcCol="1270" anchor="ctr" anchorCtr="0">
              <a:noAutofit/>
            </a:bodyPr>
            <a:lstStyle/>
            <a:p>
              <a:pPr algn="ctr" defTabSz="400050">
                <a:lnSpc>
                  <a:spcPct val="90000"/>
                </a:lnSpc>
                <a:spcAft>
                  <a:spcPct val="35000"/>
                </a:spcAft>
              </a:pPr>
              <a:r>
                <a:rPr lang="en-GB" sz="1400" b="1" dirty="0">
                  <a:solidFill>
                    <a:srgbClr val="313235"/>
                  </a:solidFill>
                  <a:cs typeface="Arial" pitchFamily="34" charset="0"/>
                </a:rPr>
                <a:t>Make a difference to influence a position decision</a:t>
              </a:r>
            </a:p>
          </p:txBody>
        </p:sp>
      </p:grpSp>
      <p:grpSp>
        <p:nvGrpSpPr>
          <p:cNvPr id="5" name="Group 32"/>
          <p:cNvGrpSpPr/>
          <p:nvPr/>
        </p:nvGrpSpPr>
        <p:grpSpPr>
          <a:xfrm>
            <a:off x="4750538" y="2307893"/>
            <a:ext cx="1484567" cy="2861518"/>
            <a:chOff x="5184515" y="3178271"/>
            <a:chExt cx="1608281" cy="2861518"/>
          </a:xfrm>
        </p:grpSpPr>
        <p:sp>
          <p:nvSpPr>
            <p:cNvPr id="20" name="Freeform 19"/>
            <p:cNvSpPr/>
            <p:nvPr/>
          </p:nvSpPr>
          <p:spPr>
            <a:xfrm>
              <a:off x="5184515" y="3178271"/>
              <a:ext cx="1608281" cy="641374"/>
            </a:xfrm>
            <a:custGeom>
              <a:avLst/>
              <a:gdLst>
                <a:gd name="connsiteX0" fmla="*/ 0 w 1554822"/>
                <a:gd name="connsiteY0" fmla="*/ 64137 h 641374"/>
                <a:gd name="connsiteX1" fmla="*/ 18785 w 1554822"/>
                <a:gd name="connsiteY1" fmla="*/ 18785 h 641374"/>
                <a:gd name="connsiteX2" fmla="*/ 64137 w 1554822"/>
                <a:gd name="connsiteY2" fmla="*/ 0 h 641374"/>
                <a:gd name="connsiteX3" fmla="*/ 1490685 w 1554822"/>
                <a:gd name="connsiteY3" fmla="*/ 0 h 641374"/>
                <a:gd name="connsiteX4" fmla="*/ 1536037 w 1554822"/>
                <a:gd name="connsiteY4" fmla="*/ 18785 h 641374"/>
                <a:gd name="connsiteX5" fmla="*/ 1554822 w 1554822"/>
                <a:gd name="connsiteY5" fmla="*/ 64137 h 641374"/>
                <a:gd name="connsiteX6" fmla="*/ 1554822 w 1554822"/>
                <a:gd name="connsiteY6" fmla="*/ 577237 h 641374"/>
                <a:gd name="connsiteX7" fmla="*/ 1536037 w 1554822"/>
                <a:gd name="connsiteY7" fmla="*/ 622589 h 641374"/>
                <a:gd name="connsiteX8" fmla="*/ 1490685 w 1554822"/>
                <a:gd name="connsiteY8" fmla="*/ 641374 h 641374"/>
                <a:gd name="connsiteX9" fmla="*/ 64137 w 1554822"/>
                <a:gd name="connsiteY9" fmla="*/ 641374 h 641374"/>
                <a:gd name="connsiteX10" fmla="*/ 18785 w 1554822"/>
                <a:gd name="connsiteY10" fmla="*/ 622589 h 641374"/>
                <a:gd name="connsiteX11" fmla="*/ 0 w 1554822"/>
                <a:gd name="connsiteY11" fmla="*/ 577237 h 641374"/>
                <a:gd name="connsiteX12" fmla="*/ 0 w 1554822"/>
                <a:gd name="connsiteY12" fmla="*/ 64137 h 64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641374">
                  <a:moveTo>
                    <a:pt x="0" y="64137"/>
                  </a:moveTo>
                  <a:cubicBezTo>
                    <a:pt x="0" y="47127"/>
                    <a:pt x="6757" y="30813"/>
                    <a:pt x="18785" y="18785"/>
                  </a:cubicBezTo>
                  <a:cubicBezTo>
                    <a:pt x="30813" y="6757"/>
                    <a:pt x="47127" y="0"/>
                    <a:pt x="64137" y="0"/>
                  </a:cubicBezTo>
                  <a:lnTo>
                    <a:pt x="1490685" y="0"/>
                  </a:lnTo>
                  <a:cubicBezTo>
                    <a:pt x="1507695" y="0"/>
                    <a:pt x="1524009" y="6757"/>
                    <a:pt x="1536037" y="18785"/>
                  </a:cubicBezTo>
                  <a:cubicBezTo>
                    <a:pt x="1548065" y="30813"/>
                    <a:pt x="1554822" y="47127"/>
                    <a:pt x="1554822" y="64137"/>
                  </a:cubicBezTo>
                  <a:lnTo>
                    <a:pt x="1554822" y="577237"/>
                  </a:lnTo>
                  <a:cubicBezTo>
                    <a:pt x="1554822" y="594247"/>
                    <a:pt x="1548065" y="610561"/>
                    <a:pt x="1536037" y="622589"/>
                  </a:cubicBezTo>
                  <a:cubicBezTo>
                    <a:pt x="1524009" y="634617"/>
                    <a:pt x="1507695" y="641374"/>
                    <a:pt x="1490685" y="641374"/>
                  </a:cubicBezTo>
                  <a:lnTo>
                    <a:pt x="64137" y="641374"/>
                  </a:lnTo>
                  <a:cubicBezTo>
                    <a:pt x="47127" y="641374"/>
                    <a:pt x="30813" y="634617"/>
                    <a:pt x="18785" y="622589"/>
                  </a:cubicBezTo>
                  <a:cubicBezTo>
                    <a:pt x="6757" y="610561"/>
                    <a:pt x="0" y="594247"/>
                    <a:pt x="0" y="577237"/>
                  </a:cubicBezTo>
                  <a:lnTo>
                    <a:pt x="0" y="64137"/>
                  </a:lnTo>
                  <a:close/>
                </a:path>
              </a:pathLst>
            </a:custGeom>
            <a:solidFill>
              <a:srgbClr val="F2AF00"/>
            </a:solid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5240" tIns="29525" rIns="35240" bIns="29525" numCol="1" spcCol="1270" anchor="ctr" anchorCtr="0">
              <a:noAutofit/>
            </a:bodyPr>
            <a:lstStyle/>
            <a:p>
              <a:pPr algn="ctr" defTabSz="400050">
                <a:lnSpc>
                  <a:spcPct val="90000"/>
                </a:lnSpc>
                <a:spcAft>
                  <a:spcPct val="35000"/>
                </a:spcAft>
              </a:pPr>
              <a:r>
                <a:rPr lang="en-GB" sz="1400" b="1" dirty="0">
                  <a:solidFill>
                    <a:srgbClr val="313235"/>
                  </a:solidFill>
                  <a:cs typeface="Arial" pitchFamily="34" charset="0"/>
                </a:rPr>
                <a:t>Optimism</a:t>
              </a:r>
            </a:p>
          </p:txBody>
        </p:sp>
        <p:sp>
          <p:nvSpPr>
            <p:cNvPr id="21" name="Freeform 20"/>
            <p:cNvSpPr/>
            <p:nvPr/>
          </p:nvSpPr>
          <p:spPr>
            <a:xfrm>
              <a:off x="5184515" y="3918319"/>
              <a:ext cx="1608281" cy="641374"/>
            </a:xfrm>
            <a:custGeom>
              <a:avLst/>
              <a:gdLst>
                <a:gd name="connsiteX0" fmla="*/ 0 w 1554822"/>
                <a:gd name="connsiteY0" fmla="*/ 64137 h 641374"/>
                <a:gd name="connsiteX1" fmla="*/ 18785 w 1554822"/>
                <a:gd name="connsiteY1" fmla="*/ 18785 h 641374"/>
                <a:gd name="connsiteX2" fmla="*/ 64137 w 1554822"/>
                <a:gd name="connsiteY2" fmla="*/ 0 h 641374"/>
                <a:gd name="connsiteX3" fmla="*/ 1490685 w 1554822"/>
                <a:gd name="connsiteY3" fmla="*/ 0 h 641374"/>
                <a:gd name="connsiteX4" fmla="*/ 1536037 w 1554822"/>
                <a:gd name="connsiteY4" fmla="*/ 18785 h 641374"/>
                <a:gd name="connsiteX5" fmla="*/ 1554822 w 1554822"/>
                <a:gd name="connsiteY5" fmla="*/ 64137 h 641374"/>
                <a:gd name="connsiteX6" fmla="*/ 1554822 w 1554822"/>
                <a:gd name="connsiteY6" fmla="*/ 577237 h 641374"/>
                <a:gd name="connsiteX7" fmla="*/ 1536037 w 1554822"/>
                <a:gd name="connsiteY7" fmla="*/ 622589 h 641374"/>
                <a:gd name="connsiteX8" fmla="*/ 1490685 w 1554822"/>
                <a:gd name="connsiteY8" fmla="*/ 641374 h 641374"/>
                <a:gd name="connsiteX9" fmla="*/ 64137 w 1554822"/>
                <a:gd name="connsiteY9" fmla="*/ 641374 h 641374"/>
                <a:gd name="connsiteX10" fmla="*/ 18785 w 1554822"/>
                <a:gd name="connsiteY10" fmla="*/ 622589 h 641374"/>
                <a:gd name="connsiteX11" fmla="*/ 0 w 1554822"/>
                <a:gd name="connsiteY11" fmla="*/ 577237 h 641374"/>
                <a:gd name="connsiteX12" fmla="*/ 0 w 1554822"/>
                <a:gd name="connsiteY12" fmla="*/ 64137 h 64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641374">
                  <a:moveTo>
                    <a:pt x="0" y="64137"/>
                  </a:moveTo>
                  <a:cubicBezTo>
                    <a:pt x="0" y="47127"/>
                    <a:pt x="6757" y="30813"/>
                    <a:pt x="18785" y="18785"/>
                  </a:cubicBezTo>
                  <a:cubicBezTo>
                    <a:pt x="30813" y="6757"/>
                    <a:pt x="47127" y="0"/>
                    <a:pt x="64137" y="0"/>
                  </a:cubicBezTo>
                  <a:lnTo>
                    <a:pt x="1490685" y="0"/>
                  </a:lnTo>
                  <a:cubicBezTo>
                    <a:pt x="1507695" y="0"/>
                    <a:pt x="1524009" y="6757"/>
                    <a:pt x="1536037" y="18785"/>
                  </a:cubicBezTo>
                  <a:cubicBezTo>
                    <a:pt x="1548065" y="30813"/>
                    <a:pt x="1554822" y="47127"/>
                    <a:pt x="1554822" y="64137"/>
                  </a:cubicBezTo>
                  <a:lnTo>
                    <a:pt x="1554822" y="577237"/>
                  </a:lnTo>
                  <a:cubicBezTo>
                    <a:pt x="1554822" y="594247"/>
                    <a:pt x="1548065" y="610561"/>
                    <a:pt x="1536037" y="622589"/>
                  </a:cubicBezTo>
                  <a:cubicBezTo>
                    <a:pt x="1524009" y="634617"/>
                    <a:pt x="1507695" y="641374"/>
                    <a:pt x="1490685" y="641374"/>
                  </a:cubicBezTo>
                  <a:lnTo>
                    <a:pt x="64137" y="641374"/>
                  </a:lnTo>
                  <a:cubicBezTo>
                    <a:pt x="47127" y="641374"/>
                    <a:pt x="30813" y="634617"/>
                    <a:pt x="18785" y="622589"/>
                  </a:cubicBezTo>
                  <a:cubicBezTo>
                    <a:pt x="6757" y="610561"/>
                    <a:pt x="0" y="594247"/>
                    <a:pt x="0" y="577237"/>
                  </a:cubicBezTo>
                  <a:lnTo>
                    <a:pt x="0" y="64137"/>
                  </a:lnTo>
                  <a:close/>
                </a:path>
              </a:pathLst>
            </a:custGeom>
            <a:solidFill>
              <a:srgbClr val="F2AF00"/>
            </a:solid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5240" tIns="29525" rIns="35240" bIns="29525" numCol="1" spcCol="1270" anchor="ctr" anchorCtr="0">
              <a:noAutofit/>
            </a:bodyPr>
            <a:lstStyle/>
            <a:p>
              <a:pPr algn="ctr" defTabSz="400050">
                <a:lnSpc>
                  <a:spcPct val="90000"/>
                </a:lnSpc>
                <a:spcAft>
                  <a:spcPct val="35000"/>
                </a:spcAft>
              </a:pPr>
              <a:r>
                <a:rPr lang="en-GB" sz="1400" b="1" dirty="0">
                  <a:solidFill>
                    <a:srgbClr val="313235"/>
                  </a:solidFill>
                  <a:cs typeface="Arial" pitchFamily="34" charset="0"/>
                </a:rPr>
                <a:t>Enthusiasm</a:t>
              </a:r>
            </a:p>
          </p:txBody>
        </p:sp>
        <p:sp>
          <p:nvSpPr>
            <p:cNvPr id="22" name="Freeform 21"/>
            <p:cNvSpPr/>
            <p:nvPr/>
          </p:nvSpPr>
          <p:spPr>
            <a:xfrm>
              <a:off x="5184515" y="4658367"/>
              <a:ext cx="1608281" cy="641374"/>
            </a:xfrm>
            <a:custGeom>
              <a:avLst/>
              <a:gdLst>
                <a:gd name="connsiteX0" fmla="*/ 0 w 1554822"/>
                <a:gd name="connsiteY0" fmla="*/ 64137 h 641374"/>
                <a:gd name="connsiteX1" fmla="*/ 18785 w 1554822"/>
                <a:gd name="connsiteY1" fmla="*/ 18785 h 641374"/>
                <a:gd name="connsiteX2" fmla="*/ 64137 w 1554822"/>
                <a:gd name="connsiteY2" fmla="*/ 0 h 641374"/>
                <a:gd name="connsiteX3" fmla="*/ 1490685 w 1554822"/>
                <a:gd name="connsiteY3" fmla="*/ 0 h 641374"/>
                <a:gd name="connsiteX4" fmla="*/ 1536037 w 1554822"/>
                <a:gd name="connsiteY4" fmla="*/ 18785 h 641374"/>
                <a:gd name="connsiteX5" fmla="*/ 1554822 w 1554822"/>
                <a:gd name="connsiteY5" fmla="*/ 64137 h 641374"/>
                <a:gd name="connsiteX6" fmla="*/ 1554822 w 1554822"/>
                <a:gd name="connsiteY6" fmla="*/ 577237 h 641374"/>
                <a:gd name="connsiteX7" fmla="*/ 1536037 w 1554822"/>
                <a:gd name="connsiteY7" fmla="*/ 622589 h 641374"/>
                <a:gd name="connsiteX8" fmla="*/ 1490685 w 1554822"/>
                <a:gd name="connsiteY8" fmla="*/ 641374 h 641374"/>
                <a:gd name="connsiteX9" fmla="*/ 64137 w 1554822"/>
                <a:gd name="connsiteY9" fmla="*/ 641374 h 641374"/>
                <a:gd name="connsiteX10" fmla="*/ 18785 w 1554822"/>
                <a:gd name="connsiteY10" fmla="*/ 622589 h 641374"/>
                <a:gd name="connsiteX11" fmla="*/ 0 w 1554822"/>
                <a:gd name="connsiteY11" fmla="*/ 577237 h 641374"/>
                <a:gd name="connsiteX12" fmla="*/ 0 w 1554822"/>
                <a:gd name="connsiteY12" fmla="*/ 64137 h 64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641374">
                  <a:moveTo>
                    <a:pt x="0" y="64137"/>
                  </a:moveTo>
                  <a:cubicBezTo>
                    <a:pt x="0" y="47127"/>
                    <a:pt x="6757" y="30813"/>
                    <a:pt x="18785" y="18785"/>
                  </a:cubicBezTo>
                  <a:cubicBezTo>
                    <a:pt x="30813" y="6757"/>
                    <a:pt x="47127" y="0"/>
                    <a:pt x="64137" y="0"/>
                  </a:cubicBezTo>
                  <a:lnTo>
                    <a:pt x="1490685" y="0"/>
                  </a:lnTo>
                  <a:cubicBezTo>
                    <a:pt x="1507695" y="0"/>
                    <a:pt x="1524009" y="6757"/>
                    <a:pt x="1536037" y="18785"/>
                  </a:cubicBezTo>
                  <a:cubicBezTo>
                    <a:pt x="1548065" y="30813"/>
                    <a:pt x="1554822" y="47127"/>
                    <a:pt x="1554822" y="64137"/>
                  </a:cubicBezTo>
                  <a:lnTo>
                    <a:pt x="1554822" y="577237"/>
                  </a:lnTo>
                  <a:cubicBezTo>
                    <a:pt x="1554822" y="594247"/>
                    <a:pt x="1548065" y="610561"/>
                    <a:pt x="1536037" y="622589"/>
                  </a:cubicBezTo>
                  <a:cubicBezTo>
                    <a:pt x="1524009" y="634617"/>
                    <a:pt x="1507695" y="641374"/>
                    <a:pt x="1490685" y="641374"/>
                  </a:cubicBezTo>
                  <a:lnTo>
                    <a:pt x="64137" y="641374"/>
                  </a:lnTo>
                  <a:cubicBezTo>
                    <a:pt x="47127" y="641374"/>
                    <a:pt x="30813" y="634617"/>
                    <a:pt x="18785" y="622589"/>
                  </a:cubicBezTo>
                  <a:cubicBezTo>
                    <a:pt x="6757" y="610561"/>
                    <a:pt x="0" y="594247"/>
                    <a:pt x="0" y="577237"/>
                  </a:cubicBezTo>
                  <a:lnTo>
                    <a:pt x="0" y="64137"/>
                  </a:lnTo>
                  <a:close/>
                </a:path>
              </a:pathLst>
            </a:custGeom>
            <a:solidFill>
              <a:srgbClr val="F2AF00"/>
            </a:solid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5240" tIns="29525" rIns="35240" bIns="29525" numCol="1" spcCol="1270" anchor="ctr" anchorCtr="0">
              <a:noAutofit/>
            </a:bodyPr>
            <a:lstStyle/>
            <a:p>
              <a:pPr algn="ctr" defTabSz="400050">
                <a:lnSpc>
                  <a:spcPct val="90000"/>
                </a:lnSpc>
                <a:spcAft>
                  <a:spcPct val="35000"/>
                </a:spcAft>
              </a:pPr>
              <a:r>
                <a:rPr lang="en-GB" sz="1400" b="1" dirty="0">
                  <a:solidFill>
                    <a:srgbClr val="313235"/>
                  </a:solidFill>
                  <a:cs typeface="Arial" pitchFamily="34" charset="0"/>
                </a:rPr>
                <a:t>Talkative – empathy with people</a:t>
              </a:r>
            </a:p>
          </p:txBody>
        </p:sp>
        <p:sp>
          <p:nvSpPr>
            <p:cNvPr id="23" name="Freeform 22"/>
            <p:cNvSpPr/>
            <p:nvPr/>
          </p:nvSpPr>
          <p:spPr>
            <a:xfrm>
              <a:off x="5184515" y="5398415"/>
              <a:ext cx="1608281" cy="641374"/>
            </a:xfrm>
            <a:custGeom>
              <a:avLst/>
              <a:gdLst>
                <a:gd name="connsiteX0" fmla="*/ 0 w 1554822"/>
                <a:gd name="connsiteY0" fmla="*/ 64137 h 641374"/>
                <a:gd name="connsiteX1" fmla="*/ 18785 w 1554822"/>
                <a:gd name="connsiteY1" fmla="*/ 18785 h 641374"/>
                <a:gd name="connsiteX2" fmla="*/ 64137 w 1554822"/>
                <a:gd name="connsiteY2" fmla="*/ 0 h 641374"/>
                <a:gd name="connsiteX3" fmla="*/ 1490685 w 1554822"/>
                <a:gd name="connsiteY3" fmla="*/ 0 h 641374"/>
                <a:gd name="connsiteX4" fmla="*/ 1536037 w 1554822"/>
                <a:gd name="connsiteY4" fmla="*/ 18785 h 641374"/>
                <a:gd name="connsiteX5" fmla="*/ 1554822 w 1554822"/>
                <a:gd name="connsiteY5" fmla="*/ 64137 h 641374"/>
                <a:gd name="connsiteX6" fmla="*/ 1554822 w 1554822"/>
                <a:gd name="connsiteY6" fmla="*/ 577237 h 641374"/>
                <a:gd name="connsiteX7" fmla="*/ 1536037 w 1554822"/>
                <a:gd name="connsiteY7" fmla="*/ 622589 h 641374"/>
                <a:gd name="connsiteX8" fmla="*/ 1490685 w 1554822"/>
                <a:gd name="connsiteY8" fmla="*/ 641374 h 641374"/>
                <a:gd name="connsiteX9" fmla="*/ 64137 w 1554822"/>
                <a:gd name="connsiteY9" fmla="*/ 641374 h 641374"/>
                <a:gd name="connsiteX10" fmla="*/ 18785 w 1554822"/>
                <a:gd name="connsiteY10" fmla="*/ 622589 h 641374"/>
                <a:gd name="connsiteX11" fmla="*/ 0 w 1554822"/>
                <a:gd name="connsiteY11" fmla="*/ 577237 h 641374"/>
                <a:gd name="connsiteX12" fmla="*/ 0 w 1554822"/>
                <a:gd name="connsiteY12" fmla="*/ 64137 h 64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641374">
                  <a:moveTo>
                    <a:pt x="0" y="64137"/>
                  </a:moveTo>
                  <a:cubicBezTo>
                    <a:pt x="0" y="47127"/>
                    <a:pt x="6757" y="30813"/>
                    <a:pt x="18785" y="18785"/>
                  </a:cubicBezTo>
                  <a:cubicBezTo>
                    <a:pt x="30813" y="6757"/>
                    <a:pt x="47127" y="0"/>
                    <a:pt x="64137" y="0"/>
                  </a:cubicBezTo>
                  <a:lnTo>
                    <a:pt x="1490685" y="0"/>
                  </a:lnTo>
                  <a:cubicBezTo>
                    <a:pt x="1507695" y="0"/>
                    <a:pt x="1524009" y="6757"/>
                    <a:pt x="1536037" y="18785"/>
                  </a:cubicBezTo>
                  <a:cubicBezTo>
                    <a:pt x="1548065" y="30813"/>
                    <a:pt x="1554822" y="47127"/>
                    <a:pt x="1554822" y="64137"/>
                  </a:cubicBezTo>
                  <a:lnTo>
                    <a:pt x="1554822" y="577237"/>
                  </a:lnTo>
                  <a:cubicBezTo>
                    <a:pt x="1554822" y="594247"/>
                    <a:pt x="1548065" y="610561"/>
                    <a:pt x="1536037" y="622589"/>
                  </a:cubicBezTo>
                  <a:cubicBezTo>
                    <a:pt x="1524009" y="634617"/>
                    <a:pt x="1507695" y="641374"/>
                    <a:pt x="1490685" y="641374"/>
                  </a:cubicBezTo>
                  <a:lnTo>
                    <a:pt x="64137" y="641374"/>
                  </a:lnTo>
                  <a:cubicBezTo>
                    <a:pt x="47127" y="641374"/>
                    <a:pt x="30813" y="634617"/>
                    <a:pt x="18785" y="622589"/>
                  </a:cubicBezTo>
                  <a:cubicBezTo>
                    <a:pt x="6757" y="610561"/>
                    <a:pt x="0" y="594247"/>
                    <a:pt x="0" y="577237"/>
                  </a:cubicBezTo>
                  <a:lnTo>
                    <a:pt x="0" y="64137"/>
                  </a:lnTo>
                  <a:close/>
                </a:path>
              </a:pathLst>
            </a:custGeom>
            <a:solidFill>
              <a:srgbClr val="F2AF00"/>
            </a:solid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5240" tIns="29525" rIns="35240" bIns="29525" numCol="1" spcCol="1270" anchor="ctr" anchorCtr="0">
              <a:noAutofit/>
            </a:bodyPr>
            <a:lstStyle/>
            <a:p>
              <a:pPr algn="ctr" defTabSz="400050">
                <a:lnSpc>
                  <a:spcPct val="90000"/>
                </a:lnSpc>
                <a:spcAft>
                  <a:spcPct val="35000"/>
                </a:spcAft>
              </a:pPr>
              <a:r>
                <a:rPr lang="en-GB" sz="1400" b="1" dirty="0">
                  <a:solidFill>
                    <a:srgbClr val="313235"/>
                  </a:solidFill>
                  <a:cs typeface="Arial" pitchFamily="34" charset="0"/>
                </a:rPr>
                <a:t>Likes</a:t>
              </a:r>
              <a:br>
                <a:rPr lang="en-GB" sz="1400" b="1" dirty="0">
                  <a:solidFill>
                    <a:srgbClr val="313235"/>
                  </a:solidFill>
                  <a:cs typeface="Arial" pitchFamily="34" charset="0"/>
                </a:rPr>
              </a:br>
              <a:r>
                <a:rPr lang="en-GB" sz="1400" b="1" dirty="0">
                  <a:solidFill>
                    <a:srgbClr val="313235"/>
                  </a:solidFill>
                  <a:cs typeface="Arial" pitchFamily="34" charset="0"/>
                </a:rPr>
                <a:t> attention</a:t>
              </a:r>
            </a:p>
          </p:txBody>
        </p:sp>
      </p:grpSp>
      <p:grpSp>
        <p:nvGrpSpPr>
          <p:cNvPr id="6" name="Group 33"/>
          <p:cNvGrpSpPr/>
          <p:nvPr/>
        </p:nvGrpSpPr>
        <p:grpSpPr>
          <a:xfrm>
            <a:off x="6639672" y="2309282"/>
            <a:ext cx="1582626" cy="2919918"/>
            <a:chOff x="7167578" y="3167936"/>
            <a:chExt cx="1714511" cy="2919918"/>
          </a:xfrm>
        </p:grpSpPr>
        <p:sp>
          <p:nvSpPr>
            <p:cNvPr id="25" name="Freeform 24"/>
            <p:cNvSpPr/>
            <p:nvPr/>
          </p:nvSpPr>
          <p:spPr>
            <a:xfrm>
              <a:off x="7167578" y="3167936"/>
              <a:ext cx="1714511" cy="422692"/>
            </a:xfrm>
            <a:custGeom>
              <a:avLst/>
              <a:gdLst>
                <a:gd name="connsiteX0" fmla="*/ 0 w 1554822"/>
                <a:gd name="connsiteY0" fmla="*/ 42269 h 422692"/>
                <a:gd name="connsiteX1" fmla="*/ 12380 w 1554822"/>
                <a:gd name="connsiteY1" fmla="*/ 12380 h 422692"/>
                <a:gd name="connsiteX2" fmla="*/ 42269 w 1554822"/>
                <a:gd name="connsiteY2" fmla="*/ 0 h 422692"/>
                <a:gd name="connsiteX3" fmla="*/ 1512553 w 1554822"/>
                <a:gd name="connsiteY3" fmla="*/ 0 h 422692"/>
                <a:gd name="connsiteX4" fmla="*/ 1542442 w 1554822"/>
                <a:gd name="connsiteY4" fmla="*/ 12380 h 422692"/>
                <a:gd name="connsiteX5" fmla="*/ 1554822 w 1554822"/>
                <a:gd name="connsiteY5" fmla="*/ 42269 h 422692"/>
                <a:gd name="connsiteX6" fmla="*/ 1554822 w 1554822"/>
                <a:gd name="connsiteY6" fmla="*/ 380423 h 422692"/>
                <a:gd name="connsiteX7" fmla="*/ 1542442 w 1554822"/>
                <a:gd name="connsiteY7" fmla="*/ 410312 h 422692"/>
                <a:gd name="connsiteX8" fmla="*/ 1512553 w 1554822"/>
                <a:gd name="connsiteY8" fmla="*/ 422692 h 422692"/>
                <a:gd name="connsiteX9" fmla="*/ 42269 w 1554822"/>
                <a:gd name="connsiteY9" fmla="*/ 422692 h 422692"/>
                <a:gd name="connsiteX10" fmla="*/ 12380 w 1554822"/>
                <a:gd name="connsiteY10" fmla="*/ 410312 h 422692"/>
                <a:gd name="connsiteX11" fmla="*/ 0 w 1554822"/>
                <a:gd name="connsiteY11" fmla="*/ 380423 h 422692"/>
                <a:gd name="connsiteX12" fmla="*/ 0 w 1554822"/>
                <a:gd name="connsiteY12" fmla="*/ 42269 h 422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422692">
                  <a:moveTo>
                    <a:pt x="0" y="42269"/>
                  </a:moveTo>
                  <a:cubicBezTo>
                    <a:pt x="0" y="31059"/>
                    <a:pt x="4453" y="20307"/>
                    <a:pt x="12380" y="12380"/>
                  </a:cubicBezTo>
                  <a:cubicBezTo>
                    <a:pt x="20307" y="4453"/>
                    <a:pt x="31058" y="0"/>
                    <a:pt x="42269" y="0"/>
                  </a:cubicBezTo>
                  <a:lnTo>
                    <a:pt x="1512553" y="0"/>
                  </a:lnTo>
                  <a:cubicBezTo>
                    <a:pt x="1523763" y="0"/>
                    <a:pt x="1534515" y="4453"/>
                    <a:pt x="1542442" y="12380"/>
                  </a:cubicBezTo>
                  <a:cubicBezTo>
                    <a:pt x="1550369" y="20307"/>
                    <a:pt x="1554822" y="31058"/>
                    <a:pt x="1554822" y="42269"/>
                  </a:cubicBezTo>
                  <a:lnTo>
                    <a:pt x="1554822" y="380423"/>
                  </a:lnTo>
                  <a:cubicBezTo>
                    <a:pt x="1554822" y="391633"/>
                    <a:pt x="1550369" y="402385"/>
                    <a:pt x="1542442" y="410312"/>
                  </a:cubicBezTo>
                  <a:cubicBezTo>
                    <a:pt x="1534515" y="418239"/>
                    <a:pt x="1523764" y="422692"/>
                    <a:pt x="1512553" y="422692"/>
                  </a:cubicBezTo>
                  <a:lnTo>
                    <a:pt x="42269" y="422692"/>
                  </a:lnTo>
                  <a:cubicBezTo>
                    <a:pt x="31059" y="422692"/>
                    <a:pt x="20307" y="418239"/>
                    <a:pt x="12380" y="410312"/>
                  </a:cubicBezTo>
                  <a:cubicBezTo>
                    <a:pt x="4453" y="402385"/>
                    <a:pt x="0" y="391634"/>
                    <a:pt x="0" y="380423"/>
                  </a:cubicBezTo>
                  <a:lnTo>
                    <a:pt x="0" y="42269"/>
                  </a:lnTo>
                  <a:close/>
                </a:path>
              </a:pathLst>
            </a:custGeom>
            <a:solidFill>
              <a:srgbClr val="F2AF00"/>
            </a:solid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5240" tIns="29525" rIns="35240" bIns="29525" numCol="1" spcCol="1270" anchor="ctr" anchorCtr="0">
              <a:noAutofit/>
            </a:bodyPr>
            <a:lstStyle/>
            <a:p>
              <a:pPr algn="ctr" defTabSz="400050">
                <a:lnSpc>
                  <a:spcPct val="90000"/>
                </a:lnSpc>
                <a:spcAft>
                  <a:spcPct val="35000"/>
                </a:spcAft>
              </a:pPr>
              <a:r>
                <a:rPr lang="en-GB" sz="1300" b="1" dirty="0">
                  <a:solidFill>
                    <a:srgbClr val="313235"/>
                  </a:solidFill>
                  <a:cs typeface="Arial" pitchFamily="34" charset="0"/>
                </a:rPr>
                <a:t>“personal chat” – allow for this</a:t>
              </a:r>
            </a:p>
          </p:txBody>
        </p:sp>
        <p:sp>
          <p:nvSpPr>
            <p:cNvPr id="26" name="Freeform 25"/>
            <p:cNvSpPr/>
            <p:nvPr/>
          </p:nvSpPr>
          <p:spPr>
            <a:xfrm>
              <a:off x="7167578" y="3655658"/>
              <a:ext cx="1714511" cy="422692"/>
            </a:xfrm>
            <a:custGeom>
              <a:avLst/>
              <a:gdLst>
                <a:gd name="connsiteX0" fmla="*/ 0 w 1554822"/>
                <a:gd name="connsiteY0" fmla="*/ 42269 h 422692"/>
                <a:gd name="connsiteX1" fmla="*/ 12380 w 1554822"/>
                <a:gd name="connsiteY1" fmla="*/ 12380 h 422692"/>
                <a:gd name="connsiteX2" fmla="*/ 42269 w 1554822"/>
                <a:gd name="connsiteY2" fmla="*/ 0 h 422692"/>
                <a:gd name="connsiteX3" fmla="*/ 1512553 w 1554822"/>
                <a:gd name="connsiteY3" fmla="*/ 0 h 422692"/>
                <a:gd name="connsiteX4" fmla="*/ 1542442 w 1554822"/>
                <a:gd name="connsiteY4" fmla="*/ 12380 h 422692"/>
                <a:gd name="connsiteX5" fmla="*/ 1554822 w 1554822"/>
                <a:gd name="connsiteY5" fmla="*/ 42269 h 422692"/>
                <a:gd name="connsiteX6" fmla="*/ 1554822 w 1554822"/>
                <a:gd name="connsiteY6" fmla="*/ 380423 h 422692"/>
                <a:gd name="connsiteX7" fmla="*/ 1542442 w 1554822"/>
                <a:gd name="connsiteY7" fmla="*/ 410312 h 422692"/>
                <a:gd name="connsiteX8" fmla="*/ 1512553 w 1554822"/>
                <a:gd name="connsiteY8" fmla="*/ 422692 h 422692"/>
                <a:gd name="connsiteX9" fmla="*/ 42269 w 1554822"/>
                <a:gd name="connsiteY9" fmla="*/ 422692 h 422692"/>
                <a:gd name="connsiteX10" fmla="*/ 12380 w 1554822"/>
                <a:gd name="connsiteY10" fmla="*/ 410312 h 422692"/>
                <a:gd name="connsiteX11" fmla="*/ 0 w 1554822"/>
                <a:gd name="connsiteY11" fmla="*/ 380423 h 422692"/>
                <a:gd name="connsiteX12" fmla="*/ 0 w 1554822"/>
                <a:gd name="connsiteY12" fmla="*/ 42269 h 422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422692">
                  <a:moveTo>
                    <a:pt x="0" y="42269"/>
                  </a:moveTo>
                  <a:cubicBezTo>
                    <a:pt x="0" y="31059"/>
                    <a:pt x="4453" y="20307"/>
                    <a:pt x="12380" y="12380"/>
                  </a:cubicBezTo>
                  <a:cubicBezTo>
                    <a:pt x="20307" y="4453"/>
                    <a:pt x="31058" y="0"/>
                    <a:pt x="42269" y="0"/>
                  </a:cubicBezTo>
                  <a:lnTo>
                    <a:pt x="1512553" y="0"/>
                  </a:lnTo>
                  <a:cubicBezTo>
                    <a:pt x="1523763" y="0"/>
                    <a:pt x="1534515" y="4453"/>
                    <a:pt x="1542442" y="12380"/>
                  </a:cubicBezTo>
                  <a:cubicBezTo>
                    <a:pt x="1550369" y="20307"/>
                    <a:pt x="1554822" y="31058"/>
                    <a:pt x="1554822" y="42269"/>
                  </a:cubicBezTo>
                  <a:lnTo>
                    <a:pt x="1554822" y="380423"/>
                  </a:lnTo>
                  <a:cubicBezTo>
                    <a:pt x="1554822" y="391633"/>
                    <a:pt x="1550369" y="402385"/>
                    <a:pt x="1542442" y="410312"/>
                  </a:cubicBezTo>
                  <a:cubicBezTo>
                    <a:pt x="1534515" y="418239"/>
                    <a:pt x="1523764" y="422692"/>
                    <a:pt x="1512553" y="422692"/>
                  </a:cubicBezTo>
                  <a:lnTo>
                    <a:pt x="42269" y="422692"/>
                  </a:lnTo>
                  <a:cubicBezTo>
                    <a:pt x="31059" y="422692"/>
                    <a:pt x="20307" y="418239"/>
                    <a:pt x="12380" y="410312"/>
                  </a:cubicBezTo>
                  <a:cubicBezTo>
                    <a:pt x="4453" y="402385"/>
                    <a:pt x="0" y="391634"/>
                    <a:pt x="0" y="380423"/>
                  </a:cubicBezTo>
                  <a:lnTo>
                    <a:pt x="0" y="42269"/>
                  </a:lnTo>
                  <a:close/>
                </a:path>
              </a:pathLst>
            </a:custGeom>
            <a:solidFill>
              <a:srgbClr val="F2AF00"/>
            </a:solid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5240" tIns="29525" rIns="35240" bIns="29525" numCol="1" spcCol="1270" anchor="ctr" anchorCtr="0">
              <a:noAutofit/>
            </a:bodyPr>
            <a:lstStyle/>
            <a:p>
              <a:pPr algn="ctr" defTabSz="400050">
                <a:lnSpc>
                  <a:spcPct val="90000"/>
                </a:lnSpc>
                <a:spcAft>
                  <a:spcPct val="35000"/>
                </a:spcAft>
              </a:pPr>
              <a:r>
                <a:rPr lang="en-GB" sz="1300" b="1" dirty="0">
                  <a:solidFill>
                    <a:srgbClr val="313235"/>
                  </a:solidFill>
                  <a:cs typeface="Arial" pitchFamily="34" charset="0"/>
                </a:rPr>
                <a:t>Relationships</a:t>
              </a:r>
              <a:br>
                <a:rPr lang="en-GB" sz="1300" b="1" dirty="0">
                  <a:solidFill>
                    <a:srgbClr val="313235"/>
                  </a:solidFill>
                  <a:cs typeface="Arial" pitchFamily="34" charset="0"/>
                </a:rPr>
              </a:br>
              <a:r>
                <a:rPr lang="en-GB" sz="1300" b="1" dirty="0">
                  <a:solidFill>
                    <a:srgbClr val="313235"/>
                  </a:solidFill>
                  <a:cs typeface="Arial" pitchFamily="34" charset="0"/>
                </a:rPr>
                <a:t> key</a:t>
              </a:r>
            </a:p>
          </p:txBody>
        </p:sp>
        <p:sp>
          <p:nvSpPr>
            <p:cNvPr id="27" name="Freeform 26"/>
            <p:cNvSpPr/>
            <p:nvPr/>
          </p:nvSpPr>
          <p:spPr>
            <a:xfrm>
              <a:off x="7167578" y="4143380"/>
              <a:ext cx="1714511" cy="422692"/>
            </a:xfrm>
            <a:custGeom>
              <a:avLst/>
              <a:gdLst>
                <a:gd name="connsiteX0" fmla="*/ 0 w 1554822"/>
                <a:gd name="connsiteY0" fmla="*/ 42269 h 422692"/>
                <a:gd name="connsiteX1" fmla="*/ 12380 w 1554822"/>
                <a:gd name="connsiteY1" fmla="*/ 12380 h 422692"/>
                <a:gd name="connsiteX2" fmla="*/ 42269 w 1554822"/>
                <a:gd name="connsiteY2" fmla="*/ 0 h 422692"/>
                <a:gd name="connsiteX3" fmla="*/ 1512553 w 1554822"/>
                <a:gd name="connsiteY3" fmla="*/ 0 h 422692"/>
                <a:gd name="connsiteX4" fmla="*/ 1542442 w 1554822"/>
                <a:gd name="connsiteY4" fmla="*/ 12380 h 422692"/>
                <a:gd name="connsiteX5" fmla="*/ 1554822 w 1554822"/>
                <a:gd name="connsiteY5" fmla="*/ 42269 h 422692"/>
                <a:gd name="connsiteX6" fmla="*/ 1554822 w 1554822"/>
                <a:gd name="connsiteY6" fmla="*/ 380423 h 422692"/>
                <a:gd name="connsiteX7" fmla="*/ 1542442 w 1554822"/>
                <a:gd name="connsiteY7" fmla="*/ 410312 h 422692"/>
                <a:gd name="connsiteX8" fmla="*/ 1512553 w 1554822"/>
                <a:gd name="connsiteY8" fmla="*/ 422692 h 422692"/>
                <a:gd name="connsiteX9" fmla="*/ 42269 w 1554822"/>
                <a:gd name="connsiteY9" fmla="*/ 422692 h 422692"/>
                <a:gd name="connsiteX10" fmla="*/ 12380 w 1554822"/>
                <a:gd name="connsiteY10" fmla="*/ 410312 h 422692"/>
                <a:gd name="connsiteX11" fmla="*/ 0 w 1554822"/>
                <a:gd name="connsiteY11" fmla="*/ 380423 h 422692"/>
                <a:gd name="connsiteX12" fmla="*/ 0 w 1554822"/>
                <a:gd name="connsiteY12" fmla="*/ 42269 h 422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422692">
                  <a:moveTo>
                    <a:pt x="0" y="42269"/>
                  </a:moveTo>
                  <a:cubicBezTo>
                    <a:pt x="0" y="31059"/>
                    <a:pt x="4453" y="20307"/>
                    <a:pt x="12380" y="12380"/>
                  </a:cubicBezTo>
                  <a:cubicBezTo>
                    <a:pt x="20307" y="4453"/>
                    <a:pt x="31058" y="0"/>
                    <a:pt x="42269" y="0"/>
                  </a:cubicBezTo>
                  <a:lnTo>
                    <a:pt x="1512553" y="0"/>
                  </a:lnTo>
                  <a:cubicBezTo>
                    <a:pt x="1523763" y="0"/>
                    <a:pt x="1534515" y="4453"/>
                    <a:pt x="1542442" y="12380"/>
                  </a:cubicBezTo>
                  <a:cubicBezTo>
                    <a:pt x="1550369" y="20307"/>
                    <a:pt x="1554822" y="31058"/>
                    <a:pt x="1554822" y="42269"/>
                  </a:cubicBezTo>
                  <a:lnTo>
                    <a:pt x="1554822" y="380423"/>
                  </a:lnTo>
                  <a:cubicBezTo>
                    <a:pt x="1554822" y="391633"/>
                    <a:pt x="1550369" y="402385"/>
                    <a:pt x="1542442" y="410312"/>
                  </a:cubicBezTo>
                  <a:cubicBezTo>
                    <a:pt x="1534515" y="418239"/>
                    <a:pt x="1523764" y="422692"/>
                    <a:pt x="1512553" y="422692"/>
                  </a:cubicBezTo>
                  <a:lnTo>
                    <a:pt x="42269" y="422692"/>
                  </a:lnTo>
                  <a:cubicBezTo>
                    <a:pt x="31059" y="422692"/>
                    <a:pt x="20307" y="418239"/>
                    <a:pt x="12380" y="410312"/>
                  </a:cubicBezTo>
                  <a:cubicBezTo>
                    <a:pt x="4453" y="402385"/>
                    <a:pt x="0" y="391634"/>
                    <a:pt x="0" y="380423"/>
                  </a:cubicBezTo>
                  <a:lnTo>
                    <a:pt x="0" y="42269"/>
                  </a:lnTo>
                  <a:close/>
                </a:path>
              </a:pathLst>
            </a:custGeom>
            <a:solidFill>
              <a:srgbClr val="F2AF00"/>
            </a:solid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5240" tIns="29525" rIns="35240" bIns="29525" numCol="1" spcCol="1270" anchor="ctr" anchorCtr="0">
              <a:noAutofit/>
            </a:bodyPr>
            <a:lstStyle/>
            <a:p>
              <a:pPr algn="ctr" defTabSz="400050">
                <a:lnSpc>
                  <a:spcPct val="90000"/>
                </a:lnSpc>
                <a:spcAft>
                  <a:spcPct val="35000"/>
                </a:spcAft>
              </a:pPr>
              <a:r>
                <a:rPr lang="en-GB" sz="1300" b="1" dirty="0">
                  <a:solidFill>
                    <a:srgbClr val="313235"/>
                  </a:solidFill>
                  <a:cs typeface="Arial" pitchFamily="34" charset="0"/>
                </a:rPr>
                <a:t>Focus on</a:t>
              </a:r>
              <a:br>
                <a:rPr lang="en-GB" sz="1300" b="1" dirty="0">
                  <a:solidFill>
                    <a:srgbClr val="313235"/>
                  </a:solidFill>
                  <a:cs typeface="Arial" pitchFamily="34" charset="0"/>
                </a:rPr>
              </a:br>
              <a:r>
                <a:rPr lang="en-GB" sz="1300" b="1" dirty="0">
                  <a:solidFill>
                    <a:srgbClr val="313235"/>
                  </a:solidFill>
                  <a:cs typeface="Arial" pitchFamily="34" charset="0"/>
                </a:rPr>
                <a:t> people</a:t>
              </a:r>
            </a:p>
          </p:txBody>
        </p:sp>
        <p:sp>
          <p:nvSpPr>
            <p:cNvPr id="28" name="Freeform 27"/>
            <p:cNvSpPr/>
            <p:nvPr/>
          </p:nvSpPr>
          <p:spPr>
            <a:xfrm>
              <a:off x="7167578" y="4619378"/>
              <a:ext cx="1714511" cy="503601"/>
            </a:xfrm>
            <a:custGeom>
              <a:avLst/>
              <a:gdLst>
                <a:gd name="connsiteX0" fmla="*/ 0 w 1554822"/>
                <a:gd name="connsiteY0" fmla="*/ 42269 h 422692"/>
                <a:gd name="connsiteX1" fmla="*/ 12380 w 1554822"/>
                <a:gd name="connsiteY1" fmla="*/ 12380 h 422692"/>
                <a:gd name="connsiteX2" fmla="*/ 42269 w 1554822"/>
                <a:gd name="connsiteY2" fmla="*/ 0 h 422692"/>
                <a:gd name="connsiteX3" fmla="*/ 1512553 w 1554822"/>
                <a:gd name="connsiteY3" fmla="*/ 0 h 422692"/>
                <a:gd name="connsiteX4" fmla="*/ 1542442 w 1554822"/>
                <a:gd name="connsiteY4" fmla="*/ 12380 h 422692"/>
                <a:gd name="connsiteX5" fmla="*/ 1554822 w 1554822"/>
                <a:gd name="connsiteY5" fmla="*/ 42269 h 422692"/>
                <a:gd name="connsiteX6" fmla="*/ 1554822 w 1554822"/>
                <a:gd name="connsiteY6" fmla="*/ 380423 h 422692"/>
                <a:gd name="connsiteX7" fmla="*/ 1542442 w 1554822"/>
                <a:gd name="connsiteY7" fmla="*/ 410312 h 422692"/>
                <a:gd name="connsiteX8" fmla="*/ 1512553 w 1554822"/>
                <a:gd name="connsiteY8" fmla="*/ 422692 h 422692"/>
                <a:gd name="connsiteX9" fmla="*/ 42269 w 1554822"/>
                <a:gd name="connsiteY9" fmla="*/ 422692 h 422692"/>
                <a:gd name="connsiteX10" fmla="*/ 12380 w 1554822"/>
                <a:gd name="connsiteY10" fmla="*/ 410312 h 422692"/>
                <a:gd name="connsiteX11" fmla="*/ 0 w 1554822"/>
                <a:gd name="connsiteY11" fmla="*/ 380423 h 422692"/>
                <a:gd name="connsiteX12" fmla="*/ 0 w 1554822"/>
                <a:gd name="connsiteY12" fmla="*/ 42269 h 422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422692">
                  <a:moveTo>
                    <a:pt x="0" y="42269"/>
                  </a:moveTo>
                  <a:cubicBezTo>
                    <a:pt x="0" y="31059"/>
                    <a:pt x="4453" y="20307"/>
                    <a:pt x="12380" y="12380"/>
                  </a:cubicBezTo>
                  <a:cubicBezTo>
                    <a:pt x="20307" y="4453"/>
                    <a:pt x="31058" y="0"/>
                    <a:pt x="42269" y="0"/>
                  </a:cubicBezTo>
                  <a:lnTo>
                    <a:pt x="1512553" y="0"/>
                  </a:lnTo>
                  <a:cubicBezTo>
                    <a:pt x="1523763" y="0"/>
                    <a:pt x="1534515" y="4453"/>
                    <a:pt x="1542442" y="12380"/>
                  </a:cubicBezTo>
                  <a:cubicBezTo>
                    <a:pt x="1550369" y="20307"/>
                    <a:pt x="1554822" y="31058"/>
                    <a:pt x="1554822" y="42269"/>
                  </a:cubicBezTo>
                  <a:lnTo>
                    <a:pt x="1554822" y="380423"/>
                  </a:lnTo>
                  <a:cubicBezTo>
                    <a:pt x="1554822" y="391633"/>
                    <a:pt x="1550369" y="402385"/>
                    <a:pt x="1542442" y="410312"/>
                  </a:cubicBezTo>
                  <a:cubicBezTo>
                    <a:pt x="1534515" y="418239"/>
                    <a:pt x="1523764" y="422692"/>
                    <a:pt x="1512553" y="422692"/>
                  </a:cubicBezTo>
                  <a:lnTo>
                    <a:pt x="42269" y="422692"/>
                  </a:lnTo>
                  <a:cubicBezTo>
                    <a:pt x="31059" y="422692"/>
                    <a:pt x="20307" y="418239"/>
                    <a:pt x="12380" y="410312"/>
                  </a:cubicBezTo>
                  <a:cubicBezTo>
                    <a:pt x="4453" y="402385"/>
                    <a:pt x="0" y="391634"/>
                    <a:pt x="0" y="380423"/>
                  </a:cubicBezTo>
                  <a:lnTo>
                    <a:pt x="0" y="42269"/>
                  </a:lnTo>
                  <a:close/>
                </a:path>
              </a:pathLst>
            </a:custGeom>
            <a:solidFill>
              <a:srgbClr val="F2AF00"/>
            </a:solid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5240" tIns="29525" rIns="35240" bIns="29525" numCol="1" spcCol="1270" anchor="ctr" anchorCtr="0">
              <a:noAutofit/>
            </a:bodyPr>
            <a:lstStyle/>
            <a:p>
              <a:pPr algn="ctr" defTabSz="400050">
                <a:lnSpc>
                  <a:spcPct val="90000"/>
                </a:lnSpc>
                <a:spcAft>
                  <a:spcPct val="35000"/>
                </a:spcAft>
              </a:pPr>
              <a:r>
                <a:rPr lang="en-GB" sz="1300" b="1" dirty="0">
                  <a:solidFill>
                    <a:srgbClr val="313235"/>
                  </a:solidFill>
                  <a:cs typeface="Arial" pitchFamily="34" charset="0"/>
                </a:rPr>
                <a:t>Engage, </a:t>
              </a:r>
              <a:br>
                <a:rPr lang="en-GB" sz="1300" b="1" dirty="0">
                  <a:solidFill>
                    <a:srgbClr val="313235"/>
                  </a:solidFill>
                  <a:cs typeface="Arial" pitchFamily="34" charset="0"/>
                </a:rPr>
              </a:br>
              <a:r>
                <a:rPr lang="en-GB" sz="1200" b="1" dirty="0">
                  <a:solidFill>
                    <a:srgbClr val="313235"/>
                  </a:solidFill>
                  <a:cs typeface="Arial" pitchFamily="34" charset="0"/>
                </a:rPr>
                <a:t>understand specific individual </a:t>
              </a:r>
              <a:r>
                <a:rPr lang="en-GB" sz="1300" b="1" dirty="0">
                  <a:solidFill>
                    <a:srgbClr val="313235"/>
                  </a:solidFill>
                  <a:cs typeface="Arial" pitchFamily="34" charset="0"/>
                </a:rPr>
                <a:t>needs</a:t>
              </a:r>
            </a:p>
          </p:txBody>
        </p:sp>
        <p:sp>
          <p:nvSpPr>
            <p:cNvPr id="29" name="Freeform 28"/>
            <p:cNvSpPr/>
            <p:nvPr/>
          </p:nvSpPr>
          <p:spPr>
            <a:xfrm>
              <a:off x="7167578" y="5177439"/>
              <a:ext cx="1714511" cy="422692"/>
            </a:xfrm>
            <a:custGeom>
              <a:avLst/>
              <a:gdLst>
                <a:gd name="connsiteX0" fmla="*/ 0 w 1554822"/>
                <a:gd name="connsiteY0" fmla="*/ 42269 h 422692"/>
                <a:gd name="connsiteX1" fmla="*/ 12380 w 1554822"/>
                <a:gd name="connsiteY1" fmla="*/ 12380 h 422692"/>
                <a:gd name="connsiteX2" fmla="*/ 42269 w 1554822"/>
                <a:gd name="connsiteY2" fmla="*/ 0 h 422692"/>
                <a:gd name="connsiteX3" fmla="*/ 1512553 w 1554822"/>
                <a:gd name="connsiteY3" fmla="*/ 0 h 422692"/>
                <a:gd name="connsiteX4" fmla="*/ 1542442 w 1554822"/>
                <a:gd name="connsiteY4" fmla="*/ 12380 h 422692"/>
                <a:gd name="connsiteX5" fmla="*/ 1554822 w 1554822"/>
                <a:gd name="connsiteY5" fmla="*/ 42269 h 422692"/>
                <a:gd name="connsiteX6" fmla="*/ 1554822 w 1554822"/>
                <a:gd name="connsiteY6" fmla="*/ 380423 h 422692"/>
                <a:gd name="connsiteX7" fmla="*/ 1542442 w 1554822"/>
                <a:gd name="connsiteY7" fmla="*/ 410312 h 422692"/>
                <a:gd name="connsiteX8" fmla="*/ 1512553 w 1554822"/>
                <a:gd name="connsiteY8" fmla="*/ 422692 h 422692"/>
                <a:gd name="connsiteX9" fmla="*/ 42269 w 1554822"/>
                <a:gd name="connsiteY9" fmla="*/ 422692 h 422692"/>
                <a:gd name="connsiteX10" fmla="*/ 12380 w 1554822"/>
                <a:gd name="connsiteY10" fmla="*/ 410312 h 422692"/>
                <a:gd name="connsiteX11" fmla="*/ 0 w 1554822"/>
                <a:gd name="connsiteY11" fmla="*/ 380423 h 422692"/>
                <a:gd name="connsiteX12" fmla="*/ 0 w 1554822"/>
                <a:gd name="connsiteY12" fmla="*/ 42269 h 422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422692">
                  <a:moveTo>
                    <a:pt x="0" y="42269"/>
                  </a:moveTo>
                  <a:cubicBezTo>
                    <a:pt x="0" y="31059"/>
                    <a:pt x="4453" y="20307"/>
                    <a:pt x="12380" y="12380"/>
                  </a:cubicBezTo>
                  <a:cubicBezTo>
                    <a:pt x="20307" y="4453"/>
                    <a:pt x="31058" y="0"/>
                    <a:pt x="42269" y="0"/>
                  </a:cubicBezTo>
                  <a:lnTo>
                    <a:pt x="1512553" y="0"/>
                  </a:lnTo>
                  <a:cubicBezTo>
                    <a:pt x="1523763" y="0"/>
                    <a:pt x="1534515" y="4453"/>
                    <a:pt x="1542442" y="12380"/>
                  </a:cubicBezTo>
                  <a:cubicBezTo>
                    <a:pt x="1550369" y="20307"/>
                    <a:pt x="1554822" y="31058"/>
                    <a:pt x="1554822" y="42269"/>
                  </a:cubicBezTo>
                  <a:lnTo>
                    <a:pt x="1554822" y="380423"/>
                  </a:lnTo>
                  <a:cubicBezTo>
                    <a:pt x="1554822" y="391633"/>
                    <a:pt x="1550369" y="402385"/>
                    <a:pt x="1542442" y="410312"/>
                  </a:cubicBezTo>
                  <a:cubicBezTo>
                    <a:pt x="1534515" y="418239"/>
                    <a:pt x="1523764" y="422692"/>
                    <a:pt x="1512553" y="422692"/>
                  </a:cubicBezTo>
                  <a:lnTo>
                    <a:pt x="42269" y="422692"/>
                  </a:lnTo>
                  <a:cubicBezTo>
                    <a:pt x="31059" y="422692"/>
                    <a:pt x="20307" y="418239"/>
                    <a:pt x="12380" y="410312"/>
                  </a:cubicBezTo>
                  <a:cubicBezTo>
                    <a:pt x="4453" y="402385"/>
                    <a:pt x="0" y="391634"/>
                    <a:pt x="0" y="380423"/>
                  </a:cubicBezTo>
                  <a:lnTo>
                    <a:pt x="0" y="42269"/>
                  </a:lnTo>
                  <a:close/>
                </a:path>
              </a:pathLst>
            </a:custGeom>
            <a:solidFill>
              <a:srgbClr val="F2AF00"/>
            </a:solid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5240" tIns="29525" rIns="35240" bIns="29525" numCol="1" spcCol="1270" anchor="ctr" anchorCtr="0">
              <a:noAutofit/>
            </a:bodyPr>
            <a:lstStyle/>
            <a:p>
              <a:pPr algn="ctr" defTabSz="400050">
                <a:lnSpc>
                  <a:spcPct val="90000"/>
                </a:lnSpc>
                <a:spcAft>
                  <a:spcPct val="35000"/>
                </a:spcAft>
              </a:pPr>
              <a:r>
                <a:rPr lang="en-GB" sz="1300" b="1" dirty="0">
                  <a:solidFill>
                    <a:srgbClr val="313235"/>
                  </a:solidFill>
                  <a:cs typeface="Arial" pitchFamily="34" charset="0"/>
                </a:rPr>
                <a:t>Make them</a:t>
              </a:r>
              <a:br>
                <a:rPr lang="en-GB" sz="1300" b="1" dirty="0">
                  <a:solidFill>
                    <a:srgbClr val="313235"/>
                  </a:solidFill>
                  <a:cs typeface="Arial" pitchFamily="34" charset="0"/>
                </a:rPr>
              </a:br>
              <a:r>
                <a:rPr lang="en-GB" sz="1300" b="1" dirty="0">
                  <a:solidFill>
                    <a:srgbClr val="313235"/>
                  </a:solidFill>
                  <a:cs typeface="Arial" pitchFamily="34" charset="0"/>
                </a:rPr>
                <a:t> feel special</a:t>
              </a:r>
            </a:p>
          </p:txBody>
        </p:sp>
        <p:sp>
          <p:nvSpPr>
            <p:cNvPr id="30" name="Freeform 29"/>
            <p:cNvSpPr/>
            <p:nvPr/>
          </p:nvSpPr>
          <p:spPr>
            <a:xfrm>
              <a:off x="7167578" y="5665162"/>
              <a:ext cx="1714511" cy="422692"/>
            </a:xfrm>
            <a:custGeom>
              <a:avLst/>
              <a:gdLst>
                <a:gd name="connsiteX0" fmla="*/ 0 w 1554822"/>
                <a:gd name="connsiteY0" fmla="*/ 42269 h 422692"/>
                <a:gd name="connsiteX1" fmla="*/ 12380 w 1554822"/>
                <a:gd name="connsiteY1" fmla="*/ 12380 h 422692"/>
                <a:gd name="connsiteX2" fmla="*/ 42269 w 1554822"/>
                <a:gd name="connsiteY2" fmla="*/ 0 h 422692"/>
                <a:gd name="connsiteX3" fmla="*/ 1512553 w 1554822"/>
                <a:gd name="connsiteY3" fmla="*/ 0 h 422692"/>
                <a:gd name="connsiteX4" fmla="*/ 1542442 w 1554822"/>
                <a:gd name="connsiteY4" fmla="*/ 12380 h 422692"/>
                <a:gd name="connsiteX5" fmla="*/ 1554822 w 1554822"/>
                <a:gd name="connsiteY5" fmla="*/ 42269 h 422692"/>
                <a:gd name="connsiteX6" fmla="*/ 1554822 w 1554822"/>
                <a:gd name="connsiteY6" fmla="*/ 380423 h 422692"/>
                <a:gd name="connsiteX7" fmla="*/ 1542442 w 1554822"/>
                <a:gd name="connsiteY7" fmla="*/ 410312 h 422692"/>
                <a:gd name="connsiteX8" fmla="*/ 1512553 w 1554822"/>
                <a:gd name="connsiteY8" fmla="*/ 422692 h 422692"/>
                <a:gd name="connsiteX9" fmla="*/ 42269 w 1554822"/>
                <a:gd name="connsiteY9" fmla="*/ 422692 h 422692"/>
                <a:gd name="connsiteX10" fmla="*/ 12380 w 1554822"/>
                <a:gd name="connsiteY10" fmla="*/ 410312 h 422692"/>
                <a:gd name="connsiteX11" fmla="*/ 0 w 1554822"/>
                <a:gd name="connsiteY11" fmla="*/ 380423 h 422692"/>
                <a:gd name="connsiteX12" fmla="*/ 0 w 1554822"/>
                <a:gd name="connsiteY12" fmla="*/ 42269 h 422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4822" h="422692">
                  <a:moveTo>
                    <a:pt x="0" y="42269"/>
                  </a:moveTo>
                  <a:cubicBezTo>
                    <a:pt x="0" y="31059"/>
                    <a:pt x="4453" y="20307"/>
                    <a:pt x="12380" y="12380"/>
                  </a:cubicBezTo>
                  <a:cubicBezTo>
                    <a:pt x="20307" y="4453"/>
                    <a:pt x="31058" y="0"/>
                    <a:pt x="42269" y="0"/>
                  </a:cubicBezTo>
                  <a:lnTo>
                    <a:pt x="1512553" y="0"/>
                  </a:lnTo>
                  <a:cubicBezTo>
                    <a:pt x="1523763" y="0"/>
                    <a:pt x="1534515" y="4453"/>
                    <a:pt x="1542442" y="12380"/>
                  </a:cubicBezTo>
                  <a:cubicBezTo>
                    <a:pt x="1550369" y="20307"/>
                    <a:pt x="1554822" y="31058"/>
                    <a:pt x="1554822" y="42269"/>
                  </a:cubicBezTo>
                  <a:lnTo>
                    <a:pt x="1554822" y="380423"/>
                  </a:lnTo>
                  <a:cubicBezTo>
                    <a:pt x="1554822" y="391633"/>
                    <a:pt x="1550369" y="402385"/>
                    <a:pt x="1542442" y="410312"/>
                  </a:cubicBezTo>
                  <a:cubicBezTo>
                    <a:pt x="1534515" y="418239"/>
                    <a:pt x="1523764" y="422692"/>
                    <a:pt x="1512553" y="422692"/>
                  </a:cubicBezTo>
                  <a:lnTo>
                    <a:pt x="42269" y="422692"/>
                  </a:lnTo>
                  <a:cubicBezTo>
                    <a:pt x="31059" y="422692"/>
                    <a:pt x="20307" y="418239"/>
                    <a:pt x="12380" y="410312"/>
                  </a:cubicBezTo>
                  <a:cubicBezTo>
                    <a:pt x="4453" y="402385"/>
                    <a:pt x="0" y="391634"/>
                    <a:pt x="0" y="380423"/>
                  </a:cubicBezTo>
                  <a:lnTo>
                    <a:pt x="0" y="42269"/>
                  </a:lnTo>
                  <a:close/>
                </a:path>
              </a:pathLst>
            </a:custGeom>
            <a:solidFill>
              <a:srgbClr val="F2AF00"/>
            </a:solid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5240" tIns="29525" rIns="35240" bIns="29525" numCol="1" spcCol="1270" anchor="ctr" anchorCtr="0">
              <a:noAutofit/>
            </a:bodyPr>
            <a:lstStyle/>
            <a:p>
              <a:pPr algn="ctr" defTabSz="400050">
                <a:lnSpc>
                  <a:spcPct val="90000"/>
                </a:lnSpc>
                <a:spcAft>
                  <a:spcPct val="35000"/>
                </a:spcAft>
              </a:pPr>
              <a:r>
                <a:rPr lang="en-GB" sz="1300" b="1" dirty="0">
                  <a:solidFill>
                    <a:srgbClr val="313235"/>
                  </a:solidFill>
                  <a:cs typeface="Arial" pitchFamily="34" charset="0"/>
                </a:rPr>
                <a:t>Put requests and actions in writing</a:t>
              </a:r>
            </a:p>
          </p:txBody>
        </p:sp>
      </p:grpSp>
      <p:sp>
        <p:nvSpPr>
          <p:cNvPr id="3" name="TextBox 2"/>
          <p:cNvSpPr txBox="1"/>
          <p:nvPr/>
        </p:nvSpPr>
        <p:spPr>
          <a:xfrm>
            <a:off x="1841500" y="6619875"/>
            <a:ext cx="184731" cy="246221"/>
          </a:xfrm>
          <a:prstGeom prst="rect">
            <a:avLst/>
          </a:prstGeom>
          <a:noFill/>
        </p:spPr>
        <p:txBody>
          <a:bodyPr wrap="none" rtlCol="0">
            <a:spAutoFit/>
          </a:bodyPr>
          <a:lstStyle/>
          <a:p>
            <a:endParaRPr lang="en-US" dirty="0">
              <a:solidFill>
                <a:srgbClr val="444444"/>
              </a:solidFill>
              <a:latin typeface="+mn-lt"/>
            </a:endParaRPr>
          </a:p>
        </p:txBody>
      </p:sp>
    </p:spTree>
    <p:extLst>
      <p:ext uri="{BB962C8B-B14F-4D97-AF65-F5344CB8AC3E}">
        <p14:creationId xmlns:p14="http://schemas.microsoft.com/office/powerpoint/2010/main" val="23276052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0836" y="2564904"/>
            <a:ext cx="4573616" cy="3425428"/>
          </a:xfrm>
          <a:prstGeom prst="rect">
            <a:avLst/>
          </a:prstGeom>
        </p:spPr>
      </p:pic>
      <p:sp>
        <p:nvSpPr>
          <p:cNvPr id="5" name="Title 4"/>
          <p:cNvSpPr>
            <a:spLocks noGrp="1"/>
          </p:cNvSpPr>
          <p:nvPr>
            <p:ph type="title"/>
          </p:nvPr>
        </p:nvSpPr>
        <p:spPr>
          <a:xfrm>
            <a:off x="457200" y="274638"/>
            <a:ext cx="8229600" cy="714739"/>
          </a:xfrm>
        </p:spPr>
        <p:txBody>
          <a:bodyPr/>
          <a:lstStyle/>
          <a:p>
            <a:r>
              <a:rPr lang="en-GB" sz="2400" dirty="0">
                <a:latin typeface="+mn-lt"/>
              </a:rPr>
              <a:t>Exercise: Spotting and dealing with Behavioural Styles </a:t>
            </a:r>
            <a:endParaRPr lang="en-GB" dirty="0"/>
          </a:p>
        </p:txBody>
      </p:sp>
      <p:sp>
        <p:nvSpPr>
          <p:cNvPr id="4" name="Rectangle 3"/>
          <p:cNvSpPr/>
          <p:nvPr/>
        </p:nvSpPr>
        <p:spPr>
          <a:xfrm>
            <a:off x="251520" y="989377"/>
            <a:ext cx="8574980" cy="4308872"/>
          </a:xfrm>
          <a:prstGeom prst="rect">
            <a:avLst/>
          </a:prstGeom>
        </p:spPr>
        <p:txBody>
          <a:bodyPr wrap="square">
            <a:spAutoFit/>
          </a:bodyPr>
          <a:lstStyle/>
          <a:p>
            <a:r>
              <a:rPr lang="en-GB" sz="2000" dirty="0">
                <a:latin typeface="+mn-lt"/>
              </a:rPr>
              <a:t>Take a Behavioural style that is opposite to you and answer following</a:t>
            </a:r>
          </a:p>
          <a:p>
            <a:pPr algn="ctr"/>
            <a:endParaRPr lang="en-GB" sz="2000" dirty="0">
              <a:latin typeface="+mn-lt"/>
            </a:endParaRPr>
          </a:p>
          <a:p>
            <a:pPr marL="285750" indent="-285750" defTabSz="957263" eaLnBrk="0" hangingPunct="0">
              <a:spcBef>
                <a:spcPts val="600"/>
              </a:spcBef>
              <a:spcAft>
                <a:spcPts val="600"/>
              </a:spcAft>
              <a:buClr>
                <a:schemeClr val="tx2"/>
              </a:buClr>
              <a:buFont typeface="Arial" pitchFamily="34" charset="0"/>
              <a:buChar char="●"/>
            </a:pPr>
            <a:r>
              <a:rPr lang="en-GB" sz="2000" dirty="0">
                <a:latin typeface="+mn-lt"/>
                <a:ea typeface="MS PGothic"/>
              </a:rPr>
              <a:t>How would you spot their style?</a:t>
            </a:r>
          </a:p>
          <a:p>
            <a:pPr marL="285750" indent="-285750" defTabSz="957263" eaLnBrk="0" hangingPunct="0">
              <a:spcBef>
                <a:spcPts val="600"/>
              </a:spcBef>
              <a:spcAft>
                <a:spcPts val="600"/>
              </a:spcAft>
              <a:buClr>
                <a:schemeClr val="tx2"/>
              </a:buClr>
              <a:buFont typeface="Arial" pitchFamily="34" charset="0"/>
              <a:buChar char="●"/>
            </a:pPr>
            <a:r>
              <a:rPr lang="en-GB" sz="2000" dirty="0">
                <a:latin typeface="+mn-lt"/>
                <a:ea typeface="MS PGothic"/>
              </a:rPr>
              <a:t>How would you deal with them?</a:t>
            </a:r>
          </a:p>
          <a:p>
            <a:pPr marL="285750" indent="-285750" defTabSz="957263" eaLnBrk="0" hangingPunct="0">
              <a:spcBef>
                <a:spcPts val="600"/>
              </a:spcBef>
              <a:spcAft>
                <a:spcPts val="600"/>
              </a:spcAft>
              <a:buClr>
                <a:schemeClr val="tx2"/>
              </a:buClr>
              <a:buFont typeface="Arial" pitchFamily="34" charset="0"/>
              <a:buChar char="●"/>
            </a:pPr>
            <a:r>
              <a:rPr lang="en-GB" sz="2000" dirty="0">
                <a:latin typeface="+mn-lt"/>
                <a:ea typeface="MS PGothic"/>
              </a:rPr>
              <a:t>How would you communicate </a:t>
            </a:r>
            <a:br>
              <a:rPr lang="en-GB" sz="2000" dirty="0">
                <a:latin typeface="+mn-lt"/>
                <a:ea typeface="MS PGothic"/>
              </a:rPr>
            </a:br>
            <a:r>
              <a:rPr lang="en-GB" sz="2000" dirty="0">
                <a:latin typeface="+mn-lt"/>
                <a:ea typeface="MS PGothic"/>
              </a:rPr>
              <a:t>with them?</a:t>
            </a:r>
          </a:p>
          <a:p>
            <a:pPr marL="342900" indent="-342900">
              <a:buFont typeface="Arial" panose="020B0604020202020204" pitchFamily="34" charset="0"/>
              <a:buChar char="•"/>
            </a:pPr>
            <a:endParaRPr lang="en-GB" sz="2000" dirty="0">
              <a:latin typeface="+mn-lt"/>
            </a:endParaRPr>
          </a:p>
          <a:p>
            <a:r>
              <a:rPr lang="en-GB" sz="2000" dirty="0">
                <a:latin typeface="+mn-lt"/>
              </a:rPr>
              <a:t> </a:t>
            </a:r>
          </a:p>
          <a:p>
            <a:endParaRPr lang="en-GB" sz="2000" dirty="0">
              <a:latin typeface="+mn-lt"/>
            </a:endParaRPr>
          </a:p>
          <a:p>
            <a:endParaRPr lang="en-GB" sz="2000" dirty="0">
              <a:latin typeface="+mn-lt"/>
            </a:endParaRPr>
          </a:p>
          <a:p>
            <a:endParaRPr lang="en-GB" sz="2000" dirty="0">
              <a:latin typeface="+mn-lt"/>
            </a:endParaRPr>
          </a:p>
          <a:p>
            <a:r>
              <a:rPr lang="en-GB" sz="2000" dirty="0">
                <a:latin typeface="+mn-lt"/>
              </a:rPr>
              <a:t>Duration: 10 mins</a:t>
            </a:r>
          </a:p>
        </p:txBody>
      </p:sp>
    </p:spTree>
    <p:extLst>
      <p:ext uri="{BB962C8B-B14F-4D97-AF65-F5344CB8AC3E}">
        <p14:creationId xmlns:p14="http://schemas.microsoft.com/office/powerpoint/2010/main" val="2985275155"/>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9973"/>
            <a:ext cx="8229600" cy="667919"/>
          </a:xfrm>
        </p:spPr>
        <p:txBody>
          <a:bodyPr>
            <a:normAutofit fontScale="90000"/>
          </a:bodyPr>
          <a:lstStyle/>
          <a:p>
            <a:r>
              <a:rPr lang="en-GB" dirty="0"/>
              <a:t>Stop, Start, Continue….</a:t>
            </a:r>
          </a:p>
        </p:txBody>
      </p:sp>
      <p:grpSp>
        <p:nvGrpSpPr>
          <p:cNvPr id="5" name="Group 24"/>
          <p:cNvGrpSpPr/>
          <p:nvPr/>
        </p:nvGrpSpPr>
        <p:grpSpPr>
          <a:xfrm>
            <a:off x="503688" y="942557"/>
            <a:ext cx="1908072" cy="1908072"/>
            <a:chOff x="160011" y="1726023"/>
            <a:chExt cx="2823708" cy="2846623"/>
          </a:xfrm>
        </p:grpSpPr>
        <p:sp>
          <p:nvSpPr>
            <p:cNvPr id="11" name="Oval 10"/>
            <p:cNvSpPr/>
            <p:nvPr/>
          </p:nvSpPr>
          <p:spPr bwMode="auto">
            <a:xfrm>
              <a:off x="631548" y="2274072"/>
              <a:ext cx="1852219" cy="2091031"/>
            </a:xfrm>
            <a:prstGeom prst="ellipse">
              <a:avLst/>
            </a:prstGeom>
            <a:solidFill>
              <a:schemeClr val="bg1"/>
            </a:solidFill>
            <a:ln w="6350" cap="flat" cmpd="sng" algn="ctr">
              <a:solidFill>
                <a:schemeClr val="bg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ts val="600"/>
                </a:spcAft>
                <a:buClrTx/>
                <a:buSzTx/>
                <a:buFontTx/>
                <a:buNone/>
                <a:tabLst/>
              </a:pPr>
              <a:endParaRPr kumimoji="0" lang="en-GB" sz="1000" b="0" i="0" u="none" strike="noStrike" cap="none" normalizeH="0" baseline="0">
                <a:ln>
                  <a:noFill/>
                </a:ln>
                <a:solidFill>
                  <a:schemeClr val="tx1"/>
                </a:solidFill>
                <a:effectLst/>
                <a:latin typeface="Arial" charset="0"/>
              </a:endParaRPr>
            </a:p>
          </p:txBody>
        </p:sp>
        <p:sp>
          <p:nvSpPr>
            <p:cNvPr id="14" name="Rounded Rectangle 13"/>
            <p:cNvSpPr/>
            <p:nvPr/>
          </p:nvSpPr>
          <p:spPr bwMode="auto">
            <a:xfrm>
              <a:off x="838135" y="2407251"/>
              <a:ext cx="1476000" cy="1476000"/>
            </a:xfrm>
            <a:prstGeom prst="roundRect">
              <a:avLst/>
            </a:prstGeom>
            <a:solidFill>
              <a:srgbClr val="FF0000"/>
            </a:solidFill>
            <a:ln>
              <a:noFill/>
              <a:headEnd type="none" w="sm" len="sm"/>
              <a:tailEnd type="none" w="sm" len="sm"/>
            </a:ln>
            <a:effectLst>
              <a:innerShdw blurRad="114300">
                <a:prstClr val="black"/>
              </a:innerShdw>
            </a:effec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ts val="600"/>
                </a:spcAft>
                <a:buClrTx/>
                <a:buSzTx/>
                <a:buFontTx/>
                <a:buNone/>
                <a:tabLst/>
              </a:pPr>
              <a:endParaRPr kumimoji="0" lang="en-GB" sz="1000" b="0" i="0" u="none" strike="noStrike" cap="none" normalizeH="0" baseline="0">
                <a:ln>
                  <a:noFill/>
                </a:ln>
                <a:solidFill>
                  <a:schemeClr val="tx1"/>
                </a:solidFill>
                <a:effectLst/>
                <a:latin typeface="Arial" charset="0"/>
              </a:endParaRPr>
            </a:p>
          </p:txBody>
        </p:sp>
        <p:sp>
          <p:nvSpPr>
            <p:cNvPr id="21" name="Donut 20"/>
            <p:cNvSpPr/>
            <p:nvPr/>
          </p:nvSpPr>
          <p:spPr bwMode="auto">
            <a:xfrm>
              <a:off x="160011" y="1726023"/>
              <a:ext cx="2823708" cy="2846623"/>
            </a:xfrm>
            <a:prstGeom prst="donut">
              <a:avLst>
                <a:gd name="adj" fmla="val 8775"/>
              </a:avLst>
            </a:prstGeom>
            <a:solidFill>
              <a:srgbClr val="FF0000"/>
            </a:solidFill>
            <a:ln>
              <a:headEnd type="none" w="sm" len="sm"/>
              <a:tailEnd type="none" w="sm" len="sm"/>
            </a:ln>
            <a:effectLst>
              <a:outerShdw blurRad="63500" sx="102000" sy="102000" algn="ctr"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ts val="600"/>
                </a:spcAft>
                <a:buClrTx/>
                <a:buSzTx/>
                <a:buFontTx/>
                <a:buNone/>
                <a:tabLst/>
              </a:pPr>
              <a:endParaRPr kumimoji="0" lang="en-GB" sz="1000" b="0" i="0" u="none" strike="noStrike" cap="none" normalizeH="0" baseline="0">
                <a:ln>
                  <a:noFill/>
                </a:ln>
                <a:solidFill>
                  <a:schemeClr val="tx1"/>
                </a:solidFill>
                <a:effectLst/>
                <a:latin typeface="Arial" charset="0"/>
              </a:endParaRPr>
            </a:p>
          </p:txBody>
        </p:sp>
      </p:grpSp>
      <p:grpSp>
        <p:nvGrpSpPr>
          <p:cNvPr id="6" name="Group 25"/>
          <p:cNvGrpSpPr/>
          <p:nvPr/>
        </p:nvGrpSpPr>
        <p:grpSpPr>
          <a:xfrm>
            <a:off x="3568515" y="942557"/>
            <a:ext cx="1908072" cy="1908072"/>
            <a:chOff x="3189018" y="1726023"/>
            <a:chExt cx="2823708" cy="2846623"/>
          </a:xfrm>
        </p:grpSpPr>
        <p:sp>
          <p:nvSpPr>
            <p:cNvPr id="15" name="Isosceles Triangle 14"/>
            <p:cNvSpPr/>
            <p:nvPr/>
          </p:nvSpPr>
          <p:spPr bwMode="auto">
            <a:xfrm rot="5400000">
              <a:off x="4032038" y="2376461"/>
              <a:ext cx="1419837" cy="1540284"/>
            </a:xfrm>
            <a:prstGeom prst="triangle">
              <a:avLst/>
            </a:prstGeom>
            <a:solidFill>
              <a:srgbClr val="92D050"/>
            </a:solidFill>
            <a:ln>
              <a:noFill/>
              <a:headEnd type="none" w="sm" len="sm"/>
              <a:tailEnd type="none" w="sm" len="sm"/>
            </a:ln>
            <a:effectLst>
              <a:innerShdw blurRad="114300">
                <a:prstClr val="black"/>
              </a:innerShdw>
            </a:effec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ts val="600"/>
                </a:spcAft>
                <a:buClrTx/>
                <a:buSzTx/>
                <a:buFontTx/>
                <a:buNone/>
                <a:tabLst/>
              </a:pPr>
              <a:endParaRPr kumimoji="0" lang="en-GB" sz="1000" b="0" i="0" u="none" strike="noStrike" cap="none" normalizeH="0" baseline="0">
                <a:ln>
                  <a:noFill/>
                </a:ln>
                <a:solidFill>
                  <a:schemeClr val="tx1"/>
                </a:solidFill>
                <a:effectLst/>
                <a:latin typeface="Arial" charset="0"/>
              </a:endParaRPr>
            </a:p>
          </p:txBody>
        </p:sp>
        <p:sp>
          <p:nvSpPr>
            <p:cNvPr id="22" name="Donut 21"/>
            <p:cNvSpPr/>
            <p:nvPr/>
          </p:nvSpPr>
          <p:spPr bwMode="auto">
            <a:xfrm>
              <a:off x="3189018" y="1726023"/>
              <a:ext cx="2823708" cy="2846623"/>
            </a:xfrm>
            <a:prstGeom prst="donut">
              <a:avLst>
                <a:gd name="adj" fmla="val 8775"/>
              </a:avLst>
            </a:prstGeom>
            <a:solidFill>
              <a:srgbClr val="92D050"/>
            </a:solidFill>
            <a:ln>
              <a:headEnd type="none" w="sm" len="sm"/>
              <a:tailEnd type="none" w="sm" len="sm"/>
            </a:ln>
            <a:effectLst>
              <a:outerShdw blurRad="63500" sx="102000" sy="102000" algn="ctr"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ts val="600"/>
                </a:spcAft>
                <a:buClrTx/>
                <a:buSzTx/>
                <a:buFontTx/>
                <a:buNone/>
                <a:tabLst/>
              </a:pPr>
              <a:endParaRPr kumimoji="0" lang="en-GB" sz="1000" b="0" i="0" u="none" strike="noStrike" cap="none" normalizeH="0" baseline="0">
                <a:ln>
                  <a:noFill/>
                </a:ln>
                <a:solidFill>
                  <a:schemeClr val="tx1"/>
                </a:solidFill>
                <a:effectLst/>
                <a:latin typeface="Arial" charset="0"/>
              </a:endParaRPr>
            </a:p>
          </p:txBody>
        </p:sp>
      </p:grpSp>
      <p:grpSp>
        <p:nvGrpSpPr>
          <p:cNvPr id="7" name="Group 26"/>
          <p:cNvGrpSpPr/>
          <p:nvPr/>
        </p:nvGrpSpPr>
        <p:grpSpPr>
          <a:xfrm>
            <a:off x="6660232" y="942557"/>
            <a:ext cx="1908072" cy="1908072"/>
            <a:chOff x="6218026" y="1721940"/>
            <a:chExt cx="2823708" cy="2846623"/>
          </a:xfrm>
        </p:grpSpPr>
        <p:grpSp>
          <p:nvGrpSpPr>
            <p:cNvPr id="8" name="Group 23"/>
            <p:cNvGrpSpPr/>
            <p:nvPr/>
          </p:nvGrpSpPr>
          <p:grpSpPr>
            <a:xfrm rot="1510617">
              <a:off x="6763667" y="2326194"/>
              <a:ext cx="1854051" cy="1721014"/>
              <a:chOff x="6194934" y="2114762"/>
              <a:chExt cx="2567463" cy="2388957"/>
            </a:xfrm>
            <a:effectLst>
              <a:innerShdw blurRad="114300">
                <a:prstClr val="black"/>
              </a:innerShdw>
            </a:effectLst>
          </p:grpSpPr>
          <p:sp>
            <p:nvSpPr>
              <p:cNvPr id="19" name="Block Arc 18"/>
              <p:cNvSpPr/>
              <p:nvPr/>
            </p:nvSpPr>
            <p:spPr bwMode="auto">
              <a:xfrm rot="12266329">
                <a:off x="6194934" y="2114762"/>
                <a:ext cx="2368550" cy="2388957"/>
              </a:xfrm>
              <a:prstGeom prst="blockArc">
                <a:avLst>
                  <a:gd name="adj1" fmla="val 9625121"/>
                  <a:gd name="adj2" fmla="val 6932924"/>
                  <a:gd name="adj3" fmla="val 24144"/>
                </a:avLst>
              </a:prstGeom>
              <a:solidFill>
                <a:schemeClr val="accent5"/>
              </a:solidFill>
              <a:ln>
                <a:headEnd type="none" w="sm" len="sm"/>
                <a:tailEnd type="none" w="sm" len="sm"/>
              </a:ln>
              <a:effectLst>
                <a:innerShdw blurRad="114300">
                  <a:prstClr val="black"/>
                </a:innerShdw>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ts val="600"/>
                  </a:spcAft>
                  <a:buClrTx/>
                  <a:buSzTx/>
                  <a:buFontTx/>
                  <a:buNone/>
                  <a:tabLst/>
                </a:pPr>
                <a:endParaRPr kumimoji="0" lang="en-GB" sz="1000" b="0" i="0" u="none" strike="noStrike" cap="none" normalizeH="0" baseline="0">
                  <a:ln>
                    <a:noFill/>
                  </a:ln>
                  <a:solidFill>
                    <a:schemeClr val="tx1"/>
                  </a:solidFill>
                  <a:effectLst/>
                  <a:latin typeface="Arial" charset="0"/>
                </a:endParaRPr>
              </a:p>
            </p:txBody>
          </p:sp>
          <p:sp>
            <p:nvSpPr>
              <p:cNvPr id="20" name="Isosceles Triangle 19"/>
              <p:cNvSpPr/>
              <p:nvPr/>
            </p:nvSpPr>
            <p:spPr bwMode="auto">
              <a:xfrm rot="8122505">
                <a:off x="7713958" y="2560308"/>
                <a:ext cx="1048439" cy="654940"/>
              </a:xfrm>
              <a:prstGeom prst="triangle">
                <a:avLst/>
              </a:prstGeom>
              <a:solidFill>
                <a:schemeClr val="accent5"/>
              </a:solidFill>
              <a:ln>
                <a:headEnd type="none" w="sm" len="sm"/>
                <a:tailEnd type="none" w="sm" len="sm"/>
              </a:ln>
              <a:effectLst>
                <a:innerShdw blurRad="63500" dist="50800" dir="16200000">
                  <a:prstClr val="black">
                    <a:alpha val="50000"/>
                  </a:prstClr>
                </a:inn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ts val="600"/>
                  </a:spcAft>
                  <a:buClrTx/>
                  <a:buSzTx/>
                  <a:buFontTx/>
                  <a:buNone/>
                  <a:tabLst/>
                </a:pPr>
                <a:endParaRPr kumimoji="0" lang="en-GB" sz="1000" b="0" i="0" u="none" strike="noStrike" cap="none" normalizeH="0" baseline="0">
                  <a:ln>
                    <a:noFill/>
                  </a:ln>
                  <a:solidFill>
                    <a:schemeClr val="tx1"/>
                  </a:solidFill>
                  <a:effectLst/>
                  <a:latin typeface="Arial" charset="0"/>
                </a:endParaRPr>
              </a:p>
            </p:txBody>
          </p:sp>
        </p:grpSp>
        <p:sp>
          <p:nvSpPr>
            <p:cNvPr id="23" name="Donut 22"/>
            <p:cNvSpPr/>
            <p:nvPr/>
          </p:nvSpPr>
          <p:spPr bwMode="auto">
            <a:xfrm>
              <a:off x="6218026" y="1721940"/>
              <a:ext cx="2823708" cy="2846623"/>
            </a:xfrm>
            <a:prstGeom prst="donut">
              <a:avLst>
                <a:gd name="adj" fmla="val 8775"/>
              </a:avLst>
            </a:prstGeom>
            <a:solidFill>
              <a:schemeClr val="accent5"/>
            </a:solidFill>
            <a:ln>
              <a:headEnd type="none" w="sm" len="sm"/>
              <a:tailEnd type="none" w="sm" len="sm"/>
            </a:ln>
            <a:effectLst>
              <a:outerShdw blurRad="63500" sx="102000" sy="102000" algn="ctr"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ts val="600"/>
                </a:spcAft>
                <a:buClrTx/>
                <a:buSzTx/>
                <a:buFontTx/>
                <a:buNone/>
                <a:tabLst/>
              </a:pPr>
              <a:endParaRPr kumimoji="0" lang="en-GB" sz="1000" b="0" i="0" u="none" strike="noStrike" cap="none" normalizeH="0" baseline="0">
                <a:ln>
                  <a:noFill/>
                </a:ln>
                <a:solidFill>
                  <a:schemeClr val="tx1"/>
                </a:solidFill>
                <a:effectLst/>
                <a:latin typeface="Arial" charset="0"/>
              </a:endParaRPr>
            </a:p>
          </p:txBody>
        </p:sp>
      </p:grpSp>
      <p:sp>
        <p:nvSpPr>
          <p:cNvPr id="3" name="TextBox 2"/>
          <p:cNvSpPr txBox="1"/>
          <p:nvPr/>
        </p:nvSpPr>
        <p:spPr>
          <a:xfrm>
            <a:off x="390958" y="2348880"/>
            <a:ext cx="8435542" cy="3528392"/>
          </a:xfrm>
          <a:prstGeom prst="rect">
            <a:avLst/>
          </a:prstGeom>
          <a:noFill/>
        </p:spPr>
        <p:txBody>
          <a:bodyPr wrap="none" rtlCol="0">
            <a:normAutofit/>
          </a:bodyPr>
          <a:lstStyle/>
          <a:p>
            <a:pPr>
              <a:spcBef>
                <a:spcPts val="0"/>
              </a:spcBef>
              <a:spcAft>
                <a:spcPts val="600"/>
              </a:spcAft>
            </a:pPr>
            <a:endParaRPr lang="en-GB" sz="2000" dirty="0" err="1"/>
          </a:p>
        </p:txBody>
      </p:sp>
      <p:sp>
        <p:nvSpPr>
          <p:cNvPr id="17" name="TextBox 16"/>
          <p:cNvSpPr txBox="1"/>
          <p:nvPr/>
        </p:nvSpPr>
        <p:spPr>
          <a:xfrm>
            <a:off x="354229" y="3140968"/>
            <a:ext cx="8435542" cy="3528392"/>
          </a:xfrm>
          <a:prstGeom prst="rect">
            <a:avLst/>
          </a:prstGeom>
          <a:noFill/>
        </p:spPr>
        <p:txBody>
          <a:bodyPr wrap="none" rtlCol="0">
            <a:normAutofit/>
          </a:bodyPr>
          <a:lstStyle/>
          <a:p>
            <a:r>
              <a:rPr lang="en-US" sz="2000" dirty="0"/>
              <a:t>What did we learn in this exercise?</a:t>
            </a:r>
            <a:br>
              <a:rPr lang="en-US" sz="2000" dirty="0"/>
            </a:br>
            <a:endParaRPr lang="en-US" sz="2000" dirty="0"/>
          </a:p>
          <a:p>
            <a:r>
              <a:rPr lang="en-GB" sz="2000" baseline="0" dirty="0"/>
              <a:t>What will we now stop doing?</a:t>
            </a:r>
          </a:p>
          <a:p>
            <a:endParaRPr lang="en-GB" sz="2000" baseline="0" dirty="0"/>
          </a:p>
          <a:p>
            <a:r>
              <a:rPr lang="en-GB" sz="2000" baseline="0" dirty="0"/>
              <a:t>What will we now start doing?</a:t>
            </a:r>
          </a:p>
          <a:p>
            <a:endParaRPr lang="en-GB" sz="2000" baseline="0" dirty="0"/>
          </a:p>
          <a:p>
            <a:r>
              <a:rPr lang="en-GB" sz="2000" baseline="0" dirty="0"/>
              <a:t>What will we continue to do that has served us well in the past?</a:t>
            </a:r>
          </a:p>
        </p:txBody>
      </p:sp>
    </p:spTree>
    <p:extLst>
      <p:ext uri="{BB962C8B-B14F-4D97-AF65-F5344CB8AC3E}">
        <p14:creationId xmlns:p14="http://schemas.microsoft.com/office/powerpoint/2010/main" val="3564331778"/>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4"/>
          <p:cNvSpPr>
            <a:spLocks noGrp="1" noChangeArrowheads="1"/>
          </p:cNvSpPr>
          <p:nvPr>
            <p:ph type="title" idx="4294967295"/>
          </p:nvPr>
        </p:nvSpPr>
        <p:spPr/>
        <p:txBody>
          <a:bodyPr/>
          <a:lstStyle/>
          <a:p>
            <a:pPr eaLnBrk="1" hangingPunct="1"/>
            <a:r>
              <a:rPr lang="en-US" b="1" dirty="0">
                <a:solidFill>
                  <a:srgbClr val="0000CC"/>
                </a:solidFill>
                <a:cs typeface="ＭＳ Ｐゴシック" pitchFamily="-1" charset="-128"/>
              </a:rPr>
              <a:t>Giving and receiving feedback</a:t>
            </a:r>
          </a:p>
        </p:txBody>
      </p:sp>
      <p:sp>
        <p:nvSpPr>
          <p:cNvPr id="106499" name="Rectangle 5"/>
          <p:cNvSpPr>
            <a:spLocks noGrp="1" noChangeArrowheads="1"/>
          </p:cNvSpPr>
          <p:nvPr>
            <p:ph type="body" idx="4294967295"/>
          </p:nvPr>
        </p:nvSpPr>
        <p:spPr/>
        <p:txBody>
          <a:bodyPr/>
          <a:lstStyle/>
          <a:p>
            <a:pPr marL="0" indent="0" eaLnBrk="1" hangingPunct="1">
              <a:buNone/>
            </a:pPr>
            <a:r>
              <a:rPr lang="en-US" sz="2400" dirty="0">
                <a:cs typeface="ＭＳ Ｐゴシック" pitchFamily="-1" charset="-128"/>
              </a:rPr>
              <a:t>Giving and receiving feedback video </a:t>
            </a:r>
            <a:r>
              <a:rPr lang="en-US" sz="2400" dirty="0">
                <a:cs typeface="ＭＳ Ｐゴシック" pitchFamily="-1" charset="-128"/>
                <a:hlinkClick r:id="rId3"/>
              </a:rPr>
              <a:t>https://www.youtube.com/watch?v=fGWYyvPhsf8</a:t>
            </a:r>
            <a:endParaRPr lang="en-US" sz="2400" dirty="0">
              <a:cs typeface="ＭＳ Ｐゴシック" pitchFamily="-1" charset="-128"/>
            </a:endParaRPr>
          </a:p>
          <a:p>
            <a:pPr marL="0" indent="0" eaLnBrk="1" hangingPunct="1">
              <a:buNone/>
            </a:pPr>
            <a:r>
              <a:rPr lang="en-US" sz="2400" dirty="0">
                <a:cs typeface="ＭＳ Ｐゴシック" pitchFamily="-1" charset="-128"/>
              </a:rPr>
              <a:t> </a:t>
            </a:r>
          </a:p>
          <a:p>
            <a:pPr eaLnBrk="1" hangingPunct="1">
              <a:buFont typeface="Wingdings" panose="05000000000000000000" pitchFamily="2" charset="2"/>
              <a:buChar char="Ø"/>
            </a:pPr>
            <a:r>
              <a:rPr lang="en-US" sz="2400" dirty="0">
                <a:cs typeface="ＭＳ Ｐゴシック" pitchFamily="-1" charset="-128"/>
              </a:rPr>
              <a:t>Feedback allows us to know ourselves better (those blind spots that others see that we don’t)</a:t>
            </a:r>
          </a:p>
          <a:p>
            <a:pPr eaLnBrk="1" hangingPunct="1">
              <a:buFont typeface="Wingdings" panose="05000000000000000000" pitchFamily="2" charset="2"/>
              <a:buChar char="Ø"/>
            </a:pPr>
            <a:r>
              <a:rPr lang="en-US" sz="2400" dirty="0">
                <a:cs typeface="ＭＳ Ｐゴシック" pitchFamily="-1" charset="-128"/>
              </a:rPr>
              <a:t>Communication relies on feedback</a:t>
            </a:r>
          </a:p>
          <a:p>
            <a:pPr eaLnBrk="1" hangingPunct="1">
              <a:buFont typeface="Wingdings" panose="05000000000000000000" pitchFamily="2" charset="2"/>
              <a:buChar char="Ø"/>
            </a:pPr>
            <a:r>
              <a:rPr lang="en-US" sz="2400" dirty="0">
                <a:cs typeface="ＭＳ Ｐゴシック" pitchFamily="-1" charset="-128"/>
              </a:rPr>
              <a:t>It allows us to make or ask for necessary adjustments</a:t>
            </a:r>
          </a:p>
          <a:p>
            <a:pPr eaLnBrk="1" hangingPunct="1">
              <a:buFont typeface="Wingdings" panose="05000000000000000000" pitchFamily="2" charset="2"/>
              <a:buChar char="Ø"/>
            </a:pPr>
            <a:r>
              <a:rPr lang="en-US" sz="2400" dirty="0">
                <a:cs typeface="ＭＳ Ｐゴシック" pitchFamily="-1" charset="-128"/>
              </a:rPr>
              <a:t>Feedback is information, and should be treated constructively</a:t>
            </a:r>
          </a:p>
          <a:p>
            <a:pPr eaLnBrk="1" hangingPunct="1">
              <a:buFont typeface="Wingdings" panose="05000000000000000000" pitchFamily="2" charset="2"/>
              <a:buChar char="Ø"/>
            </a:pPr>
            <a:r>
              <a:rPr lang="en-US" sz="2400" dirty="0">
                <a:cs typeface="ＭＳ Ｐゴシック" pitchFamily="-1" charset="-128"/>
              </a:rPr>
              <a:t>Giving and receiving feedback requires authenticity, sensitivity and care</a:t>
            </a:r>
          </a:p>
        </p:txBody>
      </p:sp>
    </p:spTree>
    <p:extLst>
      <p:ext uri="{BB962C8B-B14F-4D97-AF65-F5344CB8AC3E}">
        <p14:creationId xmlns:p14="http://schemas.microsoft.com/office/powerpoint/2010/main" val="34622532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A8EAC6-0041-5AA6-CE7F-F95455CB37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E495AC-E538-E379-A562-6CA22C5BD0F2}"/>
              </a:ext>
            </a:extLst>
          </p:cNvPr>
          <p:cNvSpPr>
            <a:spLocks noGrp="1"/>
          </p:cNvSpPr>
          <p:nvPr>
            <p:ph type="title"/>
          </p:nvPr>
        </p:nvSpPr>
        <p:spPr>
          <a:xfrm>
            <a:off x="542192" y="304800"/>
            <a:ext cx="8458200" cy="990600"/>
          </a:xfrm>
        </p:spPr>
        <p:txBody>
          <a:bodyPr/>
          <a:lstStyle/>
          <a:p>
            <a:r>
              <a:rPr lang="en-US" b="1" dirty="0">
                <a:solidFill>
                  <a:srgbClr val="0000CC"/>
                </a:solidFill>
                <a:effectLst>
                  <a:outerShdw blurRad="38100" dist="38100" dir="2700000" algn="tl">
                    <a:srgbClr val="000000">
                      <a:alpha val="43137"/>
                    </a:srgbClr>
                  </a:outerShdw>
                </a:effectLst>
              </a:rPr>
              <a:t>Tip 1: Empathy</a:t>
            </a:r>
            <a:br>
              <a:rPr lang="en-US" dirty="0">
                <a:solidFill>
                  <a:srgbClr val="000099"/>
                </a:solidFill>
                <a:effectLst>
                  <a:outerShdw blurRad="38100" dist="38100" dir="2700000" algn="tl">
                    <a:srgbClr val="000000">
                      <a:alpha val="43137"/>
                    </a:srgbClr>
                  </a:outerShdw>
                </a:effectLst>
              </a:rPr>
            </a:br>
            <a:endParaRPr lang="en-US" dirty="0">
              <a:solidFill>
                <a:srgbClr val="000099"/>
              </a:solidFill>
              <a:effectLst>
                <a:outerShdw blurRad="38100" dist="38100" dir="2700000" algn="tl">
                  <a:srgbClr val="000000">
                    <a:alpha val="43137"/>
                  </a:srgbClr>
                </a:outerShdw>
              </a:effectLst>
            </a:endParaRPr>
          </a:p>
        </p:txBody>
      </p:sp>
      <p:sp>
        <p:nvSpPr>
          <p:cNvPr id="3" name="Slide Number Placeholder 2">
            <a:extLst>
              <a:ext uri="{FF2B5EF4-FFF2-40B4-BE49-F238E27FC236}">
                <a16:creationId xmlns:a16="http://schemas.microsoft.com/office/drawing/2014/main" id="{2BAB991C-CACA-D56E-5138-18ED48245FD3}"/>
              </a:ext>
            </a:extLst>
          </p:cNvPr>
          <p:cNvSpPr>
            <a:spLocks noGrp="1"/>
          </p:cNvSpPr>
          <p:nvPr>
            <p:ph type="sldNum" sz="quarter" idx="12"/>
          </p:nvPr>
        </p:nvSpPr>
        <p:spPr/>
        <p:txBody>
          <a:bodyPr/>
          <a:lstStyle/>
          <a:p>
            <a:pPr>
              <a:defRPr/>
            </a:pPr>
            <a:fld id="{83148E82-31A5-1B4B-BB63-CD258D7192DB}" type="slidenum">
              <a:rPr lang="en-US" smtClean="0"/>
              <a:pPr>
                <a:defRPr/>
              </a:pPr>
              <a:t>35</a:t>
            </a:fld>
            <a:endParaRPr lang="en-US"/>
          </a:p>
        </p:txBody>
      </p:sp>
      <p:sp>
        <p:nvSpPr>
          <p:cNvPr id="5" name="Content Placeholder 4">
            <a:extLst>
              <a:ext uri="{FF2B5EF4-FFF2-40B4-BE49-F238E27FC236}">
                <a16:creationId xmlns:a16="http://schemas.microsoft.com/office/drawing/2014/main" id="{690D8351-BC83-F010-BB3D-8ED0DBE946A6}"/>
              </a:ext>
            </a:extLst>
          </p:cNvPr>
          <p:cNvSpPr>
            <a:spLocks noGrp="1"/>
          </p:cNvSpPr>
          <p:nvPr>
            <p:ph idx="1"/>
          </p:nvPr>
        </p:nvSpPr>
        <p:spPr>
          <a:xfrm>
            <a:off x="304800" y="939800"/>
            <a:ext cx="8610600" cy="5308600"/>
          </a:xfrm>
        </p:spPr>
        <p:txBody>
          <a:bodyPr/>
          <a:lstStyle/>
          <a:p>
            <a:pPr marL="0" indent="0">
              <a:buNone/>
            </a:pPr>
            <a:r>
              <a:rPr lang="en-US" sz="2400" dirty="0">
                <a:solidFill>
                  <a:srgbClr val="000099"/>
                </a:solidFill>
              </a:rPr>
              <a:t>Do teams include empathetic individuals. These are team members who can listen to one other, understand, and reflect on others' thoughts and ideas. This is particularly important when someone brings up a concern or issue. According to </a:t>
            </a:r>
            <a:r>
              <a:rPr lang="en-US" sz="2400" dirty="0" err="1">
                <a:solidFill>
                  <a:srgbClr val="000099"/>
                </a:solidFill>
              </a:rPr>
              <a:t>Wageman</a:t>
            </a:r>
            <a:r>
              <a:rPr lang="en-US" sz="2400" dirty="0">
                <a:solidFill>
                  <a:srgbClr val="000099"/>
                </a:solidFill>
              </a:rPr>
              <a:t> et al. (2008), “on outstanding teams, nearly three-fourths of the members were identified as being able to consistently understand the content and meaning of others’ expressed concerns. On mediocre and poor teams, however, fewer than half demonstrated such empathy.”</a:t>
            </a:r>
          </a:p>
          <a:p>
            <a:pPr marL="0" indent="0">
              <a:buNone/>
            </a:pPr>
            <a:r>
              <a:rPr lang="en-US" sz="2400" dirty="0">
                <a:solidFill>
                  <a:srgbClr val="000099"/>
                </a:solidFill>
              </a:rPr>
              <a:t>A common misconception is that empathy simply means being nice. However, some of the most effective and empathetic teams can have more disagreements and conflicts than others. The difference here is that a team of empathetic individuals actively listen to one another to solve problems and make decisions</a:t>
            </a:r>
          </a:p>
          <a:p>
            <a:endParaRPr lang="en-US" sz="2400" dirty="0">
              <a:solidFill>
                <a:srgbClr val="000099"/>
              </a:solidFill>
            </a:endParaRPr>
          </a:p>
          <a:p>
            <a:pPr lvl="1"/>
            <a:endParaRPr lang="en-US" sz="1400" dirty="0">
              <a:solidFill>
                <a:srgbClr val="000099"/>
              </a:solidFill>
            </a:endParaRPr>
          </a:p>
        </p:txBody>
      </p:sp>
    </p:spTree>
    <p:extLst>
      <p:ext uri="{BB962C8B-B14F-4D97-AF65-F5344CB8AC3E}">
        <p14:creationId xmlns:p14="http://schemas.microsoft.com/office/powerpoint/2010/main" val="386181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wipe(up)">
                                      <p:cBhvr>
                                        <p:cTn id="14" dur="1000"/>
                                        <p:tgtEl>
                                          <p:spTgt spid="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wipe(up)">
                                      <p:cBhvr>
                                        <p:cTn id="19" dur="10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B9DF7-EC75-C616-AA01-E0D2C8FA03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2D41D7-276C-C37B-7F70-FA9B73510F61}"/>
              </a:ext>
            </a:extLst>
          </p:cNvPr>
          <p:cNvSpPr>
            <a:spLocks noGrp="1"/>
          </p:cNvSpPr>
          <p:nvPr>
            <p:ph type="title"/>
          </p:nvPr>
        </p:nvSpPr>
        <p:spPr>
          <a:xfrm>
            <a:off x="542192" y="304800"/>
            <a:ext cx="8458200" cy="990600"/>
          </a:xfrm>
        </p:spPr>
        <p:txBody>
          <a:bodyPr/>
          <a:lstStyle/>
          <a:p>
            <a:r>
              <a:rPr lang="en-US" b="1" dirty="0">
                <a:solidFill>
                  <a:srgbClr val="0000CC"/>
                </a:solidFill>
                <a:effectLst>
                  <a:outerShdw blurRad="38100" dist="38100" dir="2700000" algn="tl">
                    <a:srgbClr val="000000">
                      <a:alpha val="43137"/>
                    </a:srgbClr>
                  </a:outerShdw>
                </a:effectLst>
              </a:rPr>
              <a:t>Tip 2: Integrity</a:t>
            </a:r>
            <a:br>
              <a:rPr lang="en-US" dirty="0">
                <a:solidFill>
                  <a:srgbClr val="000099"/>
                </a:solidFill>
                <a:effectLst>
                  <a:outerShdw blurRad="38100" dist="38100" dir="2700000" algn="tl">
                    <a:srgbClr val="000000">
                      <a:alpha val="43137"/>
                    </a:srgbClr>
                  </a:outerShdw>
                </a:effectLst>
              </a:rPr>
            </a:br>
            <a:endParaRPr lang="en-US" dirty="0">
              <a:solidFill>
                <a:srgbClr val="000099"/>
              </a:solidFill>
              <a:effectLst>
                <a:outerShdw blurRad="38100" dist="38100" dir="2700000" algn="tl">
                  <a:srgbClr val="000000">
                    <a:alpha val="43137"/>
                  </a:srgbClr>
                </a:outerShdw>
              </a:effectLst>
            </a:endParaRPr>
          </a:p>
        </p:txBody>
      </p:sp>
      <p:sp>
        <p:nvSpPr>
          <p:cNvPr id="3" name="Slide Number Placeholder 2">
            <a:extLst>
              <a:ext uri="{FF2B5EF4-FFF2-40B4-BE49-F238E27FC236}">
                <a16:creationId xmlns:a16="http://schemas.microsoft.com/office/drawing/2014/main" id="{A606CA24-EF69-F4C3-C18E-CE2B159B7A0B}"/>
              </a:ext>
            </a:extLst>
          </p:cNvPr>
          <p:cNvSpPr>
            <a:spLocks noGrp="1"/>
          </p:cNvSpPr>
          <p:nvPr>
            <p:ph type="sldNum" sz="quarter" idx="12"/>
          </p:nvPr>
        </p:nvSpPr>
        <p:spPr/>
        <p:txBody>
          <a:bodyPr/>
          <a:lstStyle/>
          <a:p>
            <a:pPr>
              <a:defRPr/>
            </a:pPr>
            <a:fld id="{83148E82-31A5-1B4B-BB63-CD258D7192DB}" type="slidenum">
              <a:rPr lang="en-US" smtClean="0"/>
              <a:pPr>
                <a:defRPr/>
              </a:pPr>
              <a:t>36</a:t>
            </a:fld>
            <a:endParaRPr lang="en-US"/>
          </a:p>
        </p:txBody>
      </p:sp>
      <p:sp>
        <p:nvSpPr>
          <p:cNvPr id="5" name="Content Placeholder 4">
            <a:extLst>
              <a:ext uri="{FF2B5EF4-FFF2-40B4-BE49-F238E27FC236}">
                <a16:creationId xmlns:a16="http://schemas.microsoft.com/office/drawing/2014/main" id="{5AA3A0D0-B85D-E0EF-E1F5-E0C1469F618C}"/>
              </a:ext>
            </a:extLst>
          </p:cNvPr>
          <p:cNvSpPr>
            <a:spLocks noGrp="1"/>
          </p:cNvSpPr>
          <p:nvPr>
            <p:ph idx="1"/>
          </p:nvPr>
        </p:nvSpPr>
        <p:spPr>
          <a:xfrm>
            <a:off x="304800" y="939800"/>
            <a:ext cx="8610600" cy="5308600"/>
          </a:xfrm>
        </p:spPr>
        <p:txBody>
          <a:bodyPr/>
          <a:lstStyle/>
          <a:p>
            <a:pPr marL="0" indent="0">
              <a:buNone/>
            </a:pPr>
            <a:r>
              <a:rPr lang="en-US" sz="2400" dirty="0">
                <a:solidFill>
                  <a:srgbClr val="000099"/>
                </a:solidFill>
              </a:rPr>
              <a:t>Team members with integrity. This means that people will do what they have agreed to do, maintain confidentiality, communicate clearly and honestly, and do right by the team and stakeholders. </a:t>
            </a:r>
          </a:p>
          <a:p>
            <a:pPr marL="0" indent="0">
              <a:buNone/>
            </a:pPr>
            <a:r>
              <a:rPr lang="en-US" sz="2400" dirty="0">
                <a:solidFill>
                  <a:srgbClr val="000099"/>
                </a:solidFill>
              </a:rPr>
              <a:t>Members with integrity hold the team accountable for making decisions that do not align with the overall values and vision of the company (class/school) or task at hand. </a:t>
            </a:r>
          </a:p>
          <a:p>
            <a:pPr marL="0" indent="0">
              <a:buNone/>
            </a:pPr>
            <a:r>
              <a:rPr lang="en-US" sz="2400" dirty="0">
                <a:solidFill>
                  <a:srgbClr val="000099"/>
                </a:solidFill>
              </a:rPr>
              <a:t>As a leader, you want your team “to put hard questions and strong disagreements on the table and work them through to a conclusion that benefits the enterprise and its stakeholders” (</a:t>
            </a:r>
            <a:r>
              <a:rPr lang="en-US" sz="2400" dirty="0" err="1">
                <a:solidFill>
                  <a:srgbClr val="000099"/>
                </a:solidFill>
              </a:rPr>
              <a:t>Wageman</a:t>
            </a:r>
            <a:r>
              <a:rPr lang="en-US" sz="2400" dirty="0">
                <a:solidFill>
                  <a:srgbClr val="000099"/>
                </a:solidFill>
              </a:rPr>
              <a:t> et al., 2008).</a:t>
            </a:r>
          </a:p>
          <a:p>
            <a:pPr lvl="1"/>
            <a:endParaRPr lang="en-US" sz="1400" dirty="0">
              <a:solidFill>
                <a:srgbClr val="000099"/>
              </a:solidFill>
            </a:endParaRPr>
          </a:p>
        </p:txBody>
      </p:sp>
    </p:spTree>
    <p:extLst>
      <p:ext uri="{BB962C8B-B14F-4D97-AF65-F5344CB8AC3E}">
        <p14:creationId xmlns:p14="http://schemas.microsoft.com/office/powerpoint/2010/main" val="2103105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Number Placeholder 3">
            <a:extLst>
              <a:ext uri="{FF2B5EF4-FFF2-40B4-BE49-F238E27FC236}">
                <a16:creationId xmlns:a16="http://schemas.microsoft.com/office/drawing/2014/main" id="{8A580285-0688-41AE-B559-95CA5A8DCE38}"/>
              </a:ext>
            </a:extLst>
          </p:cNvPr>
          <p:cNvSpPr>
            <a:spLocks noGrp="1"/>
          </p:cNvSpPr>
          <p:nvPr>
            <p:ph type="sldNum" sz="quarter" idx="12"/>
          </p:nvPr>
        </p:nvSpPr>
        <p:spPr>
          <a:xfrm>
            <a:off x="8596313" y="6381750"/>
            <a:ext cx="5334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fld id="{C306DFB5-3A50-4198-966B-E1B3E28D7E5F}" type="slidenum">
              <a:rPr lang="en-US" altLang="en-US" sz="1400" b="1"/>
              <a:pPr algn="ctr" eaLnBrk="1" hangingPunct="1"/>
              <a:t>37</a:t>
            </a:fld>
            <a:endParaRPr lang="en-US" altLang="en-US" sz="1400" b="1"/>
          </a:p>
        </p:txBody>
      </p:sp>
      <p:sp>
        <p:nvSpPr>
          <p:cNvPr id="4099" name="Rectangle 2">
            <a:extLst>
              <a:ext uri="{FF2B5EF4-FFF2-40B4-BE49-F238E27FC236}">
                <a16:creationId xmlns:a16="http://schemas.microsoft.com/office/drawing/2014/main" id="{7D681647-CEAC-4292-8C35-EB7A7AFCD5C0}"/>
              </a:ext>
            </a:extLst>
          </p:cNvPr>
          <p:cNvSpPr>
            <a:spLocks noGrp="1" noChangeArrowheads="1"/>
          </p:cNvSpPr>
          <p:nvPr>
            <p:ph type="title"/>
          </p:nvPr>
        </p:nvSpPr>
        <p:spPr>
          <a:xfrm>
            <a:off x="152400" y="58737"/>
            <a:ext cx="8839200" cy="914400"/>
          </a:xfrm>
        </p:spPr>
        <p:txBody>
          <a:bodyPr/>
          <a:lstStyle/>
          <a:p>
            <a:pPr>
              <a:defRPr/>
            </a:pPr>
            <a:r>
              <a:rPr lang="en-US" b="1" dirty="0">
                <a:solidFill>
                  <a:srgbClr val="0000CC"/>
                </a:solidFill>
                <a:effectLst>
                  <a:outerShdw blurRad="38100" dist="38100" dir="2700000" algn="tl">
                    <a:srgbClr val="000000">
                      <a:alpha val="43137"/>
                    </a:srgbClr>
                  </a:outerShdw>
                </a:effectLst>
                <a:ea typeface="+mj-ea"/>
              </a:rPr>
              <a:t>Group Tasks for next class:</a:t>
            </a:r>
          </a:p>
        </p:txBody>
      </p:sp>
      <p:sp>
        <p:nvSpPr>
          <p:cNvPr id="147459" name="Rectangle 3">
            <a:extLst>
              <a:ext uri="{FF2B5EF4-FFF2-40B4-BE49-F238E27FC236}">
                <a16:creationId xmlns:a16="http://schemas.microsoft.com/office/drawing/2014/main" id="{C477B374-A0BC-4BDA-BDC1-ECEA95EF5BC1}"/>
              </a:ext>
            </a:extLst>
          </p:cNvPr>
          <p:cNvSpPr>
            <a:spLocks noGrp="1" noChangeArrowheads="1"/>
          </p:cNvSpPr>
          <p:nvPr>
            <p:ph type="body" idx="1"/>
          </p:nvPr>
        </p:nvSpPr>
        <p:spPr>
          <a:xfrm>
            <a:off x="381000" y="973137"/>
            <a:ext cx="8610600" cy="5427663"/>
          </a:xfrm>
        </p:spPr>
        <p:txBody>
          <a:bodyPr/>
          <a:lstStyle/>
          <a:p>
            <a:pPr marL="514350" lvl="1" indent="-514350">
              <a:buFontTx/>
              <a:buAutoNum type="arabicPeriod"/>
            </a:pPr>
            <a:r>
              <a:rPr lang="en-US" altLang="en-US" sz="2000" b="1" dirty="0">
                <a:solidFill>
                  <a:srgbClr val="0000CC"/>
                </a:solidFill>
              </a:rPr>
              <a:t>Update group ‘coat of arms’ group in M/Google doc (ready to make 2’ presentation to class next week)</a:t>
            </a:r>
          </a:p>
          <a:p>
            <a:pPr marL="514350" lvl="1" indent="-514350">
              <a:buFontTx/>
              <a:buAutoNum type="arabicPeriod"/>
            </a:pPr>
            <a:r>
              <a:rPr lang="en-US" altLang="en-US" sz="2000" b="1" dirty="0">
                <a:solidFill>
                  <a:srgbClr val="0000CC"/>
                </a:solidFill>
              </a:rPr>
              <a:t>Read from Moodle:</a:t>
            </a:r>
          </a:p>
          <a:p>
            <a:pPr marL="914400" lvl="2" indent="-514350">
              <a:buFont typeface="+mj-lt"/>
              <a:buAutoNum type="alphaLcPeriod"/>
            </a:pPr>
            <a:r>
              <a:rPr lang="en-US" altLang="en-US" sz="1600" b="1" dirty="0">
                <a:solidFill>
                  <a:srgbClr val="0000CC"/>
                </a:solidFill>
              </a:rPr>
              <a:t>Gallup state-of-the-global-workplace-2023 report (see your country)</a:t>
            </a:r>
          </a:p>
          <a:p>
            <a:pPr marL="914400" lvl="2" indent="-514350">
              <a:buFont typeface="+mj-lt"/>
              <a:buAutoNum type="alphaLcPeriod"/>
            </a:pPr>
            <a:r>
              <a:rPr lang="en-US" altLang="en-US" sz="1600" b="1" dirty="0">
                <a:solidFill>
                  <a:srgbClr val="0000CC"/>
                </a:solidFill>
              </a:rPr>
              <a:t>Read The importance of contracting and agreements</a:t>
            </a:r>
          </a:p>
          <a:p>
            <a:pPr marL="914400" lvl="2" indent="-514350">
              <a:buFont typeface="+mj-lt"/>
              <a:buAutoNum type="alphaLcPeriod"/>
            </a:pPr>
            <a:r>
              <a:rPr lang="en-US" altLang="en-US" sz="1600" b="1" dirty="0">
                <a:solidFill>
                  <a:srgbClr val="0000CC"/>
                </a:solidFill>
              </a:rPr>
              <a:t>Link to the book “The Wisdom of Teams: Creating the High-Performance Organization” </a:t>
            </a:r>
          </a:p>
          <a:p>
            <a:pPr marL="514350" lvl="1" indent="-514350">
              <a:buFontTx/>
              <a:buAutoNum type="arabicPeriod"/>
            </a:pPr>
            <a:r>
              <a:rPr lang="en-US" altLang="en-US" sz="2000" b="1" dirty="0">
                <a:solidFill>
                  <a:srgbClr val="0000CC"/>
                </a:solidFill>
              </a:rPr>
              <a:t>Give feedback to each other in the Learning Group</a:t>
            </a:r>
          </a:p>
          <a:p>
            <a:pPr marL="514350" lvl="1" indent="-514350">
              <a:buFontTx/>
              <a:buAutoNum type="arabicPeriod"/>
            </a:pPr>
            <a:r>
              <a:rPr lang="en-US" altLang="en-US" sz="2000" b="1" dirty="0">
                <a:solidFill>
                  <a:srgbClr val="0000CC"/>
                </a:solidFill>
              </a:rPr>
              <a:t>Share in your learning group Google Doc in Moodle the Start Stop and Continue reflections</a:t>
            </a:r>
          </a:p>
          <a:p>
            <a:pPr marL="514350" lvl="1" indent="-514350">
              <a:buFontTx/>
              <a:buAutoNum type="arabicPeriod"/>
            </a:pPr>
            <a:r>
              <a:rPr lang="en-US" altLang="en-US" sz="2000" b="1" dirty="0">
                <a:solidFill>
                  <a:srgbClr val="0000CC"/>
                </a:solidFill>
              </a:rPr>
              <a:t>Gather more information about your shared problem and root cause. Which organizations have a stake in this problem?</a:t>
            </a:r>
          </a:p>
          <a:p>
            <a:pPr marL="514350" lvl="1" indent="-514350">
              <a:buFontTx/>
              <a:buAutoNum type="arabicPeriod"/>
            </a:pPr>
            <a:r>
              <a:rPr lang="en-US" altLang="en-US" sz="2000" b="1" dirty="0">
                <a:solidFill>
                  <a:srgbClr val="0000CC"/>
                </a:solidFill>
              </a:rPr>
              <a:t>Group of representatives send Andrew their preferred date for the first team coaching session by end of today. </a:t>
            </a:r>
          </a:p>
          <a:p>
            <a:pPr marL="514350" lvl="1" indent="-514350">
              <a:buFontTx/>
              <a:buAutoNum type="arabicPeriod"/>
            </a:pPr>
            <a:r>
              <a:rPr lang="en-US" altLang="en-US" sz="2000" b="1" dirty="0">
                <a:solidFill>
                  <a:srgbClr val="0000CC"/>
                </a:solidFill>
              </a:rPr>
              <a:t>Midterm exam =&gt; 16</a:t>
            </a:r>
            <a:r>
              <a:rPr lang="en-US" altLang="en-US" sz="2000" b="1" baseline="30000" dirty="0">
                <a:solidFill>
                  <a:srgbClr val="0000CC"/>
                </a:solidFill>
              </a:rPr>
              <a:t>th</a:t>
            </a:r>
            <a:r>
              <a:rPr lang="en-US" altLang="en-US" sz="2000" b="1" dirty="0">
                <a:solidFill>
                  <a:srgbClr val="0000CC"/>
                </a:solidFill>
              </a:rPr>
              <a:t> December</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8AD27-9E12-62CF-F07A-9686EB69625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D8C1831-2BBF-1C71-90D2-7C07145D9E4A}"/>
              </a:ext>
            </a:extLst>
          </p:cNvPr>
          <p:cNvSpPr>
            <a:spLocks noGrp="1"/>
          </p:cNvSpPr>
          <p:nvPr>
            <p:ph type="title"/>
          </p:nvPr>
        </p:nvSpPr>
        <p:spPr/>
        <p:txBody>
          <a:bodyPr/>
          <a:lstStyle/>
          <a:p>
            <a:r>
              <a:rPr lang="en-US" b="1" dirty="0">
                <a:solidFill>
                  <a:srgbClr val="0000CC"/>
                </a:solidFill>
              </a:rPr>
              <a:t>Team Task</a:t>
            </a:r>
          </a:p>
        </p:txBody>
      </p:sp>
      <p:sp>
        <p:nvSpPr>
          <p:cNvPr id="7" name="Content Placeholder 6">
            <a:extLst>
              <a:ext uri="{FF2B5EF4-FFF2-40B4-BE49-F238E27FC236}">
                <a16:creationId xmlns:a16="http://schemas.microsoft.com/office/drawing/2014/main" id="{7E403684-1ED2-B0FF-95D5-FA0176AE7DE9}"/>
              </a:ext>
            </a:extLst>
          </p:cNvPr>
          <p:cNvSpPr>
            <a:spLocks noGrp="1"/>
          </p:cNvSpPr>
          <p:nvPr>
            <p:ph idx="1"/>
          </p:nvPr>
        </p:nvSpPr>
        <p:spPr/>
        <p:txBody>
          <a:bodyPr/>
          <a:lstStyle/>
          <a:p>
            <a:r>
              <a:rPr lang="en-US" dirty="0"/>
              <a:t>Give feedback to each other about the Helium bar. </a:t>
            </a:r>
          </a:p>
          <a:p>
            <a:r>
              <a:rPr lang="en-US" dirty="0"/>
              <a:t>Remember feedback is to help the other to learn and develop</a:t>
            </a:r>
          </a:p>
        </p:txBody>
      </p:sp>
      <p:sp>
        <p:nvSpPr>
          <p:cNvPr id="5" name="Slide Number Placeholder 4">
            <a:extLst>
              <a:ext uri="{FF2B5EF4-FFF2-40B4-BE49-F238E27FC236}">
                <a16:creationId xmlns:a16="http://schemas.microsoft.com/office/drawing/2014/main" id="{80E65A93-53F2-C67E-8C7B-C6D2091097FA}"/>
              </a:ext>
            </a:extLst>
          </p:cNvPr>
          <p:cNvSpPr>
            <a:spLocks noGrp="1"/>
          </p:cNvSpPr>
          <p:nvPr>
            <p:ph type="sldNum" sz="quarter" idx="12"/>
          </p:nvPr>
        </p:nvSpPr>
        <p:spPr/>
        <p:txBody>
          <a:bodyPr/>
          <a:lstStyle/>
          <a:p>
            <a:pPr>
              <a:defRPr/>
            </a:pPr>
            <a:fld id="{12FAF659-275B-F44B-BEEA-7A36CC415CA4}" type="slidenum">
              <a:rPr lang="en-US" smtClean="0"/>
              <a:pPr>
                <a:defRPr/>
              </a:pPr>
              <a:t>38</a:t>
            </a:fld>
            <a:endParaRPr lang="en-US"/>
          </a:p>
        </p:txBody>
      </p:sp>
    </p:spTree>
    <p:extLst>
      <p:ext uri="{BB962C8B-B14F-4D97-AF65-F5344CB8AC3E}">
        <p14:creationId xmlns:p14="http://schemas.microsoft.com/office/powerpoint/2010/main" val="24390197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4" name="Rectangle 4">
            <a:extLst>
              <a:ext uri="{FF2B5EF4-FFF2-40B4-BE49-F238E27FC236}">
                <a16:creationId xmlns:a16="http://schemas.microsoft.com/office/drawing/2014/main" id="{7A7D29BF-2474-4905-9862-49E0F8FC1DF4}"/>
              </a:ext>
            </a:extLst>
          </p:cNvPr>
          <p:cNvSpPr>
            <a:spLocks noGrp="1" noChangeArrowheads="1"/>
          </p:cNvSpPr>
          <p:nvPr>
            <p:ph type="ctrTitle"/>
          </p:nvPr>
        </p:nvSpPr>
        <p:spPr>
          <a:xfrm>
            <a:off x="685800" y="2514600"/>
            <a:ext cx="7620000" cy="822325"/>
          </a:xfrm>
        </p:spPr>
        <p:txBody>
          <a:bodyPr/>
          <a:lstStyle/>
          <a:p>
            <a:pPr>
              <a:defRPr/>
            </a:pPr>
            <a:r>
              <a:rPr lang="en-US" sz="5400" b="1" dirty="0">
                <a:solidFill>
                  <a:srgbClr val="0070C0"/>
                </a:solidFill>
                <a:effectLst>
                  <a:outerShdw blurRad="38100" dist="38100" dir="2700000" algn="tl">
                    <a:srgbClr val="C0C0C0"/>
                  </a:outerShdw>
                </a:effectLst>
                <a:latin typeface="Century Gothic" pitchFamily="34" charset="0"/>
                <a:ea typeface="+mj-ea"/>
              </a:rPr>
              <a:t>Learning Log</a:t>
            </a:r>
          </a:p>
        </p:txBody>
      </p:sp>
      <p:sp>
        <p:nvSpPr>
          <p:cNvPr id="113667" name="Espace réservé du numéro de diapositive 28">
            <a:extLst>
              <a:ext uri="{FF2B5EF4-FFF2-40B4-BE49-F238E27FC236}">
                <a16:creationId xmlns:a16="http://schemas.microsoft.com/office/drawing/2014/main" id="{9D662956-7932-483E-82A6-1C3FA8525653}"/>
              </a:ext>
            </a:extLst>
          </p:cNvPr>
          <p:cNvSpPr>
            <a:spLocks noGrp="1"/>
          </p:cNvSpPr>
          <p:nvPr>
            <p:ph type="sldNum" sz="quarter" idx="12"/>
          </p:nvPr>
        </p:nvSpPr>
        <p:spPr>
          <a:xfrm>
            <a:off x="8534400" y="6248400"/>
            <a:ext cx="4572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60698E3A-F1FF-4C33-9D1D-83B2F35AEA86}" type="slidenum">
              <a:rPr lang="en-US" altLang="en-US" sz="1800">
                <a:latin typeface="Century Gothic" panose="020B0502020202020204" pitchFamily="34" charset="0"/>
              </a:rPr>
              <a:pPr eaLnBrk="1" hangingPunct="1"/>
              <a:t>39</a:t>
            </a:fld>
            <a:endParaRPr lang="en-US" altLang="en-US" sz="1800">
              <a:latin typeface="Century Gothic" panose="020B0502020202020204" pitchFamily="34" charset="0"/>
            </a:endParaRPr>
          </a:p>
        </p:txBody>
      </p:sp>
    </p:spTree>
    <p:extLst>
      <p:ext uri="{BB962C8B-B14F-4D97-AF65-F5344CB8AC3E}">
        <p14:creationId xmlns:p14="http://schemas.microsoft.com/office/powerpoint/2010/main" val="85338012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614404"/>
                                        </p:tgtEl>
                                        <p:attrNameLst>
                                          <p:attrName>style.visibility</p:attrName>
                                        </p:attrNameLst>
                                      </p:cBhvr>
                                      <p:to>
                                        <p:strVal val="visible"/>
                                      </p:to>
                                    </p:set>
                                    <p:anim calcmode="lin" valueType="num">
                                      <p:cBhvr>
                                        <p:cTn id="7" dur="500" fill="hold"/>
                                        <p:tgtEl>
                                          <p:spTgt spid="614404"/>
                                        </p:tgtEl>
                                        <p:attrNameLst>
                                          <p:attrName>ppt_w</p:attrName>
                                        </p:attrNameLst>
                                      </p:cBhvr>
                                      <p:tavLst>
                                        <p:tav tm="0">
                                          <p:val>
                                            <p:fltVal val="0"/>
                                          </p:val>
                                        </p:tav>
                                        <p:tav tm="100000">
                                          <p:val>
                                            <p:strVal val="#ppt_w"/>
                                          </p:val>
                                        </p:tav>
                                      </p:tavLst>
                                    </p:anim>
                                    <p:anim calcmode="lin" valueType="num">
                                      <p:cBhvr>
                                        <p:cTn id="8" dur="500" fill="hold"/>
                                        <p:tgtEl>
                                          <p:spTgt spid="61440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04" grpId="0"/>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5666" name="Rectangle 2">
            <a:extLst>
              <a:ext uri="{FF2B5EF4-FFF2-40B4-BE49-F238E27FC236}">
                <a16:creationId xmlns:a16="http://schemas.microsoft.com/office/drawing/2014/main" id="{5816399C-BE5C-4BCC-9CF1-06C595EAF634}"/>
              </a:ext>
            </a:extLst>
          </p:cNvPr>
          <p:cNvSpPr>
            <a:spLocks noGrp="1" noChangeArrowheads="1"/>
          </p:cNvSpPr>
          <p:nvPr>
            <p:ph type="title"/>
          </p:nvPr>
        </p:nvSpPr>
        <p:spPr>
          <a:xfrm>
            <a:off x="0" y="228600"/>
            <a:ext cx="8839200" cy="914400"/>
          </a:xfrm>
        </p:spPr>
        <p:txBody>
          <a:bodyPr/>
          <a:lstStyle/>
          <a:p>
            <a:pPr marL="1143000" indent="-1143000"/>
            <a:r>
              <a:rPr lang="en-US" altLang="en-US" sz="3600" b="1" dirty="0">
                <a:solidFill>
                  <a:srgbClr val="000099"/>
                </a:solidFill>
                <a:effectLst>
                  <a:outerShdw blurRad="38100" dist="38100" dir="2700000" algn="tl">
                    <a:srgbClr val="C0C0C0"/>
                  </a:outerShdw>
                </a:effectLst>
              </a:rPr>
              <a:t>Some Comments from Learning Logs</a:t>
            </a:r>
            <a:br>
              <a:rPr lang="en-US" altLang="en-US" sz="3600" b="1" dirty="0">
                <a:solidFill>
                  <a:srgbClr val="000099"/>
                </a:solidFill>
                <a:effectLst>
                  <a:outerShdw blurRad="38100" dist="38100" dir="2700000" algn="tl">
                    <a:srgbClr val="C0C0C0"/>
                  </a:outerShdw>
                </a:effectLst>
              </a:rPr>
            </a:br>
            <a:endParaRPr lang="en-US" altLang="en-US" sz="2800" b="1" dirty="0">
              <a:solidFill>
                <a:srgbClr val="000099"/>
              </a:solidFill>
              <a:effectLst>
                <a:outerShdw blurRad="38100" dist="38100" dir="2700000" algn="tl">
                  <a:srgbClr val="C0C0C0"/>
                </a:outerShdw>
              </a:effectLst>
            </a:endParaRPr>
          </a:p>
        </p:txBody>
      </p:sp>
      <p:sp>
        <p:nvSpPr>
          <p:cNvPr id="32771" name="Slide Number Placeholder 3">
            <a:extLst>
              <a:ext uri="{FF2B5EF4-FFF2-40B4-BE49-F238E27FC236}">
                <a16:creationId xmlns:a16="http://schemas.microsoft.com/office/drawing/2014/main" id="{046B5864-FC2E-4F02-ADCD-71F83380AF27}"/>
              </a:ext>
            </a:extLst>
          </p:cNvPr>
          <p:cNvSpPr>
            <a:spLocks noGrp="1"/>
          </p:cNvSpPr>
          <p:nvPr>
            <p:ph type="sldNum" sz="quarter" idx="12"/>
          </p:nvPr>
        </p:nvSpPr>
        <p:spPr>
          <a:xfrm>
            <a:off x="8686800" y="6248400"/>
            <a:ext cx="3810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l" eaLnBrk="1" hangingPunct="1"/>
            <a:fld id="{9CC05C56-A735-483C-AE13-6126512B5C13}" type="slidenum">
              <a:rPr lang="en-US" altLang="en-US" sz="1400"/>
              <a:pPr algn="l" eaLnBrk="1" hangingPunct="1"/>
              <a:t>4</a:t>
            </a:fld>
            <a:endParaRPr lang="en-US" altLang="en-US" sz="1400"/>
          </a:p>
        </p:txBody>
      </p:sp>
      <p:sp>
        <p:nvSpPr>
          <p:cNvPr id="6148" name="Content Placeholder 2">
            <a:extLst>
              <a:ext uri="{FF2B5EF4-FFF2-40B4-BE49-F238E27FC236}">
                <a16:creationId xmlns:a16="http://schemas.microsoft.com/office/drawing/2014/main" id="{B9808659-A5A0-4E46-B144-345A7578CD49}"/>
              </a:ext>
            </a:extLst>
          </p:cNvPr>
          <p:cNvSpPr>
            <a:spLocks noGrp="1"/>
          </p:cNvSpPr>
          <p:nvPr>
            <p:ph idx="1"/>
          </p:nvPr>
        </p:nvSpPr>
        <p:spPr>
          <a:xfrm>
            <a:off x="228600" y="762000"/>
            <a:ext cx="8839200" cy="6019800"/>
          </a:xfrm>
        </p:spPr>
        <p:txBody>
          <a:bodyPr/>
          <a:lstStyle/>
          <a:p>
            <a:pPr>
              <a:buFont typeface="Wingdings" panose="05000000000000000000" pitchFamily="2" charset="2"/>
              <a:buChar char="Ø"/>
            </a:pPr>
            <a:r>
              <a:rPr lang="en-US" altLang="en-US" sz="1200" b="1" dirty="0">
                <a:solidFill>
                  <a:srgbClr val="000099"/>
                </a:solidFill>
              </a:rPr>
              <a:t>I'd feel more comfortable (worried?) if there were more 'introverted' activates that require less speaking in groups. Even if I understand that this course can help me to open up more and I must try to improve on this aspect</a:t>
            </a:r>
          </a:p>
          <a:p>
            <a:pPr>
              <a:buFont typeface="Wingdings" panose="05000000000000000000" pitchFamily="2" charset="2"/>
              <a:buChar char="Ø"/>
            </a:pPr>
            <a:r>
              <a:rPr lang="en-US" altLang="en-US" sz="1200" b="1" dirty="0">
                <a:solidFill>
                  <a:srgbClr val="000099"/>
                </a:solidFill>
              </a:rPr>
              <a:t>Good amount of group exercises. I liked to have an exercise where I could read, reflect and write something of my own before sharing.</a:t>
            </a:r>
          </a:p>
          <a:p>
            <a:pPr>
              <a:buFont typeface="Wingdings" panose="05000000000000000000" pitchFamily="2" charset="2"/>
              <a:buChar char="Ø"/>
            </a:pPr>
            <a:r>
              <a:rPr lang="en-US" altLang="en-US" sz="1200" b="1" dirty="0">
                <a:solidFill>
                  <a:srgbClr val="000099"/>
                </a:solidFill>
              </a:rPr>
              <a:t>I realize that vulnerability can strengthen connections and foster support within my group. I also aim to practice better emotional regulation by reflecting on my reactions before responding to challenging situations</a:t>
            </a:r>
          </a:p>
          <a:p>
            <a:pPr>
              <a:buFont typeface="Wingdings" panose="05000000000000000000" pitchFamily="2" charset="2"/>
              <a:buChar char="Ø"/>
            </a:pPr>
            <a:r>
              <a:rPr lang="en-US" altLang="en-US" sz="1200" b="1" dirty="0">
                <a:solidFill>
                  <a:srgbClr val="000099"/>
                </a:solidFill>
              </a:rPr>
              <a:t>Emotions can be very complex to understand. It was very interesting to watch the video where it became clear that a feeling can often occur due to something deeper, that have happened before. Or depending on what you think of yourself.</a:t>
            </a:r>
          </a:p>
          <a:p>
            <a:pPr>
              <a:buFont typeface="Wingdings" panose="05000000000000000000" pitchFamily="2" charset="2"/>
              <a:buChar char="Ø"/>
            </a:pPr>
            <a:r>
              <a:rPr lang="en-US" altLang="en-US" sz="1200" b="1" dirty="0">
                <a:solidFill>
                  <a:srgbClr val="000099"/>
                </a:solidFill>
              </a:rPr>
              <a:t>Emotions are based on our perceived reality, not on what happened. </a:t>
            </a:r>
          </a:p>
          <a:p>
            <a:pPr>
              <a:buFont typeface="Wingdings" panose="05000000000000000000" pitchFamily="2" charset="2"/>
              <a:buChar char="Ø"/>
            </a:pPr>
            <a:r>
              <a:rPr lang="en-US" altLang="en-US" sz="1200" b="1" dirty="0">
                <a:solidFill>
                  <a:srgbClr val="000099"/>
                </a:solidFill>
              </a:rPr>
              <a:t>How will we learn to be better leaders if only one of us gets to be the group leader?</a:t>
            </a:r>
          </a:p>
          <a:p>
            <a:pPr>
              <a:buFont typeface="Wingdings" panose="05000000000000000000" pitchFamily="2" charset="2"/>
              <a:buChar char="Ø"/>
            </a:pPr>
            <a:r>
              <a:rPr lang="en-US" altLang="en-US" sz="1200" b="1" dirty="0">
                <a:solidFill>
                  <a:srgbClr val="000099"/>
                </a:solidFill>
              </a:rPr>
              <a:t>What is the poster going to be useful for in this class ? Will there be questions on it?</a:t>
            </a:r>
          </a:p>
          <a:p>
            <a:pPr>
              <a:buFont typeface="Wingdings" panose="05000000000000000000" pitchFamily="2" charset="2"/>
              <a:buChar char="Ø"/>
            </a:pPr>
            <a:r>
              <a:rPr lang="en-US" altLang="en-US" sz="1200" b="1" dirty="0">
                <a:solidFill>
                  <a:srgbClr val="000099"/>
                </a:solidFill>
              </a:rPr>
              <a:t>Be aware of the brain jumps (think this is very difficult) but I guess the first step is to be aware of it and even know that it is a think we tend to do.</a:t>
            </a:r>
          </a:p>
          <a:p>
            <a:pPr>
              <a:buFont typeface="Wingdings" panose="05000000000000000000" pitchFamily="2" charset="2"/>
              <a:buChar char="Ø"/>
            </a:pPr>
            <a:r>
              <a:rPr lang="en-US" altLang="en-US" sz="1200" b="1" dirty="0">
                <a:solidFill>
                  <a:srgbClr val="000099"/>
                </a:solidFill>
              </a:rPr>
              <a:t>Maybe make it so that everyone can talk, because now there is a lot of mumbling.</a:t>
            </a:r>
          </a:p>
          <a:p>
            <a:pPr>
              <a:buFont typeface="Wingdings" panose="05000000000000000000" pitchFamily="2" charset="2"/>
              <a:buChar char="Ø"/>
            </a:pPr>
            <a:r>
              <a:rPr lang="en-US" altLang="en-US" sz="1200" b="1" dirty="0">
                <a:solidFill>
                  <a:srgbClr val="000099"/>
                </a:solidFill>
              </a:rPr>
              <a:t>more vids like the podcast on YouTube you showed.</a:t>
            </a:r>
          </a:p>
          <a:p>
            <a:pPr>
              <a:buFont typeface="Wingdings" panose="05000000000000000000" pitchFamily="2" charset="2"/>
              <a:buChar char="Ø"/>
            </a:pPr>
            <a:r>
              <a:rPr lang="en-US" altLang="en-US" sz="1200" b="1" dirty="0">
                <a:solidFill>
                  <a:srgbClr val="000099"/>
                </a:solidFill>
              </a:rPr>
              <a:t>I liked how the paper about being present went around the classroom, instead of a big line waiting to sign it!</a:t>
            </a:r>
          </a:p>
          <a:p>
            <a:pPr>
              <a:buFont typeface="Wingdings" panose="05000000000000000000" pitchFamily="2" charset="2"/>
              <a:buChar char="Ø"/>
            </a:pPr>
            <a:r>
              <a:rPr lang="en-US" altLang="en-US" sz="1200" b="1" dirty="0">
                <a:solidFill>
                  <a:srgbClr val="000099"/>
                </a:solidFill>
              </a:rPr>
              <a:t>Dealing with emotions are not easy, and at some point even annoying. Fleeing seems to always be the better answer but doesn't seem to be efficient in a long run</a:t>
            </a:r>
          </a:p>
          <a:p>
            <a:pPr>
              <a:buFont typeface="Wingdings" panose="05000000000000000000" pitchFamily="2" charset="2"/>
              <a:buChar char="Ø"/>
            </a:pPr>
            <a:r>
              <a:rPr lang="en-US" altLang="en-US" sz="1200" b="1" dirty="0">
                <a:solidFill>
                  <a:srgbClr val="000099"/>
                </a:solidFill>
              </a:rPr>
              <a:t>Would it be possible to have more breaks.</a:t>
            </a:r>
          </a:p>
          <a:p>
            <a:pPr>
              <a:buFont typeface="Wingdings" panose="05000000000000000000" pitchFamily="2" charset="2"/>
              <a:buChar char="Ø"/>
            </a:pPr>
            <a:r>
              <a:rPr lang="en-US" altLang="en-US" sz="1200" b="1" dirty="0">
                <a:solidFill>
                  <a:srgbClr val="000099"/>
                </a:solidFill>
              </a:rPr>
              <a:t>Go faster. I really did not learn a lot considering I spend 3h in class.</a:t>
            </a:r>
          </a:p>
          <a:p>
            <a:pPr>
              <a:buFont typeface="Wingdings" panose="05000000000000000000" pitchFamily="2" charset="2"/>
              <a:buChar char="Ø"/>
            </a:pPr>
            <a:r>
              <a:rPr lang="en-US" altLang="en-US" sz="1200" b="1" dirty="0">
                <a:solidFill>
                  <a:srgbClr val="000099"/>
                </a:solidFill>
              </a:rPr>
              <a:t>I’m not </a:t>
            </a:r>
            <a:r>
              <a:rPr lang="en-US" altLang="en-US" sz="1200" b="1" dirty="0" err="1">
                <a:solidFill>
                  <a:srgbClr val="000099"/>
                </a:solidFill>
              </a:rPr>
              <a:t>gonna</a:t>
            </a:r>
            <a:r>
              <a:rPr lang="en-US" altLang="en-US" sz="1200" b="1" dirty="0">
                <a:solidFill>
                  <a:srgbClr val="000099"/>
                </a:solidFill>
              </a:rPr>
              <a:t> lie, this lesson taught me absolutely nothing, I don’t know what was the point of this class specifically</a:t>
            </a:r>
          </a:p>
          <a:p>
            <a:pPr>
              <a:buFont typeface="Wingdings" panose="05000000000000000000" pitchFamily="2" charset="2"/>
              <a:buChar char="Ø"/>
            </a:pPr>
            <a:r>
              <a:rPr lang="en-US" altLang="en-US" sz="1200" b="1" dirty="0">
                <a:solidFill>
                  <a:srgbClr val="000099"/>
                </a:solidFill>
              </a:rPr>
              <a:t>Some of the material can be better taught if we have a more standard classroom lecture. Now I feel that we only talk in groups and sometimes it feels that the time could be better used. Maybe we can have a clearer separation between classroom teaching and group activities?</a:t>
            </a:r>
          </a:p>
          <a:p>
            <a:pPr>
              <a:buFont typeface="Wingdings" panose="05000000000000000000" pitchFamily="2" charset="2"/>
              <a:buChar char="Ø"/>
            </a:pPr>
            <a:r>
              <a:rPr lang="en-US" altLang="en-US" sz="1200" b="1" dirty="0">
                <a:solidFill>
                  <a:srgbClr val="000099"/>
                </a:solidFill>
              </a:rPr>
              <a:t>Please lets do something more energetic in the beginning, I have a really hard time waking up and talking with other people if I am sleepy.</a:t>
            </a:r>
          </a:p>
          <a:p>
            <a:pPr>
              <a:buFont typeface="Wingdings" panose="05000000000000000000" pitchFamily="2" charset="2"/>
              <a:buChar char="Ø"/>
            </a:pPr>
            <a:r>
              <a:rPr lang="en-US" altLang="en-US" sz="1200" b="1" dirty="0">
                <a:solidFill>
                  <a:srgbClr val="000099"/>
                </a:solidFill>
              </a:rPr>
              <a:t>I felt the class was a bit on a rush so we </a:t>
            </a:r>
            <a:r>
              <a:rPr lang="en-US" altLang="en-US" sz="1200" b="1" dirty="0" err="1">
                <a:solidFill>
                  <a:srgbClr val="000099"/>
                </a:solidFill>
              </a:rPr>
              <a:t>didnt</a:t>
            </a:r>
            <a:r>
              <a:rPr lang="en-US" altLang="en-US" sz="1200" b="1" dirty="0">
                <a:solidFill>
                  <a:srgbClr val="000099"/>
                </a:solidFill>
              </a:rPr>
              <a:t> have a lot of time to go deep into the main concepts</a:t>
            </a:r>
          </a:p>
        </p:txBody>
      </p:sp>
    </p:spTree>
    <p:extLst>
      <p:ext uri="{BB962C8B-B14F-4D97-AF65-F5344CB8AC3E}">
        <p14:creationId xmlns:p14="http://schemas.microsoft.com/office/powerpoint/2010/main" val="34700345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25666"/>
                                        </p:tgtEl>
                                        <p:attrNameLst>
                                          <p:attrName>style.visibility</p:attrName>
                                        </p:attrNameLst>
                                      </p:cBhvr>
                                      <p:to>
                                        <p:strVal val="visible"/>
                                      </p:to>
                                    </p:set>
                                    <p:animEffect transition="in" filter="wipe(left)">
                                      <p:cBhvr>
                                        <p:cTn id="7" dur="500"/>
                                        <p:tgtEl>
                                          <p:spTgt spid="6256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148">
                                            <p:txEl>
                                              <p:pRg st="0" end="0"/>
                                            </p:txEl>
                                          </p:spTgt>
                                        </p:tgtEl>
                                        <p:attrNameLst>
                                          <p:attrName>style.visibility</p:attrName>
                                        </p:attrNameLst>
                                      </p:cBhvr>
                                      <p:to>
                                        <p:strVal val="visible"/>
                                      </p:to>
                                    </p:set>
                                    <p:animEffect transition="in" filter="wipe(left)">
                                      <p:cBhvr>
                                        <p:cTn id="12" dur="1000"/>
                                        <p:tgtEl>
                                          <p:spTgt spid="614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148">
                                            <p:txEl>
                                              <p:pRg st="1" end="1"/>
                                            </p:txEl>
                                          </p:spTgt>
                                        </p:tgtEl>
                                        <p:attrNameLst>
                                          <p:attrName>style.visibility</p:attrName>
                                        </p:attrNameLst>
                                      </p:cBhvr>
                                      <p:to>
                                        <p:strVal val="visible"/>
                                      </p:to>
                                    </p:set>
                                    <p:animEffect transition="in" filter="wipe(left)">
                                      <p:cBhvr>
                                        <p:cTn id="17" dur="1000"/>
                                        <p:tgtEl>
                                          <p:spTgt spid="614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148">
                                            <p:txEl>
                                              <p:pRg st="2" end="2"/>
                                            </p:txEl>
                                          </p:spTgt>
                                        </p:tgtEl>
                                        <p:attrNameLst>
                                          <p:attrName>style.visibility</p:attrName>
                                        </p:attrNameLst>
                                      </p:cBhvr>
                                      <p:to>
                                        <p:strVal val="visible"/>
                                      </p:to>
                                    </p:set>
                                    <p:animEffect transition="in" filter="wipe(left)">
                                      <p:cBhvr>
                                        <p:cTn id="22" dur="1000"/>
                                        <p:tgtEl>
                                          <p:spTgt spid="614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148">
                                            <p:txEl>
                                              <p:pRg st="3" end="3"/>
                                            </p:txEl>
                                          </p:spTgt>
                                        </p:tgtEl>
                                        <p:attrNameLst>
                                          <p:attrName>style.visibility</p:attrName>
                                        </p:attrNameLst>
                                      </p:cBhvr>
                                      <p:to>
                                        <p:strVal val="visible"/>
                                      </p:to>
                                    </p:set>
                                    <p:animEffect transition="in" filter="wipe(left)">
                                      <p:cBhvr>
                                        <p:cTn id="27" dur="1000"/>
                                        <p:tgtEl>
                                          <p:spTgt spid="614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148">
                                            <p:txEl>
                                              <p:pRg st="4" end="4"/>
                                            </p:txEl>
                                          </p:spTgt>
                                        </p:tgtEl>
                                        <p:attrNameLst>
                                          <p:attrName>style.visibility</p:attrName>
                                        </p:attrNameLst>
                                      </p:cBhvr>
                                      <p:to>
                                        <p:strVal val="visible"/>
                                      </p:to>
                                    </p:set>
                                    <p:animEffect transition="in" filter="wipe(left)">
                                      <p:cBhvr>
                                        <p:cTn id="32" dur="1000"/>
                                        <p:tgtEl>
                                          <p:spTgt spid="614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148">
                                            <p:txEl>
                                              <p:pRg st="5" end="5"/>
                                            </p:txEl>
                                          </p:spTgt>
                                        </p:tgtEl>
                                        <p:attrNameLst>
                                          <p:attrName>style.visibility</p:attrName>
                                        </p:attrNameLst>
                                      </p:cBhvr>
                                      <p:to>
                                        <p:strVal val="visible"/>
                                      </p:to>
                                    </p:set>
                                    <p:animEffect transition="in" filter="wipe(left)">
                                      <p:cBhvr>
                                        <p:cTn id="37" dur="1000"/>
                                        <p:tgtEl>
                                          <p:spTgt spid="6148">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148">
                                            <p:txEl>
                                              <p:pRg st="6" end="6"/>
                                            </p:txEl>
                                          </p:spTgt>
                                        </p:tgtEl>
                                        <p:attrNameLst>
                                          <p:attrName>style.visibility</p:attrName>
                                        </p:attrNameLst>
                                      </p:cBhvr>
                                      <p:to>
                                        <p:strVal val="visible"/>
                                      </p:to>
                                    </p:set>
                                    <p:animEffect transition="in" filter="wipe(left)">
                                      <p:cBhvr>
                                        <p:cTn id="42" dur="1000"/>
                                        <p:tgtEl>
                                          <p:spTgt spid="6148">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148">
                                            <p:txEl>
                                              <p:pRg st="7" end="7"/>
                                            </p:txEl>
                                          </p:spTgt>
                                        </p:tgtEl>
                                        <p:attrNameLst>
                                          <p:attrName>style.visibility</p:attrName>
                                        </p:attrNameLst>
                                      </p:cBhvr>
                                      <p:to>
                                        <p:strVal val="visible"/>
                                      </p:to>
                                    </p:set>
                                    <p:animEffect transition="in" filter="wipe(left)">
                                      <p:cBhvr>
                                        <p:cTn id="47" dur="1000"/>
                                        <p:tgtEl>
                                          <p:spTgt spid="614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666" grpId="0" autoUpdateAnimBg="0"/>
      <p:bldP spid="614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72F3A-7FE9-0265-A21E-E8F11863DD1D}"/>
            </a:ext>
          </a:extLst>
        </p:cNvPr>
        <p:cNvGrpSpPr/>
        <p:nvPr/>
      </p:nvGrpSpPr>
      <p:grpSpPr>
        <a:xfrm>
          <a:off x="0" y="0"/>
          <a:ext cx="0" cy="0"/>
          <a:chOff x="0" y="0"/>
          <a:chExt cx="0" cy="0"/>
        </a:xfrm>
      </p:grpSpPr>
      <p:sp>
        <p:nvSpPr>
          <p:cNvPr id="614404" name="Rectangle 4">
            <a:extLst>
              <a:ext uri="{FF2B5EF4-FFF2-40B4-BE49-F238E27FC236}">
                <a16:creationId xmlns:a16="http://schemas.microsoft.com/office/drawing/2014/main" id="{3D8CE75D-F679-4A47-60A0-2B81ACB537E2}"/>
              </a:ext>
            </a:extLst>
          </p:cNvPr>
          <p:cNvSpPr>
            <a:spLocks noGrp="1" noChangeArrowheads="1"/>
          </p:cNvSpPr>
          <p:nvPr>
            <p:ph type="ctrTitle"/>
          </p:nvPr>
        </p:nvSpPr>
        <p:spPr>
          <a:xfrm>
            <a:off x="685800" y="2514600"/>
            <a:ext cx="7620000" cy="822325"/>
          </a:xfrm>
        </p:spPr>
        <p:txBody>
          <a:bodyPr/>
          <a:lstStyle/>
          <a:p>
            <a:pPr>
              <a:defRPr/>
            </a:pPr>
            <a:r>
              <a:rPr lang="en-US" sz="5400" b="1" dirty="0">
                <a:solidFill>
                  <a:srgbClr val="0070C0"/>
                </a:solidFill>
                <a:effectLst>
                  <a:outerShdw blurRad="38100" dist="38100" dir="2700000" algn="tl">
                    <a:srgbClr val="C0C0C0"/>
                  </a:outerShdw>
                </a:effectLst>
                <a:latin typeface="Century Gothic" pitchFamily="34" charset="0"/>
                <a:ea typeface="+mj-ea"/>
              </a:rPr>
              <a:t>Appendix</a:t>
            </a:r>
            <a:br>
              <a:rPr lang="en-US" sz="5400" b="1" dirty="0">
                <a:solidFill>
                  <a:srgbClr val="0070C0"/>
                </a:solidFill>
                <a:effectLst>
                  <a:outerShdw blurRad="38100" dist="38100" dir="2700000" algn="tl">
                    <a:srgbClr val="C0C0C0"/>
                  </a:outerShdw>
                </a:effectLst>
                <a:latin typeface="Century Gothic" pitchFamily="34" charset="0"/>
                <a:ea typeface="+mj-ea"/>
              </a:rPr>
            </a:br>
            <a:r>
              <a:rPr lang="en-US" sz="5400" b="1" dirty="0">
                <a:solidFill>
                  <a:srgbClr val="0070C0"/>
                </a:solidFill>
                <a:effectLst>
                  <a:outerShdw blurRad="38100" dist="38100" dir="2700000" algn="tl">
                    <a:srgbClr val="C0C0C0"/>
                  </a:outerShdw>
                </a:effectLst>
                <a:latin typeface="Century Gothic" pitchFamily="34" charset="0"/>
                <a:ea typeface="+mj-ea"/>
              </a:rPr>
              <a:t>Other slides for next time</a:t>
            </a:r>
          </a:p>
        </p:txBody>
      </p:sp>
      <p:sp>
        <p:nvSpPr>
          <p:cNvPr id="113667" name="Espace réservé du numéro de diapositive 28">
            <a:extLst>
              <a:ext uri="{FF2B5EF4-FFF2-40B4-BE49-F238E27FC236}">
                <a16:creationId xmlns:a16="http://schemas.microsoft.com/office/drawing/2014/main" id="{1AB56FB3-B9B6-03CC-AB61-52E713916C97}"/>
              </a:ext>
            </a:extLst>
          </p:cNvPr>
          <p:cNvSpPr>
            <a:spLocks noGrp="1"/>
          </p:cNvSpPr>
          <p:nvPr>
            <p:ph type="sldNum" sz="quarter" idx="12"/>
          </p:nvPr>
        </p:nvSpPr>
        <p:spPr>
          <a:xfrm>
            <a:off x="8534400" y="6248400"/>
            <a:ext cx="4572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60698E3A-F1FF-4C33-9D1D-83B2F35AEA86}" type="slidenum">
              <a:rPr lang="en-US" altLang="en-US" sz="1800">
                <a:latin typeface="Century Gothic" panose="020B0502020202020204" pitchFamily="34" charset="0"/>
              </a:rPr>
              <a:pPr eaLnBrk="1" hangingPunct="1"/>
              <a:t>40</a:t>
            </a:fld>
            <a:endParaRPr lang="en-US" altLang="en-US" sz="1800">
              <a:latin typeface="Century Gothic" panose="020B0502020202020204" pitchFamily="34" charset="0"/>
            </a:endParaRPr>
          </a:p>
        </p:txBody>
      </p:sp>
    </p:spTree>
    <p:extLst>
      <p:ext uri="{BB962C8B-B14F-4D97-AF65-F5344CB8AC3E}">
        <p14:creationId xmlns:p14="http://schemas.microsoft.com/office/powerpoint/2010/main" val="4025813646"/>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614404"/>
                                        </p:tgtEl>
                                        <p:attrNameLst>
                                          <p:attrName>style.visibility</p:attrName>
                                        </p:attrNameLst>
                                      </p:cBhvr>
                                      <p:to>
                                        <p:strVal val="visible"/>
                                      </p:to>
                                    </p:set>
                                    <p:anim calcmode="lin" valueType="num">
                                      <p:cBhvr>
                                        <p:cTn id="7" dur="500" fill="hold"/>
                                        <p:tgtEl>
                                          <p:spTgt spid="614404"/>
                                        </p:tgtEl>
                                        <p:attrNameLst>
                                          <p:attrName>ppt_w</p:attrName>
                                        </p:attrNameLst>
                                      </p:cBhvr>
                                      <p:tavLst>
                                        <p:tav tm="0">
                                          <p:val>
                                            <p:fltVal val="0"/>
                                          </p:val>
                                        </p:tav>
                                        <p:tav tm="100000">
                                          <p:val>
                                            <p:strVal val="#ppt_w"/>
                                          </p:val>
                                        </p:tav>
                                      </p:tavLst>
                                    </p:anim>
                                    <p:anim calcmode="lin" valueType="num">
                                      <p:cBhvr>
                                        <p:cTn id="8" dur="500" fill="hold"/>
                                        <p:tgtEl>
                                          <p:spTgt spid="61440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0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a:solidFill>
                  <a:srgbClr val="0000CC"/>
                </a:solidFill>
              </a:rPr>
              <a:t>Mindfulness Activity</a:t>
            </a:r>
          </a:p>
        </p:txBody>
      </p:sp>
      <p:sp>
        <p:nvSpPr>
          <p:cNvPr id="7" name="Content Placeholder 6"/>
          <p:cNvSpPr>
            <a:spLocks noGrp="1"/>
          </p:cNvSpPr>
          <p:nvPr>
            <p:ph idx="1"/>
          </p:nvPr>
        </p:nvSpPr>
        <p:spPr/>
        <p:txBody>
          <a:bodyPr/>
          <a:lstStyle/>
          <a:p>
            <a:r>
              <a:rPr lang="en-US" dirty="0"/>
              <a:t>??</a:t>
            </a:r>
          </a:p>
        </p:txBody>
      </p:sp>
      <p:sp>
        <p:nvSpPr>
          <p:cNvPr id="5" name="Slide Number Placeholder 4"/>
          <p:cNvSpPr>
            <a:spLocks noGrp="1"/>
          </p:cNvSpPr>
          <p:nvPr>
            <p:ph type="sldNum" sz="quarter" idx="12"/>
          </p:nvPr>
        </p:nvSpPr>
        <p:spPr/>
        <p:txBody>
          <a:bodyPr/>
          <a:lstStyle/>
          <a:p>
            <a:pPr>
              <a:defRPr/>
            </a:pPr>
            <a:fld id="{12FAF659-275B-F44B-BEEA-7A36CC415CA4}" type="slidenum">
              <a:rPr lang="en-US" smtClean="0"/>
              <a:pPr>
                <a:defRPr/>
              </a:pPr>
              <a:t>41</a:t>
            </a:fld>
            <a:endParaRPr lang="en-US"/>
          </a:p>
        </p:txBody>
      </p:sp>
    </p:spTree>
    <p:extLst>
      <p:ext uri="{BB962C8B-B14F-4D97-AF65-F5344CB8AC3E}">
        <p14:creationId xmlns:p14="http://schemas.microsoft.com/office/powerpoint/2010/main" val="20228352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83148E82-31A5-1B4B-BB63-CD258D7192DB}" type="slidenum">
              <a:rPr lang="en-US" smtClean="0"/>
              <a:pPr>
                <a:defRPr/>
              </a:pPr>
              <a:t>42</a:t>
            </a:fld>
            <a:endParaRPr lang="en-US"/>
          </a:p>
        </p:txBody>
      </p:sp>
      <p:sp>
        <p:nvSpPr>
          <p:cNvPr id="4" name="Title 3">
            <a:extLst>
              <a:ext uri="{FF2B5EF4-FFF2-40B4-BE49-F238E27FC236}">
                <a16:creationId xmlns:a16="http://schemas.microsoft.com/office/drawing/2014/main" id="{1DDC49BF-4993-94DE-6B0A-44B96F218705}"/>
              </a:ext>
            </a:extLst>
          </p:cNvPr>
          <p:cNvSpPr>
            <a:spLocks noGrp="1"/>
          </p:cNvSpPr>
          <p:nvPr>
            <p:ph type="title"/>
          </p:nvPr>
        </p:nvSpPr>
        <p:spPr>
          <a:xfrm>
            <a:off x="152400" y="274638"/>
            <a:ext cx="8915400" cy="1143000"/>
          </a:xfrm>
        </p:spPr>
        <p:txBody>
          <a:bodyPr/>
          <a:lstStyle/>
          <a:p>
            <a:r>
              <a:rPr lang="en-GB" b="1" dirty="0">
                <a:solidFill>
                  <a:srgbClr val="0000CC"/>
                </a:solidFill>
              </a:rPr>
              <a:t>Four Horsemen of the Apocalypse</a:t>
            </a:r>
          </a:p>
        </p:txBody>
      </p:sp>
      <p:pic>
        <p:nvPicPr>
          <p:cNvPr id="1026" name="Picture 2" descr="undefined">
            <a:extLst>
              <a:ext uri="{FF2B5EF4-FFF2-40B4-BE49-F238E27FC236}">
                <a16:creationId xmlns:a16="http://schemas.microsoft.com/office/drawing/2014/main" id="{90C1A422-241C-808C-0CFC-2E4F05C7AC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71650"/>
            <a:ext cx="9144000" cy="4781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78795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83148E82-31A5-1B4B-BB63-CD258D7192DB}" type="slidenum">
              <a:rPr lang="en-US" smtClean="0"/>
              <a:pPr>
                <a:defRPr/>
              </a:pPr>
              <a:t>43</a:t>
            </a:fld>
            <a:endParaRPr lang="en-US"/>
          </a:p>
        </p:txBody>
      </p:sp>
      <p:sp>
        <p:nvSpPr>
          <p:cNvPr id="4" name="Title 3">
            <a:extLst>
              <a:ext uri="{FF2B5EF4-FFF2-40B4-BE49-F238E27FC236}">
                <a16:creationId xmlns:a16="http://schemas.microsoft.com/office/drawing/2014/main" id="{1DDC49BF-4993-94DE-6B0A-44B96F218705}"/>
              </a:ext>
            </a:extLst>
          </p:cNvPr>
          <p:cNvSpPr>
            <a:spLocks noGrp="1"/>
          </p:cNvSpPr>
          <p:nvPr>
            <p:ph type="title"/>
          </p:nvPr>
        </p:nvSpPr>
        <p:spPr>
          <a:xfrm>
            <a:off x="152400" y="274638"/>
            <a:ext cx="8915400" cy="1143000"/>
          </a:xfrm>
        </p:spPr>
        <p:txBody>
          <a:bodyPr/>
          <a:lstStyle/>
          <a:p>
            <a:r>
              <a:rPr lang="en-GB" b="1" dirty="0">
                <a:solidFill>
                  <a:srgbClr val="0000CC"/>
                </a:solidFill>
              </a:rPr>
              <a:t>Four Horsemen of the Apocalypse</a:t>
            </a:r>
          </a:p>
        </p:txBody>
      </p:sp>
      <p:sp>
        <p:nvSpPr>
          <p:cNvPr id="2" name="Title 1">
            <a:extLst>
              <a:ext uri="{FF2B5EF4-FFF2-40B4-BE49-F238E27FC236}">
                <a16:creationId xmlns:a16="http://schemas.microsoft.com/office/drawing/2014/main" id="{9275B778-7180-5ED9-D05A-3D319E29DEA3}"/>
              </a:ext>
            </a:extLst>
          </p:cNvPr>
          <p:cNvSpPr txBox="1">
            <a:spLocks/>
          </p:cNvSpPr>
          <p:nvPr/>
        </p:nvSpPr>
        <p:spPr bwMode="auto">
          <a:xfrm>
            <a:off x="457200" y="1905000"/>
            <a:ext cx="82296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marL="514350" indent="-514350" algn="l">
              <a:buFont typeface="+mj-lt"/>
              <a:buAutoNum type="arabicPeriod"/>
            </a:pPr>
            <a:r>
              <a:rPr lang="en-GB" sz="3200" kern="0" dirty="0">
                <a:solidFill>
                  <a:srgbClr val="0000CC"/>
                </a:solidFill>
                <a:effectLst>
                  <a:outerShdw blurRad="38100" dist="38100" dir="2700000" algn="tl">
                    <a:srgbClr val="000000">
                      <a:alpha val="43137"/>
                    </a:srgbClr>
                  </a:outerShdw>
                </a:effectLst>
              </a:rPr>
              <a:t>Criticism (judging based on merits or faults) </a:t>
            </a:r>
          </a:p>
          <a:p>
            <a:pPr marL="514350" indent="-514350" algn="l">
              <a:buFont typeface="+mj-lt"/>
              <a:buAutoNum type="arabicPeriod"/>
            </a:pPr>
            <a:r>
              <a:rPr lang="en-GB" sz="3200" kern="0" dirty="0">
                <a:solidFill>
                  <a:srgbClr val="0000CC"/>
                </a:solidFill>
                <a:effectLst>
                  <a:outerShdw blurRad="38100" dist="38100" dir="2700000" algn="tl">
                    <a:srgbClr val="000000">
                      <a:alpha val="43137"/>
                    </a:srgbClr>
                  </a:outerShdw>
                </a:effectLst>
              </a:rPr>
              <a:t>Contempt (expression of disrespect)</a:t>
            </a:r>
          </a:p>
          <a:p>
            <a:pPr marL="514350" indent="-514350" algn="l">
              <a:buFont typeface="+mj-lt"/>
              <a:buAutoNum type="arabicPeriod"/>
            </a:pPr>
            <a:r>
              <a:rPr lang="en-GB" sz="3200" kern="0" dirty="0">
                <a:solidFill>
                  <a:srgbClr val="0000CC"/>
                </a:solidFill>
                <a:effectLst>
                  <a:outerShdw blurRad="38100" dist="38100" dir="2700000" algn="tl">
                    <a:srgbClr val="000000">
                      <a:alpha val="43137"/>
                    </a:srgbClr>
                  </a:outerShdw>
                </a:effectLst>
              </a:rPr>
              <a:t>Defensiveness (playing victim)</a:t>
            </a:r>
          </a:p>
          <a:p>
            <a:pPr marL="514350" indent="-514350" algn="l">
              <a:buFont typeface="+mj-lt"/>
              <a:buAutoNum type="arabicPeriod"/>
            </a:pPr>
            <a:r>
              <a:rPr lang="en-GB" sz="3200" kern="0" dirty="0">
                <a:solidFill>
                  <a:srgbClr val="0000CC"/>
                </a:solidFill>
                <a:effectLst>
                  <a:outerShdw blurRad="38100" dist="38100" dir="2700000" algn="tl">
                    <a:srgbClr val="000000">
                      <a:alpha val="43137"/>
                    </a:srgbClr>
                  </a:outerShdw>
                </a:effectLst>
              </a:rPr>
              <a:t>and Stonewalling (avoiding conflict)</a:t>
            </a:r>
          </a:p>
          <a:p>
            <a:pPr algn="l"/>
            <a:endParaRPr lang="en-GB" sz="3200" kern="0" dirty="0">
              <a:solidFill>
                <a:srgbClr val="0000CC"/>
              </a:solidFill>
              <a:effectLst>
                <a:outerShdw blurRad="38100" dist="38100" dir="2700000" algn="tl">
                  <a:srgbClr val="000000">
                    <a:alpha val="43137"/>
                  </a:srgbClr>
                </a:outerShdw>
              </a:effectLst>
            </a:endParaRPr>
          </a:p>
          <a:p>
            <a:pPr algn="l"/>
            <a:r>
              <a:rPr lang="en-GB" sz="3200" kern="0" dirty="0">
                <a:solidFill>
                  <a:srgbClr val="0000CC"/>
                </a:solidFill>
                <a:effectLst>
                  <a:outerShdw blurRad="38100" dist="38100" dir="2700000" algn="tl">
                    <a:srgbClr val="000000">
                      <a:alpha val="43137"/>
                    </a:srgbClr>
                  </a:outerShdw>
                </a:effectLst>
                <a:hlinkClick r:id="rId2"/>
              </a:rPr>
              <a:t>https://www.gottman.com/blog/the-four-horsemen-recognizing-criticism-contempt-defensiveness-and-stonewalling/</a:t>
            </a:r>
            <a:r>
              <a:rPr lang="en-GB" sz="3200" kern="0" dirty="0">
                <a:solidFill>
                  <a:srgbClr val="0000CC"/>
                </a:solidFill>
                <a:effectLst>
                  <a:outerShdw blurRad="38100" dist="38100" dir="2700000" algn="tl">
                    <a:srgbClr val="000000">
                      <a:alpha val="43137"/>
                    </a:srgbClr>
                  </a:outerShdw>
                </a:effectLst>
              </a:rPr>
              <a:t> </a:t>
            </a:r>
            <a:br>
              <a:rPr lang="en-GB" sz="3200" kern="0" dirty="0">
                <a:solidFill>
                  <a:srgbClr val="0000CC"/>
                </a:solidFill>
                <a:effectLst>
                  <a:outerShdw blurRad="38100" dist="38100" dir="2700000" algn="tl">
                    <a:srgbClr val="000000">
                      <a:alpha val="43137"/>
                    </a:srgbClr>
                  </a:outerShdw>
                </a:effectLst>
              </a:rPr>
            </a:br>
            <a:br>
              <a:rPr lang="en-GB" sz="3200" kern="0" dirty="0">
                <a:solidFill>
                  <a:srgbClr val="0000CC"/>
                </a:solidFill>
                <a:effectLst>
                  <a:outerShdw blurRad="38100" dist="38100" dir="2700000" algn="tl">
                    <a:srgbClr val="000000">
                      <a:alpha val="43137"/>
                    </a:srgbClr>
                  </a:outerShdw>
                </a:effectLst>
              </a:rPr>
            </a:br>
            <a:endParaRPr lang="en-GB" sz="3200" kern="0" dirty="0">
              <a:solidFill>
                <a:srgbClr val="0000CC"/>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77546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83148E82-31A5-1B4B-BB63-CD258D7192DB}" type="slidenum">
              <a:rPr lang="en-US" smtClean="0"/>
              <a:pPr>
                <a:defRPr/>
              </a:pPr>
              <a:t>44</a:t>
            </a:fld>
            <a:endParaRPr lang="en-US"/>
          </a:p>
        </p:txBody>
      </p:sp>
      <p:sp>
        <p:nvSpPr>
          <p:cNvPr id="4" name="Title 3">
            <a:extLst>
              <a:ext uri="{FF2B5EF4-FFF2-40B4-BE49-F238E27FC236}">
                <a16:creationId xmlns:a16="http://schemas.microsoft.com/office/drawing/2014/main" id="{1DDC49BF-4993-94DE-6B0A-44B96F218705}"/>
              </a:ext>
            </a:extLst>
          </p:cNvPr>
          <p:cNvSpPr>
            <a:spLocks noGrp="1"/>
          </p:cNvSpPr>
          <p:nvPr>
            <p:ph type="title"/>
          </p:nvPr>
        </p:nvSpPr>
        <p:spPr>
          <a:xfrm>
            <a:off x="152400" y="274638"/>
            <a:ext cx="8915400" cy="1143000"/>
          </a:xfrm>
        </p:spPr>
        <p:txBody>
          <a:bodyPr/>
          <a:lstStyle/>
          <a:p>
            <a:r>
              <a:rPr lang="en-GB" b="1" dirty="0">
                <a:solidFill>
                  <a:srgbClr val="0000CC"/>
                </a:solidFill>
              </a:rPr>
              <a:t>Four Horsemen Activity</a:t>
            </a:r>
          </a:p>
        </p:txBody>
      </p:sp>
      <p:sp>
        <p:nvSpPr>
          <p:cNvPr id="6" name="Title 1">
            <a:extLst>
              <a:ext uri="{FF2B5EF4-FFF2-40B4-BE49-F238E27FC236}">
                <a16:creationId xmlns:a16="http://schemas.microsoft.com/office/drawing/2014/main" id="{60FAD86B-867D-05D5-9932-A510B84BAE8B}"/>
              </a:ext>
            </a:extLst>
          </p:cNvPr>
          <p:cNvSpPr txBox="1">
            <a:spLocks/>
          </p:cNvSpPr>
          <p:nvPr/>
        </p:nvSpPr>
        <p:spPr bwMode="auto">
          <a:xfrm>
            <a:off x="457200" y="1905000"/>
            <a:ext cx="82296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l"/>
            <a:r>
              <a:rPr lang="en-GB" sz="3200" kern="0" dirty="0">
                <a:solidFill>
                  <a:srgbClr val="0000CC"/>
                </a:solidFill>
                <a:effectLst>
                  <a:outerShdw blurRad="38100" dist="38100" dir="2700000" algn="tl">
                    <a:srgbClr val="000000">
                      <a:alpha val="43137"/>
                    </a:srgbClr>
                  </a:outerShdw>
                </a:effectLst>
              </a:rPr>
              <a:t>In your group choose one of the 4 horseman behaviours</a:t>
            </a:r>
          </a:p>
          <a:p>
            <a:pPr algn="l"/>
            <a:endParaRPr lang="en-GB" sz="3200" kern="0" dirty="0">
              <a:solidFill>
                <a:srgbClr val="0000CC"/>
              </a:solidFill>
              <a:effectLst>
                <a:outerShdw blurRad="38100" dist="38100" dir="2700000" algn="tl">
                  <a:srgbClr val="000000">
                    <a:alpha val="43137"/>
                  </a:srgbClr>
                </a:outerShdw>
              </a:effectLst>
            </a:endParaRPr>
          </a:p>
          <a:p>
            <a:pPr algn="l"/>
            <a:r>
              <a:rPr lang="en-GB" sz="3200" kern="0" dirty="0">
                <a:solidFill>
                  <a:srgbClr val="0000CC"/>
                </a:solidFill>
                <a:effectLst>
                  <a:outerShdw blurRad="38100" dist="38100" dir="2700000" algn="tl">
                    <a:srgbClr val="000000">
                      <a:alpha val="43137"/>
                    </a:srgbClr>
                  </a:outerShdw>
                </a:effectLst>
              </a:rPr>
              <a:t>5’ to prepare a mini “play” to act out the behaviour</a:t>
            </a:r>
          </a:p>
          <a:p>
            <a:pPr algn="l"/>
            <a:endParaRPr lang="en-GB" sz="3200" kern="0" dirty="0">
              <a:solidFill>
                <a:srgbClr val="0000CC"/>
              </a:solidFill>
              <a:effectLst>
                <a:outerShdw blurRad="38100" dist="38100" dir="2700000" algn="tl">
                  <a:srgbClr val="000000">
                    <a:alpha val="43137"/>
                  </a:srgbClr>
                </a:outerShdw>
              </a:effectLst>
            </a:endParaRPr>
          </a:p>
          <a:p>
            <a:pPr algn="l"/>
            <a:r>
              <a:rPr lang="en-GB" sz="3200" kern="0" dirty="0">
                <a:solidFill>
                  <a:srgbClr val="0000CC"/>
                </a:solidFill>
                <a:effectLst>
                  <a:outerShdw blurRad="38100" dist="38100" dir="2700000" algn="tl">
                    <a:srgbClr val="000000">
                      <a:alpha val="43137"/>
                    </a:srgbClr>
                  </a:outerShdw>
                </a:effectLst>
              </a:rPr>
              <a:t>Other groups guess what it is?</a:t>
            </a:r>
            <a:br>
              <a:rPr lang="en-GB" sz="3200" kern="0" dirty="0">
                <a:solidFill>
                  <a:srgbClr val="0000CC"/>
                </a:solidFill>
                <a:effectLst>
                  <a:outerShdw blurRad="38100" dist="38100" dir="2700000" algn="tl">
                    <a:srgbClr val="000000">
                      <a:alpha val="43137"/>
                    </a:srgbClr>
                  </a:outerShdw>
                </a:effectLst>
              </a:rPr>
            </a:br>
            <a:endParaRPr lang="en-GB" sz="3200" kern="0" dirty="0">
              <a:solidFill>
                <a:srgbClr val="0000CC"/>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628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83148E82-31A5-1B4B-BB63-CD258D7192DB}" type="slidenum">
              <a:rPr lang="en-US" smtClean="0"/>
              <a:pPr>
                <a:defRPr/>
              </a:pPr>
              <a:t>45</a:t>
            </a:fld>
            <a:endParaRPr lang="en-US"/>
          </a:p>
        </p:txBody>
      </p:sp>
      <p:pic>
        <p:nvPicPr>
          <p:cNvPr id="3074" name="Picture 2" descr="anger-iceberg-1">
            <a:extLst>
              <a:ext uri="{FF2B5EF4-FFF2-40B4-BE49-F238E27FC236}">
                <a16:creationId xmlns:a16="http://schemas.microsoft.com/office/drawing/2014/main" id="{3E7D6744-1EE0-9FFC-59EC-6EFFFD801A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49711"/>
            <a:ext cx="5218113" cy="6808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17582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83148E82-31A5-1B4B-BB63-CD258D7192DB}" type="slidenum">
              <a:rPr lang="en-US" smtClean="0"/>
              <a:pPr>
                <a:defRPr/>
              </a:pPr>
              <a:t>46</a:t>
            </a:fld>
            <a:endParaRPr lang="en-US"/>
          </a:p>
        </p:txBody>
      </p:sp>
      <p:sp>
        <p:nvSpPr>
          <p:cNvPr id="4" name="Title 3">
            <a:extLst>
              <a:ext uri="{FF2B5EF4-FFF2-40B4-BE49-F238E27FC236}">
                <a16:creationId xmlns:a16="http://schemas.microsoft.com/office/drawing/2014/main" id="{1DDC49BF-4993-94DE-6B0A-44B96F218705}"/>
              </a:ext>
            </a:extLst>
          </p:cNvPr>
          <p:cNvSpPr>
            <a:spLocks noGrp="1"/>
          </p:cNvSpPr>
          <p:nvPr>
            <p:ph type="title"/>
          </p:nvPr>
        </p:nvSpPr>
        <p:spPr>
          <a:xfrm>
            <a:off x="114300" y="38100"/>
            <a:ext cx="8915400" cy="838200"/>
          </a:xfrm>
        </p:spPr>
        <p:txBody>
          <a:bodyPr/>
          <a:lstStyle/>
          <a:p>
            <a:r>
              <a:rPr lang="en-GB" b="1" dirty="0">
                <a:solidFill>
                  <a:srgbClr val="0000CC"/>
                </a:solidFill>
              </a:rPr>
              <a:t>Group/Team Agreement Activity</a:t>
            </a:r>
          </a:p>
        </p:txBody>
      </p:sp>
      <p:sp>
        <p:nvSpPr>
          <p:cNvPr id="6" name="Title 1">
            <a:extLst>
              <a:ext uri="{FF2B5EF4-FFF2-40B4-BE49-F238E27FC236}">
                <a16:creationId xmlns:a16="http://schemas.microsoft.com/office/drawing/2014/main" id="{60FAD86B-867D-05D5-9932-A510B84BAE8B}"/>
              </a:ext>
            </a:extLst>
          </p:cNvPr>
          <p:cNvSpPr txBox="1">
            <a:spLocks/>
          </p:cNvSpPr>
          <p:nvPr/>
        </p:nvSpPr>
        <p:spPr bwMode="auto">
          <a:xfrm>
            <a:off x="304800" y="811177"/>
            <a:ext cx="8229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l"/>
            <a:r>
              <a:rPr lang="en-GB" sz="2400" kern="0" dirty="0">
                <a:solidFill>
                  <a:srgbClr val="0000CC"/>
                </a:solidFill>
                <a:effectLst>
                  <a:outerShdw blurRad="38100" dist="38100" dir="2700000" algn="tl">
                    <a:srgbClr val="000000">
                      <a:alpha val="43137"/>
                    </a:srgbClr>
                  </a:outerShdw>
                </a:effectLst>
              </a:rPr>
              <a:t>In your group discuss what behaviours you want below and above the line. How will you create a shared understanding and outcome in the group/team? Who is responsible for their behaviours and who is accountable for the group becoming a team?</a:t>
            </a:r>
            <a:br>
              <a:rPr lang="en-GB" sz="2400" kern="0" dirty="0">
                <a:solidFill>
                  <a:srgbClr val="0000CC"/>
                </a:solidFill>
                <a:effectLst>
                  <a:outerShdw blurRad="38100" dist="38100" dir="2700000" algn="tl">
                    <a:srgbClr val="000000">
                      <a:alpha val="43137"/>
                    </a:srgbClr>
                  </a:outerShdw>
                </a:effectLst>
              </a:rPr>
            </a:br>
            <a:endParaRPr lang="en-GB" sz="2400" kern="0" dirty="0">
              <a:solidFill>
                <a:srgbClr val="0000CC"/>
              </a:solidFill>
              <a:effectLst>
                <a:outerShdw blurRad="38100" dist="38100" dir="2700000" algn="tl">
                  <a:srgbClr val="000000">
                    <a:alpha val="43137"/>
                  </a:srgbClr>
                </a:outerShdw>
              </a:effectLst>
            </a:endParaRPr>
          </a:p>
        </p:txBody>
      </p:sp>
      <p:pic>
        <p:nvPicPr>
          <p:cNvPr id="2" name="Picture 1">
            <a:extLst>
              <a:ext uri="{FF2B5EF4-FFF2-40B4-BE49-F238E27FC236}">
                <a16:creationId xmlns:a16="http://schemas.microsoft.com/office/drawing/2014/main" id="{2BFB2B45-AD7A-CB1C-A99F-29CBA52AFD02}"/>
              </a:ext>
            </a:extLst>
          </p:cNvPr>
          <p:cNvPicPr>
            <a:picLocks noChangeAspect="1"/>
          </p:cNvPicPr>
          <p:nvPr/>
        </p:nvPicPr>
        <p:blipFill>
          <a:blip r:embed="rId2"/>
          <a:stretch>
            <a:fillRect/>
          </a:stretch>
        </p:blipFill>
        <p:spPr>
          <a:xfrm>
            <a:off x="1752600" y="2658478"/>
            <a:ext cx="5257800" cy="4199521"/>
          </a:xfrm>
          <a:prstGeom prst="rect">
            <a:avLst/>
          </a:prstGeom>
        </p:spPr>
      </p:pic>
    </p:spTree>
    <p:extLst>
      <p:ext uri="{BB962C8B-B14F-4D97-AF65-F5344CB8AC3E}">
        <p14:creationId xmlns:p14="http://schemas.microsoft.com/office/powerpoint/2010/main" val="3162106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6175CD-06F5-410A-B05E-0C310A2A3EF0}"/>
              </a:ext>
            </a:extLst>
          </p:cNvPr>
          <p:cNvSpPr>
            <a:spLocks noGrp="1"/>
          </p:cNvSpPr>
          <p:nvPr>
            <p:ph type="sldNum" sz="quarter" idx="12"/>
          </p:nvPr>
        </p:nvSpPr>
        <p:spPr/>
        <p:txBody>
          <a:bodyPr/>
          <a:lstStyle/>
          <a:p>
            <a:fld id="{F4225184-3D9A-415A-B641-911F61C7718D}" type="slidenum">
              <a:rPr lang="en-US" altLang="en-US" smtClean="0"/>
              <a:pPr/>
              <a:t>47</a:t>
            </a:fld>
            <a:endParaRPr lang="en-US" altLang="en-US"/>
          </a:p>
        </p:txBody>
      </p:sp>
      <p:sp>
        <p:nvSpPr>
          <p:cNvPr id="4" name="Rectangle 2">
            <a:extLst>
              <a:ext uri="{FF2B5EF4-FFF2-40B4-BE49-F238E27FC236}">
                <a16:creationId xmlns:a16="http://schemas.microsoft.com/office/drawing/2014/main" id="{CC53C723-97DC-DCCF-B64B-E1BEE9DD175C}"/>
              </a:ext>
            </a:extLst>
          </p:cNvPr>
          <p:cNvSpPr txBox="1">
            <a:spLocks noChangeArrowheads="1"/>
          </p:cNvSpPr>
          <p:nvPr/>
        </p:nvSpPr>
        <p:spPr>
          <a:xfrm>
            <a:off x="0" y="0"/>
            <a:ext cx="8839200" cy="9144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marL="1143000" indent="-1143000"/>
            <a:r>
              <a:rPr lang="en-US" altLang="en-US" sz="4000" b="1" kern="0">
                <a:solidFill>
                  <a:srgbClr val="0070C0"/>
                </a:solidFill>
                <a:effectLst>
                  <a:outerShdw blurRad="38100" dist="38100" dir="2700000" algn="tl">
                    <a:srgbClr val="C0C0C0"/>
                  </a:outerShdw>
                </a:effectLst>
                <a:ea typeface="ＭＳ Ｐゴシック" panose="020B0600070205080204" pitchFamily="34" charset="-128"/>
              </a:rPr>
              <a:t>More material about today’s topics:</a:t>
            </a:r>
            <a:endParaRPr lang="en-US" altLang="en-US" sz="3200" b="1" kern="0" dirty="0">
              <a:solidFill>
                <a:srgbClr val="0070C0"/>
              </a:solidFill>
              <a:effectLst>
                <a:outerShdw blurRad="38100" dist="38100" dir="2700000" algn="tl">
                  <a:srgbClr val="C0C0C0"/>
                </a:outerShdw>
              </a:effectLst>
              <a:ea typeface="ＭＳ Ｐゴシック" panose="020B0600070205080204" pitchFamily="34" charset="-128"/>
            </a:endParaRPr>
          </a:p>
        </p:txBody>
      </p:sp>
      <p:sp>
        <p:nvSpPr>
          <p:cNvPr id="7" name="Content Placeholder 2">
            <a:extLst>
              <a:ext uri="{FF2B5EF4-FFF2-40B4-BE49-F238E27FC236}">
                <a16:creationId xmlns:a16="http://schemas.microsoft.com/office/drawing/2014/main" id="{676F9921-067D-F6F3-A395-70B52383545B}"/>
              </a:ext>
            </a:extLst>
          </p:cNvPr>
          <p:cNvSpPr txBox="1">
            <a:spLocks/>
          </p:cNvSpPr>
          <p:nvPr/>
        </p:nvSpPr>
        <p:spPr>
          <a:xfrm>
            <a:off x="0" y="762000"/>
            <a:ext cx="9144000" cy="44958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727075" indent="-727075">
              <a:buFont typeface="Webdings" pitchFamily="2" charset="2"/>
              <a:buChar char=""/>
            </a:pPr>
            <a:r>
              <a:rPr lang="en-US" altLang="en-US" sz="2400" b="1" kern="0" dirty="0">
                <a:solidFill>
                  <a:srgbClr val="0070C0"/>
                </a:solidFill>
                <a:ea typeface="ＭＳ Ｐゴシック" panose="020B0600070205080204" pitchFamily="34" charset="-128"/>
              </a:rPr>
              <a:t>Power of Introverts </a:t>
            </a:r>
            <a:r>
              <a:rPr lang="en-US" sz="2400" dirty="0">
                <a:hlinkClick r:id="rId2"/>
              </a:rPr>
              <a:t>https://www.ted.com/talks/susan_cain_the_power_of_introverts</a:t>
            </a:r>
            <a:endParaRPr lang="en-US" sz="2400" dirty="0"/>
          </a:p>
          <a:p>
            <a:pPr marL="727075" indent="-727075">
              <a:buFont typeface="Webdings" pitchFamily="2" charset="2"/>
              <a:buChar char=""/>
            </a:pPr>
            <a:r>
              <a:rPr lang="en-US" altLang="en-US" sz="2400" b="1" kern="0" dirty="0">
                <a:solidFill>
                  <a:srgbClr val="0070C0"/>
                </a:solidFill>
                <a:ea typeface="ＭＳ Ｐゴシック" panose="020B0600070205080204" pitchFamily="34" charset="-128"/>
              </a:rPr>
              <a:t>How to Build Teamwork Through Heraldry </a:t>
            </a:r>
            <a:r>
              <a:rPr lang="en-US" altLang="en-US" sz="2400" b="1" kern="0" dirty="0">
                <a:solidFill>
                  <a:srgbClr val="0070C0"/>
                </a:solidFill>
                <a:ea typeface="ＭＳ Ｐゴシック" panose="020B0600070205080204" pitchFamily="34" charset="-128"/>
                <a:hlinkClick r:id="rId3"/>
              </a:rPr>
              <a:t>https://www.inc.com/james-kerr/team-building-through-heraldry.html</a:t>
            </a:r>
            <a:r>
              <a:rPr lang="en-US" altLang="en-US" sz="2400" b="1" kern="0" dirty="0">
                <a:solidFill>
                  <a:srgbClr val="0070C0"/>
                </a:solidFill>
                <a:ea typeface="ＭＳ Ｐゴシック" panose="020B0600070205080204" pitchFamily="34" charset="-128"/>
              </a:rPr>
              <a:t> </a:t>
            </a:r>
          </a:p>
          <a:p>
            <a:pPr marL="727075" indent="-727075">
              <a:buFont typeface="Webdings" pitchFamily="2" charset="2"/>
              <a:buChar char=""/>
            </a:pPr>
            <a:r>
              <a:rPr lang="en-US" altLang="en-US" sz="2400" b="1" kern="0" dirty="0">
                <a:solidFill>
                  <a:srgbClr val="0070C0"/>
                </a:solidFill>
                <a:ea typeface="ＭＳ Ｐゴシック" panose="020B0600070205080204" pitchFamily="34" charset="-128"/>
              </a:rPr>
              <a:t>Giving and receiving feedback by Simon Sinek </a:t>
            </a:r>
            <a:r>
              <a:rPr lang="en-US" altLang="en-US" sz="2400" b="1" kern="0" dirty="0">
                <a:solidFill>
                  <a:srgbClr val="0070C0"/>
                </a:solidFill>
                <a:ea typeface="ＭＳ Ｐゴシック" panose="020B0600070205080204" pitchFamily="34" charset="-128"/>
                <a:hlinkClick r:id="rId4"/>
              </a:rPr>
              <a:t>https://www.youtube.com/watch?v=fGWYyvPhsf8</a:t>
            </a:r>
            <a:r>
              <a:rPr lang="en-US" altLang="en-US" sz="2400" b="1" kern="0" dirty="0">
                <a:solidFill>
                  <a:srgbClr val="0070C0"/>
                </a:solidFill>
                <a:ea typeface="ＭＳ Ｐゴシック" panose="020B0600070205080204" pitchFamily="34" charset="-128"/>
              </a:rPr>
              <a:t> </a:t>
            </a:r>
          </a:p>
          <a:p>
            <a:pPr marL="727075" indent="-727075">
              <a:buFont typeface="Webdings" pitchFamily="2" charset="2"/>
              <a:buChar char=""/>
            </a:pPr>
            <a:r>
              <a:rPr lang="en-US" altLang="en-US" sz="2400" b="1" kern="0" dirty="0">
                <a:solidFill>
                  <a:srgbClr val="0070C0"/>
                </a:solidFill>
                <a:ea typeface="ＭＳ Ｐゴシック" panose="020B0600070205080204" pitchFamily="34" charset="-128"/>
              </a:rPr>
              <a:t>•	TEDx Talks. (2014, May 5). Building a psychologically safe workplace | Amy Edmondson |</a:t>
            </a:r>
            <a:r>
              <a:rPr lang="en-US" altLang="en-US" sz="2400" b="1" kern="0" dirty="0" err="1">
                <a:solidFill>
                  <a:srgbClr val="0070C0"/>
                </a:solidFill>
                <a:ea typeface="ＭＳ Ｐゴシック" panose="020B0600070205080204" pitchFamily="34" charset="-128"/>
              </a:rPr>
              <a:t>TEDxHGSE</a:t>
            </a:r>
            <a:r>
              <a:rPr lang="en-US" altLang="en-US" sz="2400" b="1" kern="0" dirty="0">
                <a:solidFill>
                  <a:srgbClr val="0070C0"/>
                </a:solidFill>
                <a:ea typeface="ＭＳ Ｐゴシック" panose="020B0600070205080204" pitchFamily="34" charset="-128"/>
              </a:rPr>
              <a:t> [Video]. YouTube. </a:t>
            </a:r>
            <a:r>
              <a:rPr lang="en-US" altLang="en-US" sz="2400" b="1" kern="0" dirty="0">
                <a:solidFill>
                  <a:srgbClr val="0070C0"/>
                </a:solidFill>
                <a:ea typeface="ＭＳ Ｐゴシック" panose="020B0600070205080204" pitchFamily="34" charset="-128"/>
                <a:hlinkClick r:id="rId5"/>
              </a:rPr>
              <a:t>https://www.youtube.com/watch?v=LhoLuui9gX8</a:t>
            </a:r>
            <a:r>
              <a:rPr lang="en-US" altLang="en-US" sz="2400" b="1" kern="0" dirty="0">
                <a:solidFill>
                  <a:srgbClr val="0070C0"/>
                </a:solidFill>
                <a:ea typeface="ＭＳ Ｐゴシック" panose="020B0600070205080204" pitchFamily="34" charset="-128"/>
              </a:rPr>
              <a:t> </a:t>
            </a:r>
          </a:p>
          <a:p>
            <a:pPr marL="727075" indent="-727075">
              <a:buFont typeface="Webdings" pitchFamily="2" charset="2"/>
              <a:buChar char=""/>
            </a:pPr>
            <a:r>
              <a:rPr lang="en-US" altLang="en-US" sz="2400" b="1" kern="0" dirty="0">
                <a:solidFill>
                  <a:srgbClr val="0070C0"/>
                </a:solidFill>
                <a:ea typeface="ＭＳ Ｐゴシック" panose="020B0600070205080204" pitchFamily="34" charset="-128"/>
              </a:rPr>
              <a:t>•	TEDx Talks. (2011, October 12). </a:t>
            </a:r>
            <a:r>
              <a:rPr lang="en-US" altLang="en-US" sz="2400" b="1" kern="0" dirty="0" err="1">
                <a:solidFill>
                  <a:srgbClr val="0070C0"/>
                </a:solidFill>
                <a:ea typeface="ＭＳ Ｐゴシック" panose="020B0600070205080204" pitchFamily="34" charset="-128"/>
              </a:rPr>
              <a:t>TEDxAtlanta</a:t>
            </a:r>
            <a:r>
              <a:rPr lang="en-US" altLang="en-US" sz="2400" b="1" kern="0" dirty="0">
                <a:solidFill>
                  <a:srgbClr val="0070C0"/>
                </a:solidFill>
                <a:ea typeface="ＭＳ Ｐゴシック" panose="020B0600070205080204" pitchFamily="34" charset="-128"/>
              </a:rPr>
              <a:t> - Teresa Amabile - The Progress Principle [Video]. YouTube. </a:t>
            </a:r>
            <a:r>
              <a:rPr lang="en-US" altLang="en-US" sz="2400" b="1" kern="0" dirty="0">
                <a:solidFill>
                  <a:srgbClr val="0070C0"/>
                </a:solidFill>
                <a:ea typeface="ＭＳ Ｐゴシック" panose="020B0600070205080204" pitchFamily="34" charset="-128"/>
                <a:hlinkClick r:id="rId6"/>
              </a:rPr>
              <a:t>https://www.youtube.com/watch?v=XD6N8bsjOEE</a:t>
            </a:r>
            <a:r>
              <a:rPr lang="en-US" altLang="en-US" sz="2400" b="1" kern="0" dirty="0">
                <a:solidFill>
                  <a:srgbClr val="0070C0"/>
                </a:solidFill>
                <a:ea typeface="ＭＳ Ｐゴシック" panose="020B0600070205080204" pitchFamily="34" charset="-128"/>
              </a:rPr>
              <a:t>  </a:t>
            </a:r>
          </a:p>
          <a:p>
            <a:pPr marL="727075" indent="-727075">
              <a:buFont typeface="Webdings" pitchFamily="2" charset="2"/>
              <a:buChar char=""/>
            </a:pPr>
            <a:endParaRPr lang="en-US" altLang="en-US" sz="2400" b="1" kern="0" dirty="0">
              <a:solidFill>
                <a:srgbClr val="0070C0"/>
              </a:solidFill>
              <a:ea typeface="ＭＳ Ｐゴシック" panose="020B0600070205080204" pitchFamily="34" charset="-128"/>
            </a:endParaRPr>
          </a:p>
          <a:p>
            <a:pPr marL="727075" indent="-727075">
              <a:buFont typeface="Webdings" pitchFamily="2" charset="2"/>
              <a:buChar char=""/>
            </a:pPr>
            <a:endParaRPr lang="en-US" altLang="en-US" sz="2400" b="1" kern="0" dirty="0">
              <a:solidFill>
                <a:srgbClr val="0070C0"/>
              </a:solidFill>
              <a:ea typeface="ＭＳ Ｐゴシック" panose="020B0600070205080204" pitchFamily="34" charset="-128"/>
            </a:endParaRPr>
          </a:p>
          <a:p>
            <a:pPr marL="727075" indent="-727075">
              <a:buFont typeface="Webdings" pitchFamily="2" charset="2"/>
              <a:buChar char=""/>
            </a:pPr>
            <a:endParaRPr lang="en-US" altLang="en-US" sz="2400" b="1" kern="0" dirty="0">
              <a:solidFill>
                <a:srgbClr val="0070C0"/>
              </a:solidFill>
              <a:ea typeface="ＭＳ Ｐゴシック" panose="020B0600070205080204" pitchFamily="34" charset="-128"/>
            </a:endParaRPr>
          </a:p>
        </p:txBody>
      </p:sp>
    </p:spTree>
    <p:extLst>
      <p:ext uri="{BB962C8B-B14F-4D97-AF65-F5344CB8AC3E}">
        <p14:creationId xmlns:p14="http://schemas.microsoft.com/office/powerpoint/2010/main" val="85750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up)">
                                      <p:cBhvr>
                                        <p:cTn id="12" dur="10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wipe(up)">
                                      <p:cBhvr>
                                        <p:cTn id="17" dur="10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wipe(up)">
                                      <p:cBhvr>
                                        <p:cTn id="22" dur="1000"/>
                                        <p:tgtEl>
                                          <p:spTgt spid="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wipe(up)">
                                      <p:cBhvr>
                                        <p:cTn id="27" dur="1000"/>
                                        <p:tgtEl>
                                          <p:spTgt spid="7">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7">
                                            <p:txEl>
                                              <p:pRg st="4" end="4"/>
                                            </p:txEl>
                                          </p:spTgt>
                                        </p:tgtEl>
                                        <p:attrNameLst>
                                          <p:attrName>style.visibility</p:attrName>
                                        </p:attrNameLst>
                                      </p:cBhvr>
                                      <p:to>
                                        <p:strVal val="visible"/>
                                      </p:to>
                                    </p:set>
                                    <p:animEffect transition="in" filter="wipe(up)">
                                      <p:cBhvr>
                                        <p:cTn id="32" dur="10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7" grpId="0" build="p"/>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5666" name="Rectangle 2">
            <a:extLst>
              <a:ext uri="{FF2B5EF4-FFF2-40B4-BE49-F238E27FC236}">
                <a16:creationId xmlns:a16="http://schemas.microsoft.com/office/drawing/2014/main" id="{5816399C-BE5C-4BCC-9CF1-06C595EAF634}"/>
              </a:ext>
            </a:extLst>
          </p:cNvPr>
          <p:cNvSpPr>
            <a:spLocks noGrp="1" noChangeArrowheads="1"/>
          </p:cNvSpPr>
          <p:nvPr>
            <p:ph type="title"/>
          </p:nvPr>
        </p:nvSpPr>
        <p:spPr>
          <a:xfrm>
            <a:off x="0" y="152400"/>
            <a:ext cx="8839200" cy="762000"/>
          </a:xfrm>
        </p:spPr>
        <p:txBody>
          <a:bodyPr/>
          <a:lstStyle/>
          <a:p>
            <a:pPr marL="1143000" indent="-1143000"/>
            <a:r>
              <a:rPr lang="en-US" altLang="en-US" sz="3600" b="1" dirty="0">
                <a:solidFill>
                  <a:srgbClr val="000099"/>
                </a:solidFill>
                <a:effectLst>
                  <a:outerShdw blurRad="38100" dist="38100" dir="2700000" algn="tl">
                    <a:srgbClr val="C0C0C0"/>
                  </a:outerShdw>
                </a:effectLst>
              </a:rPr>
              <a:t>Some Questions from Learning Logs</a:t>
            </a:r>
            <a:br>
              <a:rPr lang="en-US" altLang="en-US" sz="3600" b="1" dirty="0">
                <a:solidFill>
                  <a:srgbClr val="000099"/>
                </a:solidFill>
                <a:effectLst>
                  <a:outerShdw blurRad="38100" dist="38100" dir="2700000" algn="tl">
                    <a:srgbClr val="C0C0C0"/>
                  </a:outerShdw>
                </a:effectLst>
              </a:rPr>
            </a:br>
            <a:endParaRPr lang="en-US" altLang="en-US" sz="2800" b="1" dirty="0">
              <a:solidFill>
                <a:srgbClr val="000099"/>
              </a:solidFill>
              <a:effectLst>
                <a:outerShdw blurRad="38100" dist="38100" dir="2700000" algn="tl">
                  <a:srgbClr val="C0C0C0"/>
                </a:outerShdw>
              </a:effectLst>
            </a:endParaRPr>
          </a:p>
        </p:txBody>
      </p:sp>
      <p:sp>
        <p:nvSpPr>
          <p:cNvPr id="6148" name="Content Placeholder 2">
            <a:extLst>
              <a:ext uri="{FF2B5EF4-FFF2-40B4-BE49-F238E27FC236}">
                <a16:creationId xmlns:a16="http://schemas.microsoft.com/office/drawing/2014/main" id="{B9808659-A5A0-4E46-B144-345A7578CD49}"/>
              </a:ext>
            </a:extLst>
          </p:cNvPr>
          <p:cNvSpPr>
            <a:spLocks noGrp="1"/>
          </p:cNvSpPr>
          <p:nvPr>
            <p:ph idx="1"/>
          </p:nvPr>
        </p:nvSpPr>
        <p:spPr>
          <a:xfrm>
            <a:off x="304800" y="457200"/>
            <a:ext cx="8610599" cy="6324600"/>
          </a:xfrm>
        </p:spPr>
        <p:txBody>
          <a:bodyPr/>
          <a:lstStyle/>
          <a:p>
            <a:pPr>
              <a:buFont typeface="Wingdings" panose="05000000000000000000" pitchFamily="2" charset="2"/>
              <a:buChar char="Ø"/>
            </a:pPr>
            <a:r>
              <a:rPr lang="en-US" altLang="en-US" sz="1200" b="1" dirty="0">
                <a:solidFill>
                  <a:srgbClr val="000099"/>
                </a:solidFill>
              </a:rPr>
              <a:t>What will this group project consist of?</a:t>
            </a:r>
          </a:p>
          <a:p>
            <a:pPr>
              <a:buFont typeface="Wingdings" panose="05000000000000000000" pitchFamily="2" charset="2"/>
              <a:buChar char="Ø"/>
            </a:pPr>
            <a:r>
              <a:rPr lang="en-US" altLang="en-US" sz="1200" b="1" dirty="0">
                <a:solidFill>
                  <a:srgbClr val="000099"/>
                </a:solidFill>
              </a:rPr>
              <a:t>How does the professor choose that some questions are more interesting than others in the learning logs ?</a:t>
            </a:r>
          </a:p>
          <a:p>
            <a:pPr>
              <a:buFont typeface="Wingdings" panose="05000000000000000000" pitchFamily="2" charset="2"/>
              <a:buChar char="Ø"/>
            </a:pPr>
            <a:r>
              <a:rPr lang="en-US" altLang="en-US" sz="1200" b="1" dirty="0">
                <a:solidFill>
                  <a:srgbClr val="000099"/>
                </a:solidFill>
              </a:rPr>
              <a:t>What are some effective strategies for managing emotions in everyday situations?</a:t>
            </a:r>
          </a:p>
          <a:p>
            <a:pPr>
              <a:buFont typeface="Wingdings" panose="05000000000000000000" pitchFamily="2" charset="2"/>
              <a:buChar char="Ø"/>
            </a:pPr>
            <a:r>
              <a:rPr lang="en-US" altLang="en-US" sz="1200" b="1" dirty="0">
                <a:solidFill>
                  <a:srgbClr val="000099"/>
                </a:solidFill>
              </a:rPr>
              <a:t>Is the "over-identification” (dwelling on them?) of feelings and emotions prevent us to understand each other smoothly ?</a:t>
            </a:r>
          </a:p>
          <a:p>
            <a:pPr>
              <a:buFont typeface="Wingdings" panose="05000000000000000000" pitchFamily="2" charset="2"/>
              <a:buChar char="Ø"/>
            </a:pPr>
            <a:r>
              <a:rPr lang="en-US" altLang="en-US" sz="1200" b="1" dirty="0">
                <a:solidFill>
                  <a:srgbClr val="000099"/>
                </a:solidFill>
              </a:rPr>
              <a:t>How is emotion understanding and identifying related to problem statements?</a:t>
            </a:r>
          </a:p>
          <a:p>
            <a:pPr>
              <a:buFont typeface="Wingdings" panose="05000000000000000000" pitchFamily="2" charset="2"/>
              <a:buChar char="Ø"/>
            </a:pPr>
            <a:r>
              <a:rPr lang="en-US" altLang="en-US" sz="1200" b="1" dirty="0">
                <a:solidFill>
                  <a:srgbClr val="000099"/>
                </a:solidFill>
              </a:rPr>
              <a:t>Are we going to talk about concrete actions that we can take to improve ourself ?I would like to have clues or idea of habits or actions that we can take to actually evolve on our own</a:t>
            </a:r>
          </a:p>
          <a:p>
            <a:pPr>
              <a:buFont typeface="Wingdings" panose="05000000000000000000" pitchFamily="2" charset="2"/>
              <a:buChar char="Ø"/>
            </a:pPr>
            <a:r>
              <a:rPr lang="en-US" altLang="en-US" sz="1200" b="1" dirty="0">
                <a:solidFill>
                  <a:srgbClr val="000099"/>
                </a:solidFill>
              </a:rPr>
              <a:t>I feel like the group thing is a little bit weird. I mean we are supposed to work in team but we don't have a clear project or objectives as a group. I understand that it is suppose to helps us grow individually thanks to the group energy but </a:t>
            </a:r>
            <a:r>
              <a:rPr lang="en-US" altLang="en-US" sz="1200" b="1" dirty="0" err="1">
                <a:solidFill>
                  <a:srgbClr val="000099"/>
                </a:solidFill>
              </a:rPr>
              <a:t>i</a:t>
            </a:r>
            <a:r>
              <a:rPr lang="en-US" altLang="en-US" sz="1200" b="1" dirty="0">
                <a:solidFill>
                  <a:srgbClr val="000099"/>
                </a:solidFill>
              </a:rPr>
              <a:t> don't know how we are supposed to do this if we don't have a common interest / goal.</a:t>
            </a:r>
          </a:p>
          <a:p>
            <a:pPr>
              <a:buFont typeface="Wingdings" panose="05000000000000000000" pitchFamily="2" charset="2"/>
              <a:buChar char="Ø"/>
            </a:pPr>
            <a:r>
              <a:rPr lang="en-US" altLang="en-US" sz="1200" b="1" dirty="0">
                <a:solidFill>
                  <a:srgbClr val="000099"/>
                </a:solidFill>
              </a:rPr>
              <a:t>What will be the tasks of the learning groups?</a:t>
            </a:r>
          </a:p>
          <a:p>
            <a:pPr>
              <a:buFont typeface="Wingdings" panose="05000000000000000000" pitchFamily="2" charset="2"/>
              <a:buChar char="Ø"/>
            </a:pPr>
            <a:r>
              <a:rPr lang="en-US" altLang="en-US" sz="1200" b="1" dirty="0">
                <a:solidFill>
                  <a:srgbClr val="000099"/>
                </a:solidFill>
              </a:rPr>
              <a:t>I think it was easier to know what we are doing this time but some things remains strange for me like why knowing that this upsetting moment gave me those emotions can be good for a team leader I think more explications can be good</a:t>
            </a:r>
          </a:p>
          <a:p>
            <a:pPr>
              <a:buFont typeface="Wingdings" panose="05000000000000000000" pitchFamily="2" charset="2"/>
              <a:buChar char="Ø"/>
            </a:pPr>
            <a:r>
              <a:rPr lang="en-US" altLang="en-US" sz="1200" b="1" dirty="0">
                <a:solidFill>
                  <a:srgbClr val="000099"/>
                </a:solidFill>
              </a:rPr>
              <a:t>Could we address the subject of first impressions ?</a:t>
            </a:r>
          </a:p>
          <a:p>
            <a:pPr>
              <a:buFont typeface="Wingdings" panose="05000000000000000000" pitchFamily="2" charset="2"/>
              <a:buChar char="Ø"/>
            </a:pPr>
            <a:r>
              <a:rPr lang="en-US" altLang="en-US" sz="1200" b="1" dirty="0">
                <a:solidFill>
                  <a:srgbClr val="000099"/>
                </a:solidFill>
              </a:rPr>
              <a:t>Can you be both a leader and a friend to your team members?</a:t>
            </a:r>
          </a:p>
          <a:p>
            <a:pPr>
              <a:buFont typeface="Wingdings" panose="05000000000000000000" pitchFamily="2" charset="2"/>
              <a:buChar char="Ø"/>
            </a:pPr>
            <a:r>
              <a:rPr lang="en-US" altLang="en-US" sz="1200" b="1" dirty="0">
                <a:solidFill>
                  <a:srgbClr val="000099"/>
                </a:solidFill>
              </a:rPr>
              <a:t>what you think you as a professor solution and measure should the </a:t>
            </a:r>
            <a:r>
              <a:rPr lang="en-US" altLang="en-US" sz="1200" b="1" dirty="0" err="1">
                <a:solidFill>
                  <a:srgbClr val="000099"/>
                </a:solidFill>
              </a:rPr>
              <a:t>france</a:t>
            </a:r>
            <a:r>
              <a:rPr lang="en-US" altLang="en-US" sz="1200" b="1" dirty="0">
                <a:solidFill>
                  <a:srgbClr val="000099"/>
                </a:solidFill>
              </a:rPr>
              <a:t> </a:t>
            </a:r>
            <a:r>
              <a:rPr lang="en-US" altLang="en-US" sz="1200" b="1" dirty="0" err="1">
                <a:solidFill>
                  <a:srgbClr val="000099"/>
                </a:solidFill>
              </a:rPr>
              <a:t>gouverment</a:t>
            </a:r>
            <a:r>
              <a:rPr lang="en-US" altLang="en-US" sz="1200" b="1" dirty="0">
                <a:solidFill>
                  <a:srgbClr val="000099"/>
                </a:solidFill>
              </a:rPr>
              <a:t> do against the plastic pollution</a:t>
            </a:r>
          </a:p>
          <a:p>
            <a:pPr>
              <a:buFont typeface="Wingdings" panose="05000000000000000000" pitchFamily="2" charset="2"/>
              <a:buChar char="Ø"/>
            </a:pPr>
            <a:r>
              <a:rPr lang="en-US" altLang="en-US" sz="1200" b="1" dirty="0">
                <a:solidFill>
                  <a:srgbClr val="000099"/>
                </a:solidFill>
              </a:rPr>
              <a:t>How can we make sure that our past experiences don't make us mind-jump, but that we still bring what we learned from them with us into new experiences.</a:t>
            </a:r>
          </a:p>
          <a:p>
            <a:pPr>
              <a:buFont typeface="Wingdings" panose="05000000000000000000" pitchFamily="2" charset="2"/>
              <a:buChar char="Ø"/>
            </a:pPr>
            <a:r>
              <a:rPr lang="en-US" altLang="en-US" sz="1200" b="1" dirty="0">
                <a:solidFill>
                  <a:srgbClr val="000099"/>
                </a:solidFill>
              </a:rPr>
              <a:t>What is the utility of the learning log ? Is it for us ? For you ? I have the feeling that I don't have so much to say in some boxes (</a:t>
            </a:r>
            <a:r>
              <a:rPr lang="en-US" altLang="en-US" sz="1200" b="1" dirty="0" err="1">
                <a:solidFill>
                  <a:srgbClr val="000099"/>
                </a:solidFill>
              </a:rPr>
              <a:t>exemple</a:t>
            </a:r>
            <a:r>
              <a:rPr lang="en-US" altLang="en-US" sz="1200" b="1" dirty="0">
                <a:solidFill>
                  <a:srgbClr val="000099"/>
                </a:solidFill>
              </a:rPr>
              <a:t> for the questions I would like answered)</a:t>
            </a:r>
          </a:p>
          <a:p>
            <a:pPr>
              <a:buFont typeface="Wingdings" panose="05000000000000000000" pitchFamily="2" charset="2"/>
              <a:buChar char="Ø"/>
            </a:pPr>
            <a:r>
              <a:rPr lang="en-US" altLang="en-US" sz="1200" b="1" dirty="0">
                <a:solidFill>
                  <a:srgbClr val="000099"/>
                </a:solidFill>
              </a:rPr>
              <a:t>Is understanding emotions really key to interacting with people? Is seeing a psychologist of professional helping?</a:t>
            </a:r>
          </a:p>
          <a:p>
            <a:pPr>
              <a:buFont typeface="Wingdings" panose="05000000000000000000" pitchFamily="2" charset="2"/>
              <a:buChar char="Ø"/>
            </a:pPr>
            <a:r>
              <a:rPr lang="en-US" altLang="en-US" sz="1200" b="1" dirty="0">
                <a:solidFill>
                  <a:srgbClr val="000099"/>
                </a:solidFill>
              </a:rPr>
              <a:t>How is the problem statement thing connected to the topics we talked about earlier. This change of topics seemed a bit random.</a:t>
            </a:r>
          </a:p>
          <a:p>
            <a:pPr>
              <a:buFont typeface="Wingdings" panose="05000000000000000000" pitchFamily="2" charset="2"/>
              <a:buChar char="Ø"/>
            </a:pPr>
            <a:r>
              <a:rPr lang="en-US" altLang="en-US" sz="1200" b="1" dirty="0">
                <a:solidFill>
                  <a:srgbClr val="000099"/>
                </a:solidFill>
              </a:rPr>
              <a:t>what is the best daily thing we can do to better managing and using our emotion?</a:t>
            </a:r>
          </a:p>
          <a:p>
            <a:pPr>
              <a:buFont typeface="Wingdings" panose="05000000000000000000" pitchFamily="2" charset="2"/>
              <a:buChar char="Ø"/>
            </a:pPr>
            <a:r>
              <a:rPr lang="en-US" altLang="en-US" sz="1200" b="1" dirty="0">
                <a:solidFill>
                  <a:srgbClr val="000099"/>
                </a:solidFill>
              </a:rPr>
              <a:t>What after identifying our emotions? What actions can you take?</a:t>
            </a:r>
          </a:p>
          <a:p>
            <a:pPr>
              <a:buFont typeface="Wingdings" panose="05000000000000000000" pitchFamily="2" charset="2"/>
              <a:buChar char="Ø"/>
            </a:pPr>
            <a:r>
              <a:rPr lang="en-US" altLang="en-US" sz="1200" b="1">
                <a:solidFill>
                  <a:srgbClr val="000099"/>
                </a:solidFill>
              </a:rPr>
              <a:t>Could MBTI be like a label that pushes me to unconsciously become more like the tested type or the type I liked?</a:t>
            </a:r>
            <a:endParaRPr lang="en-US" altLang="en-US" sz="1200" b="1" dirty="0">
              <a:solidFill>
                <a:srgbClr val="000099"/>
              </a:solidFill>
            </a:endParaRPr>
          </a:p>
          <a:p>
            <a:pPr>
              <a:buFont typeface="Wingdings" panose="05000000000000000000" pitchFamily="2" charset="2"/>
              <a:buChar char="Ø"/>
            </a:pPr>
            <a:endParaRPr lang="en-US" altLang="en-US" sz="1200" b="1" dirty="0">
              <a:solidFill>
                <a:srgbClr val="000099"/>
              </a:solidFill>
            </a:endParaRPr>
          </a:p>
          <a:p>
            <a:pPr>
              <a:buFont typeface="Wingdings" panose="05000000000000000000" pitchFamily="2" charset="2"/>
              <a:buChar char="Ø"/>
            </a:pPr>
            <a:endParaRPr lang="en-US" altLang="en-US" sz="1200" b="1" dirty="0">
              <a:solidFill>
                <a:srgbClr val="000099"/>
              </a:solidFill>
            </a:endParaRPr>
          </a:p>
          <a:p>
            <a:pPr>
              <a:buFont typeface="Wingdings" panose="05000000000000000000" pitchFamily="2" charset="2"/>
              <a:buChar char="Ø"/>
            </a:pPr>
            <a:endParaRPr lang="en-US" altLang="en-US" sz="1200" b="1" dirty="0">
              <a:solidFill>
                <a:srgbClr val="000099"/>
              </a:solidFill>
            </a:endParaRPr>
          </a:p>
          <a:p>
            <a:pPr>
              <a:buFont typeface="Wingdings" panose="05000000000000000000" pitchFamily="2" charset="2"/>
              <a:buChar char="Ø"/>
            </a:pPr>
            <a:endParaRPr lang="en-US" altLang="en-US" sz="1200" b="1" dirty="0">
              <a:solidFill>
                <a:srgbClr val="000099"/>
              </a:solidFill>
            </a:endParaRPr>
          </a:p>
        </p:txBody>
      </p:sp>
      <p:sp>
        <p:nvSpPr>
          <p:cNvPr id="32771" name="Slide Number Placeholder 3">
            <a:extLst>
              <a:ext uri="{FF2B5EF4-FFF2-40B4-BE49-F238E27FC236}">
                <a16:creationId xmlns:a16="http://schemas.microsoft.com/office/drawing/2014/main" id="{046B5864-FC2E-4F02-ADCD-71F83380AF27}"/>
              </a:ext>
            </a:extLst>
          </p:cNvPr>
          <p:cNvSpPr>
            <a:spLocks noGrp="1"/>
          </p:cNvSpPr>
          <p:nvPr>
            <p:ph type="sldNum" sz="quarter" idx="12"/>
          </p:nvPr>
        </p:nvSpPr>
        <p:spPr>
          <a:xfrm>
            <a:off x="8686800" y="6248400"/>
            <a:ext cx="3810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l" eaLnBrk="1" hangingPunct="1"/>
            <a:fld id="{9CC05C56-A735-483C-AE13-6126512B5C13}" type="slidenum">
              <a:rPr lang="en-US" altLang="en-US" sz="1400"/>
              <a:pPr algn="l" eaLnBrk="1" hangingPunct="1"/>
              <a:t>5</a:t>
            </a:fld>
            <a:endParaRPr lang="en-US" altLang="en-US" sz="1400"/>
          </a:p>
        </p:txBody>
      </p:sp>
    </p:spTree>
    <p:extLst>
      <p:ext uri="{BB962C8B-B14F-4D97-AF65-F5344CB8AC3E}">
        <p14:creationId xmlns:p14="http://schemas.microsoft.com/office/powerpoint/2010/main" val="164259843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25666"/>
                                        </p:tgtEl>
                                        <p:attrNameLst>
                                          <p:attrName>style.visibility</p:attrName>
                                        </p:attrNameLst>
                                      </p:cBhvr>
                                      <p:to>
                                        <p:strVal val="visible"/>
                                      </p:to>
                                    </p:set>
                                    <p:animEffect transition="in" filter="wipe(left)">
                                      <p:cBhvr>
                                        <p:cTn id="7" dur="500"/>
                                        <p:tgtEl>
                                          <p:spTgt spid="6256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148">
                                            <p:txEl>
                                              <p:pRg st="0" end="0"/>
                                            </p:txEl>
                                          </p:spTgt>
                                        </p:tgtEl>
                                        <p:attrNameLst>
                                          <p:attrName>style.visibility</p:attrName>
                                        </p:attrNameLst>
                                      </p:cBhvr>
                                      <p:to>
                                        <p:strVal val="visible"/>
                                      </p:to>
                                    </p:set>
                                    <p:animEffect transition="in" filter="wipe(left)">
                                      <p:cBhvr>
                                        <p:cTn id="12" dur="1000"/>
                                        <p:tgtEl>
                                          <p:spTgt spid="614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148">
                                            <p:txEl>
                                              <p:pRg st="1" end="1"/>
                                            </p:txEl>
                                          </p:spTgt>
                                        </p:tgtEl>
                                        <p:attrNameLst>
                                          <p:attrName>style.visibility</p:attrName>
                                        </p:attrNameLst>
                                      </p:cBhvr>
                                      <p:to>
                                        <p:strVal val="visible"/>
                                      </p:to>
                                    </p:set>
                                    <p:animEffect transition="in" filter="wipe(left)">
                                      <p:cBhvr>
                                        <p:cTn id="17" dur="1000"/>
                                        <p:tgtEl>
                                          <p:spTgt spid="614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148">
                                            <p:txEl>
                                              <p:pRg st="2" end="2"/>
                                            </p:txEl>
                                          </p:spTgt>
                                        </p:tgtEl>
                                        <p:attrNameLst>
                                          <p:attrName>style.visibility</p:attrName>
                                        </p:attrNameLst>
                                      </p:cBhvr>
                                      <p:to>
                                        <p:strVal val="visible"/>
                                      </p:to>
                                    </p:set>
                                    <p:animEffect transition="in" filter="wipe(left)">
                                      <p:cBhvr>
                                        <p:cTn id="22" dur="1000"/>
                                        <p:tgtEl>
                                          <p:spTgt spid="614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148">
                                            <p:txEl>
                                              <p:pRg st="3" end="3"/>
                                            </p:txEl>
                                          </p:spTgt>
                                        </p:tgtEl>
                                        <p:attrNameLst>
                                          <p:attrName>style.visibility</p:attrName>
                                        </p:attrNameLst>
                                      </p:cBhvr>
                                      <p:to>
                                        <p:strVal val="visible"/>
                                      </p:to>
                                    </p:set>
                                    <p:animEffect transition="in" filter="wipe(left)">
                                      <p:cBhvr>
                                        <p:cTn id="27" dur="1000"/>
                                        <p:tgtEl>
                                          <p:spTgt spid="614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148">
                                            <p:txEl>
                                              <p:pRg st="4" end="4"/>
                                            </p:txEl>
                                          </p:spTgt>
                                        </p:tgtEl>
                                        <p:attrNameLst>
                                          <p:attrName>style.visibility</p:attrName>
                                        </p:attrNameLst>
                                      </p:cBhvr>
                                      <p:to>
                                        <p:strVal val="visible"/>
                                      </p:to>
                                    </p:set>
                                    <p:animEffect transition="in" filter="wipe(left)">
                                      <p:cBhvr>
                                        <p:cTn id="32" dur="1000"/>
                                        <p:tgtEl>
                                          <p:spTgt spid="614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148">
                                            <p:txEl>
                                              <p:pRg st="5" end="5"/>
                                            </p:txEl>
                                          </p:spTgt>
                                        </p:tgtEl>
                                        <p:attrNameLst>
                                          <p:attrName>style.visibility</p:attrName>
                                        </p:attrNameLst>
                                      </p:cBhvr>
                                      <p:to>
                                        <p:strVal val="visible"/>
                                      </p:to>
                                    </p:set>
                                    <p:animEffect transition="in" filter="wipe(left)">
                                      <p:cBhvr>
                                        <p:cTn id="37" dur="1000"/>
                                        <p:tgtEl>
                                          <p:spTgt spid="6148">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148">
                                            <p:txEl>
                                              <p:pRg st="6" end="6"/>
                                            </p:txEl>
                                          </p:spTgt>
                                        </p:tgtEl>
                                        <p:attrNameLst>
                                          <p:attrName>style.visibility</p:attrName>
                                        </p:attrNameLst>
                                      </p:cBhvr>
                                      <p:to>
                                        <p:strVal val="visible"/>
                                      </p:to>
                                    </p:set>
                                    <p:animEffect transition="in" filter="wipe(left)">
                                      <p:cBhvr>
                                        <p:cTn id="42" dur="1000"/>
                                        <p:tgtEl>
                                          <p:spTgt spid="6148">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148">
                                            <p:txEl>
                                              <p:pRg st="7" end="7"/>
                                            </p:txEl>
                                          </p:spTgt>
                                        </p:tgtEl>
                                        <p:attrNameLst>
                                          <p:attrName>style.visibility</p:attrName>
                                        </p:attrNameLst>
                                      </p:cBhvr>
                                      <p:to>
                                        <p:strVal val="visible"/>
                                      </p:to>
                                    </p:set>
                                    <p:animEffect transition="in" filter="wipe(left)">
                                      <p:cBhvr>
                                        <p:cTn id="47" dur="1000"/>
                                        <p:tgtEl>
                                          <p:spTgt spid="614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666" grpId="0" autoUpdateAnimBg="0"/>
      <p:bldP spid="6148" grpId="0" build="p"/>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5666" name="Rectangle 2">
            <a:extLst>
              <a:ext uri="{FF2B5EF4-FFF2-40B4-BE49-F238E27FC236}">
                <a16:creationId xmlns:a16="http://schemas.microsoft.com/office/drawing/2014/main" id="{5816399C-BE5C-4BCC-9CF1-06C595EAF634}"/>
              </a:ext>
            </a:extLst>
          </p:cNvPr>
          <p:cNvSpPr>
            <a:spLocks noGrp="1" noChangeArrowheads="1"/>
          </p:cNvSpPr>
          <p:nvPr>
            <p:ph type="title"/>
          </p:nvPr>
        </p:nvSpPr>
        <p:spPr>
          <a:xfrm>
            <a:off x="0" y="457200"/>
            <a:ext cx="8839200" cy="685800"/>
          </a:xfrm>
        </p:spPr>
        <p:txBody>
          <a:bodyPr/>
          <a:lstStyle/>
          <a:p>
            <a:pPr marL="1143000" indent="-1143000"/>
            <a:r>
              <a:rPr lang="en-US" altLang="en-US" sz="5400" b="1" dirty="0">
                <a:solidFill>
                  <a:srgbClr val="0000CC"/>
                </a:solidFill>
                <a:effectLst>
                  <a:outerShdw blurRad="38100" dist="38100" dir="2700000" algn="tl">
                    <a:srgbClr val="C0C0C0"/>
                  </a:outerShdw>
                </a:effectLst>
              </a:rPr>
              <a:t>Intention for today</a:t>
            </a:r>
            <a:br>
              <a:rPr lang="en-US" altLang="en-US" sz="5400" b="1" dirty="0">
                <a:solidFill>
                  <a:srgbClr val="0000CC"/>
                </a:solidFill>
                <a:effectLst>
                  <a:outerShdw blurRad="38100" dist="38100" dir="2700000" algn="tl">
                    <a:srgbClr val="C0C0C0"/>
                  </a:outerShdw>
                </a:effectLst>
              </a:rPr>
            </a:br>
            <a:endParaRPr lang="en-US" altLang="en-US" b="1" dirty="0">
              <a:solidFill>
                <a:srgbClr val="0000CC"/>
              </a:solidFill>
              <a:effectLst>
                <a:outerShdw blurRad="38100" dist="38100" dir="2700000" algn="tl">
                  <a:srgbClr val="C0C0C0"/>
                </a:outerShdw>
              </a:effectLst>
            </a:endParaRPr>
          </a:p>
        </p:txBody>
      </p:sp>
      <p:sp>
        <p:nvSpPr>
          <p:cNvPr id="32771" name="Slide Number Placeholder 3">
            <a:extLst>
              <a:ext uri="{FF2B5EF4-FFF2-40B4-BE49-F238E27FC236}">
                <a16:creationId xmlns:a16="http://schemas.microsoft.com/office/drawing/2014/main" id="{046B5864-FC2E-4F02-ADCD-71F83380AF27}"/>
              </a:ext>
            </a:extLst>
          </p:cNvPr>
          <p:cNvSpPr>
            <a:spLocks noGrp="1"/>
          </p:cNvSpPr>
          <p:nvPr>
            <p:ph type="sldNum" sz="quarter" idx="12"/>
          </p:nvPr>
        </p:nvSpPr>
        <p:spPr>
          <a:xfrm>
            <a:off x="8686800" y="6248400"/>
            <a:ext cx="3810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l" eaLnBrk="1" hangingPunct="1"/>
            <a:fld id="{9CC05C56-A735-483C-AE13-6126512B5C13}" type="slidenum">
              <a:rPr lang="en-US" altLang="en-US" sz="1400"/>
              <a:pPr algn="l" eaLnBrk="1" hangingPunct="1"/>
              <a:t>6</a:t>
            </a:fld>
            <a:endParaRPr lang="en-US" altLang="en-US" sz="1400"/>
          </a:p>
        </p:txBody>
      </p:sp>
      <p:sp>
        <p:nvSpPr>
          <p:cNvPr id="6148" name="Content Placeholder 2">
            <a:extLst>
              <a:ext uri="{FF2B5EF4-FFF2-40B4-BE49-F238E27FC236}">
                <a16:creationId xmlns:a16="http://schemas.microsoft.com/office/drawing/2014/main" id="{B9808659-A5A0-4E46-B144-345A7578CD49}"/>
              </a:ext>
            </a:extLst>
          </p:cNvPr>
          <p:cNvSpPr>
            <a:spLocks noGrp="1"/>
          </p:cNvSpPr>
          <p:nvPr>
            <p:ph idx="1"/>
          </p:nvPr>
        </p:nvSpPr>
        <p:spPr>
          <a:xfrm>
            <a:off x="304800" y="838200"/>
            <a:ext cx="8610600" cy="6019800"/>
          </a:xfrm>
        </p:spPr>
        <p:txBody>
          <a:bodyPr/>
          <a:lstStyle/>
          <a:p>
            <a:pPr>
              <a:buFont typeface="Wingdings" panose="05000000000000000000" pitchFamily="2" charset="2"/>
              <a:buChar char="Ø"/>
            </a:pPr>
            <a:r>
              <a:rPr lang="en-US" altLang="en-US" sz="2000" b="1" dirty="0">
                <a:solidFill>
                  <a:srgbClr val="0000CC"/>
                </a:solidFill>
              </a:rPr>
              <a:t> Where are we on the course? </a:t>
            </a:r>
          </a:p>
          <a:p>
            <a:pPr>
              <a:buFont typeface="Wingdings" panose="05000000000000000000" pitchFamily="2" charset="2"/>
              <a:buChar char="Ø"/>
            </a:pPr>
            <a:r>
              <a:rPr lang="en-US" altLang="en-US" sz="2000" b="1" dirty="0">
                <a:solidFill>
                  <a:srgbClr val="0000CC"/>
                </a:solidFill>
              </a:rPr>
              <a:t> Review group tasks from last week </a:t>
            </a:r>
          </a:p>
          <a:p>
            <a:pPr>
              <a:buFont typeface="Wingdings" panose="05000000000000000000" pitchFamily="2" charset="2"/>
              <a:buChar char="Ø"/>
            </a:pPr>
            <a:r>
              <a:rPr lang="en-US" altLang="en-US" sz="2000" b="1" dirty="0">
                <a:solidFill>
                  <a:srgbClr val="0000CC"/>
                </a:solidFill>
              </a:rPr>
              <a:t>Learning Groups working towards a shared goal</a:t>
            </a:r>
          </a:p>
          <a:p>
            <a:pPr>
              <a:buFont typeface="Wingdings" panose="05000000000000000000" pitchFamily="2" charset="2"/>
              <a:buChar char="Ø"/>
            </a:pPr>
            <a:r>
              <a:rPr lang="en-US" altLang="en-US" sz="2000" b="1" dirty="0">
                <a:solidFill>
                  <a:srgbClr val="0000CC"/>
                </a:solidFill>
              </a:rPr>
              <a:t>Group v Team (team agreement with a team task, clear boundaries, authority, membership)</a:t>
            </a:r>
          </a:p>
          <a:p>
            <a:pPr>
              <a:buFont typeface="Wingdings" panose="05000000000000000000" pitchFamily="2" charset="2"/>
              <a:buChar char="Ø"/>
            </a:pPr>
            <a:r>
              <a:rPr lang="en-US" altLang="en-US" sz="2000" b="1" dirty="0">
                <a:solidFill>
                  <a:srgbClr val="0000CC"/>
                </a:solidFill>
              </a:rPr>
              <a:t>Team member competencies: Empathy and Integrity</a:t>
            </a:r>
          </a:p>
          <a:p>
            <a:pPr>
              <a:buFont typeface="Wingdings" panose="05000000000000000000" pitchFamily="2" charset="2"/>
              <a:buChar char="Ø"/>
            </a:pPr>
            <a:r>
              <a:rPr lang="en-US" altLang="en-US" sz="2000" b="1" dirty="0">
                <a:solidFill>
                  <a:srgbClr val="0000CC"/>
                </a:solidFill>
              </a:rPr>
              <a:t>Teambuilding exercise =&gt; Helium bar</a:t>
            </a:r>
          </a:p>
          <a:p>
            <a:pPr>
              <a:buFont typeface="Wingdings" panose="05000000000000000000" pitchFamily="2" charset="2"/>
              <a:buChar char="Ø"/>
            </a:pPr>
            <a:r>
              <a:rPr lang="en-US" altLang="en-US" sz="2000" b="1" dirty="0">
                <a:solidFill>
                  <a:srgbClr val="0000CC"/>
                </a:solidFill>
              </a:rPr>
              <a:t>Stakeholders? Who and What are they? (Learning Group and Rep Group activities)</a:t>
            </a:r>
          </a:p>
          <a:p>
            <a:pPr>
              <a:buFont typeface="Wingdings" panose="05000000000000000000" pitchFamily="2" charset="2"/>
              <a:buChar char="Ø"/>
            </a:pPr>
            <a:r>
              <a:rPr lang="en-US" altLang="en-US" sz="2000" b="1" dirty="0">
                <a:solidFill>
                  <a:srgbClr val="0000CC"/>
                </a:solidFill>
              </a:rPr>
              <a:t>Using personalities preferences in groups related to problem statement </a:t>
            </a:r>
          </a:p>
          <a:p>
            <a:pPr lvl="1">
              <a:buFont typeface="Wingdings" pitchFamily="2" charset="2"/>
              <a:buChar char="q"/>
            </a:pPr>
            <a:r>
              <a:rPr lang="en-US" altLang="en-US" sz="1800" b="1" dirty="0">
                <a:solidFill>
                  <a:srgbClr val="0000CC"/>
                </a:solidFill>
              </a:rPr>
              <a:t>to gather information IS, ES, IN, EN, </a:t>
            </a:r>
          </a:p>
          <a:p>
            <a:pPr lvl="1">
              <a:buFont typeface="Wingdings" pitchFamily="2" charset="2"/>
              <a:buChar char="q"/>
            </a:pPr>
            <a:r>
              <a:rPr lang="en-US" altLang="en-US" sz="1800" b="1" dirty="0">
                <a:solidFill>
                  <a:srgbClr val="0000CC"/>
                </a:solidFill>
              </a:rPr>
              <a:t>to make decisions IF, EF, IT, ET (article on system 1 and system 2 Kahneman)</a:t>
            </a:r>
            <a:endParaRPr lang="en-US" altLang="en-US" sz="2000" b="1" dirty="0">
              <a:solidFill>
                <a:srgbClr val="0000CC"/>
              </a:solidFill>
            </a:endParaRPr>
          </a:p>
          <a:p>
            <a:pPr>
              <a:buFont typeface="Wingdings" panose="05000000000000000000" pitchFamily="2" charset="2"/>
              <a:buChar char="Ø"/>
            </a:pPr>
            <a:r>
              <a:rPr lang="en-US" altLang="en-US" sz="2000" b="1" dirty="0">
                <a:solidFill>
                  <a:srgbClr val="0000CC"/>
                </a:solidFill>
              </a:rPr>
              <a:t> Working towards effective groups: feedback</a:t>
            </a:r>
          </a:p>
          <a:p>
            <a:pPr>
              <a:buFont typeface="Wingdings" panose="05000000000000000000" pitchFamily="2" charset="2"/>
              <a:buChar char="Ø"/>
            </a:pPr>
            <a:r>
              <a:rPr lang="en-US" altLang="en-US" sz="2000" b="1" dirty="0">
                <a:solidFill>
                  <a:srgbClr val="0000CC"/>
                </a:solidFill>
              </a:rPr>
              <a:t> Learning Log</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25666"/>
                                        </p:tgtEl>
                                        <p:attrNameLst>
                                          <p:attrName>style.visibility</p:attrName>
                                        </p:attrNameLst>
                                      </p:cBhvr>
                                      <p:to>
                                        <p:strVal val="visible"/>
                                      </p:to>
                                    </p:set>
                                    <p:animEffect transition="in" filter="wipe(left)">
                                      <p:cBhvr>
                                        <p:cTn id="7" dur="500"/>
                                        <p:tgtEl>
                                          <p:spTgt spid="6256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148">
                                            <p:txEl>
                                              <p:pRg st="0" end="0"/>
                                            </p:txEl>
                                          </p:spTgt>
                                        </p:tgtEl>
                                        <p:attrNameLst>
                                          <p:attrName>style.visibility</p:attrName>
                                        </p:attrNameLst>
                                      </p:cBhvr>
                                      <p:to>
                                        <p:strVal val="visible"/>
                                      </p:to>
                                    </p:set>
                                    <p:animEffect transition="in" filter="wipe(left)">
                                      <p:cBhvr>
                                        <p:cTn id="12" dur="1000"/>
                                        <p:tgtEl>
                                          <p:spTgt spid="614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148">
                                            <p:txEl>
                                              <p:pRg st="1" end="1"/>
                                            </p:txEl>
                                          </p:spTgt>
                                        </p:tgtEl>
                                        <p:attrNameLst>
                                          <p:attrName>style.visibility</p:attrName>
                                        </p:attrNameLst>
                                      </p:cBhvr>
                                      <p:to>
                                        <p:strVal val="visible"/>
                                      </p:to>
                                    </p:set>
                                    <p:animEffect transition="in" filter="wipe(left)">
                                      <p:cBhvr>
                                        <p:cTn id="17" dur="1000"/>
                                        <p:tgtEl>
                                          <p:spTgt spid="614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148">
                                            <p:txEl>
                                              <p:pRg st="2" end="2"/>
                                            </p:txEl>
                                          </p:spTgt>
                                        </p:tgtEl>
                                        <p:attrNameLst>
                                          <p:attrName>style.visibility</p:attrName>
                                        </p:attrNameLst>
                                      </p:cBhvr>
                                      <p:to>
                                        <p:strVal val="visible"/>
                                      </p:to>
                                    </p:set>
                                    <p:animEffect transition="in" filter="wipe(left)">
                                      <p:cBhvr>
                                        <p:cTn id="22" dur="1000"/>
                                        <p:tgtEl>
                                          <p:spTgt spid="614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148">
                                            <p:txEl>
                                              <p:pRg st="3" end="3"/>
                                            </p:txEl>
                                          </p:spTgt>
                                        </p:tgtEl>
                                        <p:attrNameLst>
                                          <p:attrName>style.visibility</p:attrName>
                                        </p:attrNameLst>
                                      </p:cBhvr>
                                      <p:to>
                                        <p:strVal val="visible"/>
                                      </p:to>
                                    </p:set>
                                    <p:animEffect transition="in" filter="wipe(left)">
                                      <p:cBhvr>
                                        <p:cTn id="27" dur="1000"/>
                                        <p:tgtEl>
                                          <p:spTgt spid="614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148">
                                            <p:txEl>
                                              <p:pRg st="4" end="4"/>
                                            </p:txEl>
                                          </p:spTgt>
                                        </p:tgtEl>
                                        <p:attrNameLst>
                                          <p:attrName>style.visibility</p:attrName>
                                        </p:attrNameLst>
                                      </p:cBhvr>
                                      <p:to>
                                        <p:strVal val="visible"/>
                                      </p:to>
                                    </p:set>
                                    <p:animEffect transition="in" filter="wipe(left)">
                                      <p:cBhvr>
                                        <p:cTn id="32" dur="1000"/>
                                        <p:tgtEl>
                                          <p:spTgt spid="614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148">
                                            <p:txEl>
                                              <p:pRg st="5" end="5"/>
                                            </p:txEl>
                                          </p:spTgt>
                                        </p:tgtEl>
                                        <p:attrNameLst>
                                          <p:attrName>style.visibility</p:attrName>
                                        </p:attrNameLst>
                                      </p:cBhvr>
                                      <p:to>
                                        <p:strVal val="visible"/>
                                      </p:to>
                                    </p:set>
                                    <p:animEffect transition="in" filter="wipe(left)">
                                      <p:cBhvr>
                                        <p:cTn id="37" dur="1000"/>
                                        <p:tgtEl>
                                          <p:spTgt spid="6148">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148">
                                            <p:txEl>
                                              <p:pRg st="6" end="6"/>
                                            </p:txEl>
                                          </p:spTgt>
                                        </p:tgtEl>
                                        <p:attrNameLst>
                                          <p:attrName>style.visibility</p:attrName>
                                        </p:attrNameLst>
                                      </p:cBhvr>
                                      <p:to>
                                        <p:strVal val="visible"/>
                                      </p:to>
                                    </p:set>
                                    <p:animEffect transition="in" filter="wipe(left)">
                                      <p:cBhvr>
                                        <p:cTn id="42" dur="1000"/>
                                        <p:tgtEl>
                                          <p:spTgt spid="6148">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148">
                                            <p:txEl>
                                              <p:pRg st="7" end="7"/>
                                            </p:txEl>
                                          </p:spTgt>
                                        </p:tgtEl>
                                        <p:attrNameLst>
                                          <p:attrName>style.visibility</p:attrName>
                                        </p:attrNameLst>
                                      </p:cBhvr>
                                      <p:to>
                                        <p:strVal val="visible"/>
                                      </p:to>
                                    </p:set>
                                    <p:animEffect transition="in" filter="wipe(left)">
                                      <p:cBhvr>
                                        <p:cTn id="47" dur="1000"/>
                                        <p:tgtEl>
                                          <p:spTgt spid="6148">
                                            <p:txEl>
                                              <p:pRg st="7" end="7"/>
                                            </p:txEl>
                                          </p:spTgt>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6148">
                                            <p:txEl>
                                              <p:pRg st="8" end="8"/>
                                            </p:txEl>
                                          </p:spTgt>
                                        </p:tgtEl>
                                        <p:attrNameLst>
                                          <p:attrName>style.visibility</p:attrName>
                                        </p:attrNameLst>
                                      </p:cBhvr>
                                      <p:to>
                                        <p:strVal val="visible"/>
                                      </p:to>
                                    </p:set>
                                    <p:animEffect transition="in" filter="wipe(left)">
                                      <p:cBhvr>
                                        <p:cTn id="50" dur="1000"/>
                                        <p:tgtEl>
                                          <p:spTgt spid="6148">
                                            <p:txEl>
                                              <p:pRg st="8" end="8"/>
                                            </p:txEl>
                                          </p:spTgt>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6148">
                                            <p:txEl>
                                              <p:pRg st="9" end="9"/>
                                            </p:txEl>
                                          </p:spTgt>
                                        </p:tgtEl>
                                        <p:attrNameLst>
                                          <p:attrName>style.visibility</p:attrName>
                                        </p:attrNameLst>
                                      </p:cBhvr>
                                      <p:to>
                                        <p:strVal val="visible"/>
                                      </p:to>
                                    </p:set>
                                    <p:animEffect transition="in" filter="wipe(left)">
                                      <p:cBhvr>
                                        <p:cTn id="53" dur="1000"/>
                                        <p:tgtEl>
                                          <p:spTgt spid="6148">
                                            <p:txEl>
                                              <p:pRg st="9" end="9"/>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6148">
                                            <p:txEl>
                                              <p:pRg st="10" end="10"/>
                                            </p:txEl>
                                          </p:spTgt>
                                        </p:tgtEl>
                                        <p:attrNameLst>
                                          <p:attrName>style.visibility</p:attrName>
                                        </p:attrNameLst>
                                      </p:cBhvr>
                                      <p:to>
                                        <p:strVal val="visible"/>
                                      </p:to>
                                    </p:set>
                                    <p:animEffect transition="in" filter="wipe(left)">
                                      <p:cBhvr>
                                        <p:cTn id="58" dur="1000"/>
                                        <p:tgtEl>
                                          <p:spTgt spid="6148">
                                            <p:txEl>
                                              <p:pRg st="10" end="10"/>
                                            </p:txEl>
                                          </p:spTgt>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6148">
                                            <p:txEl>
                                              <p:pRg st="11" end="11"/>
                                            </p:txEl>
                                          </p:spTgt>
                                        </p:tgtEl>
                                        <p:attrNameLst>
                                          <p:attrName>style.visibility</p:attrName>
                                        </p:attrNameLst>
                                      </p:cBhvr>
                                      <p:to>
                                        <p:strVal val="visible"/>
                                      </p:to>
                                    </p:set>
                                    <p:animEffect transition="in" filter="wipe(left)">
                                      <p:cBhvr>
                                        <p:cTn id="63" dur="1000"/>
                                        <p:tgtEl>
                                          <p:spTgt spid="6148">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666" grpId="0" autoUpdateAnimBg="0"/>
      <p:bldP spid="614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Number Placeholder 3">
            <a:extLst>
              <a:ext uri="{FF2B5EF4-FFF2-40B4-BE49-F238E27FC236}">
                <a16:creationId xmlns:a16="http://schemas.microsoft.com/office/drawing/2014/main" id="{8A580285-0688-41AE-B559-95CA5A8DCE38}"/>
              </a:ext>
            </a:extLst>
          </p:cNvPr>
          <p:cNvSpPr>
            <a:spLocks noGrp="1"/>
          </p:cNvSpPr>
          <p:nvPr>
            <p:ph type="sldNum" sz="quarter" idx="12"/>
          </p:nvPr>
        </p:nvSpPr>
        <p:spPr>
          <a:xfrm>
            <a:off x="8596313" y="6381750"/>
            <a:ext cx="5334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fld id="{C306DFB5-3A50-4198-966B-E1B3E28D7E5F}" type="slidenum">
              <a:rPr lang="en-US" altLang="en-US" sz="1400" b="1"/>
              <a:pPr algn="ctr" eaLnBrk="1" hangingPunct="1"/>
              <a:t>7</a:t>
            </a:fld>
            <a:endParaRPr lang="en-US" altLang="en-US" sz="1400" b="1"/>
          </a:p>
        </p:txBody>
      </p:sp>
      <p:sp>
        <p:nvSpPr>
          <p:cNvPr id="4099" name="Rectangle 2">
            <a:extLst>
              <a:ext uri="{FF2B5EF4-FFF2-40B4-BE49-F238E27FC236}">
                <a16:creationId xmlns:a16="http://schemas.microsoft.com/office/drawing/2014/main" id="{7D681647-CEAC-4292-8C35-EB7A7AFCD5C0}"/>
              </a:ext>
            </a:extLst>
          </p:cNvPr>
          <p:cNvSpPr>
            <a:spLocks noGrp="1" noChangeArrowheads="1"/>
          </p:cNvSpPr>
          <p:nvPr>
            <p:ph type="title"/>
          </p:nvPr>
        </p:nvSpPr>
        <p:spPr>
          <a:xfrm>
            <a:off x="381000" y="0"/>
            <a:ext cx="8610600" cy="914400"/>
          </a:xfrm>
        </p:spPr>
        <p:txBody>
          <a:bodyPr/>
          <a:lstStyle/>
          <a:p>
            <a:pPr algn="l">
              <a:defRPr/>
            </a:pPr>
            <a:r>
              <a:rPr lang="en-US" b="1" dirty="0">
                <a:solidFill>
                  <a:srgbClr val="0000CC"/>
                </a:solidFill>
                <a:effectLst>
                  <a:outerShdw blurRad="38100" dist="38100" dir="2700000" algn="tl">
                    <a:srgbClr val="000000">
                      <a:alpha val="43137"/>
                    </a:srgbClr>
                  </a:outerShdw>
                </a:effectLst>
                <a:ea typeface="+mj-ea"/>
              </a:rPr>
              <a:t>So, assignments for next class:</a:t>
            </a:r>
          </a:p>
        </p:txBody>
      </p:sp>
      <p:sp>
        <p:nvSpPr>
          <p:cNvPr id="147459" name="Rectangle 3">
            <a:extLst>
              <a:ext uri="{FF2B5EF4-FFF2-40B4-BE49-F238E27FC236}">
                <a16:creationId xmlns:a16="http://schemas.microsoft.com/office/drawing/2014/main" id="{C477B374-A0BC-4BDA-BDC1-ECEA95EF5BC1}"/>
              </a:ext>
            </a:extLst>
          </p:cNvPr>
          <p:cNvSpPr>
            <a:spLocks noGrp="1" noChangeArrowheads="1"/>
          </p:cNvSpPr>
          <p:nvPr>
            <p:ph type="body" idx="1"/>
          </p:nvPr>
        </p:nvSpPr>
        <p:spPr>
          <a:xfrm>
            <a:off x="152400" y="762000"/>
            <a:ext cx="8839200" cy="5715000"/>
          </a:xfrm>
        </p:spPr>
        <p:txBody>
          <a:bodyPr/>
          <a:lstStyle/>
          <a:p>
            <a:pPr marL="514350" lvl="1" indent="-514350">
              <a:buFontTx/>
              <a:buAutoNum type="arabicPeriod"/>
            </a:pPr>
            <a:r>
              <a:rPr lang="en-US" altLang="en-US" sz="2000" b="1" dirty="0">
                <a:solidFill>
                  <a:srgbClr val="0000CC"/>
                </a:solidFill>
              </a:rPr>
              <a:t>Personal tasks </a:t>
            </a:r>
          </a:p>
          <a:p>
            <a:pPr marL="914400" lvl="2" indent="-514350">
              <a:buFont typeface="+mj-lt"/>
              <a:buAutoNum type="alphaLcParenR"/>
            </a:pPr>
            <a:r>
              <a:rPr lang="en-US" altLang="en-US" sz="1800" b="1" dirty="0">
                <a:solidFill>
                  <a:srgbClr val="0000CC"/>
                </a:solidFill>
              </a:rPr>
              <a:t>Watch the videos:</a:t>
            </a:r>
          </a:p>
          <a:p>
            <a:pPr marL="1371600" lvl="3" indent="-514350">
              <a:buFont typeface="+mj-lt"/>
              <a:buAutoNum type="romanUcPeriod"/>
            </a:pPr>
            <a:r>
              <a:rPr lang="en-US" altLang="en-US" sz="1400" b="1" dirty="0">
                <a:solidFill>
                  <a:srgbClr val="0000CC"/>
                </a:solidFill>
              </a:rPr>
              <a:t>Dr. Gabor Maté on How to Reframe a Challenging Moment and Feel Empowered</a:t>
            </a:r>
            <a:br>
              <a:rPr lang="en-US" altLang="en-US" sz="1400" b="1" dirty="0">
                <a:solidFill>
                  <a:srgbClr val="0000CC"/>
                </a:solidFill>
              </a:rPr>
            </a:br>
            <a:r>
              <a:rPr lang="en-US" altLang="en-US" sz="1400" b="1" dirty="0">
                <a:solidFill>
                  <a:srgbClr val="0000CC"/>
                </a:solidFill>
                <a:hlinkClick r:id="rId3"/>
              </a:rPr>
              <a:t>https://www.youtube.com/watch?v=__JLFw2FtEQ</a:t>
            </a:r>
            <a:r>
              <a:rPr lang="en-US" altLang="en-US" sz="1400" b="1" dirty="0">
                <a:solidFill>
                  <a:srgbClr val="0000CC"/>
                </a:solidFill>
              </a:rPr>
              <a:t> </a:t>
            </a:r>
          </a:p>
          <a:p>
            <a:pPr marL="1371600" lvl="3" indent="-514350">
              <a:buFont typeface="+mj-lt"/>
              <a:buAutoNum type="romanUcPeriod"/>
            </a:pPr>
            <a:r>
              <a:rPr lang="en-US" altLang="en-US" sz="1400" b="1" dirty="0">
                <a:solidFill>
                  <a:srgbClr val="0000CC"/>
                </a:solidFill>
              </a:rPr>
              <a:t>The power of introverts </a:t>
            </a:r>
            <a:r>
              <a:rPr lang="en-US" altLang="en-US" sz="1400" b="1" dirty="0">
                <a:solidFill>
                  <a:srgbClr val="0000CC"/>
                </a:solidFill>
                <a:hlinkClick r:id="rId4"/>
              </a:rPr>
              <a:t>https://www.ted.com/talks/susan_cain_the_power_of_introverts</a:t>
            </a:r>
            <a:r>
              <a:rPr lang="en-US" altLang="en-US" sz="1400" b="1" dirty="0">
                <a:solidFill>
                  <a:srgbClr val="0000CC"/>
                </a:solidFill>
              </a:rPr>
              <a:t> </a:t>
            </a:r>
          </a:p>
          <a:p>
            <a:pPr marL="1371600" lvl="3" indent="-514350">
              <a:buFont typeface="+mj-lt"/>
              <a:buAutoNum type="romanUcPeriod"/>
            </a:pPr>
            <a:r>
              <a:rPr lang="en-US" altLang="en-US" sz="1400" b="1" dirty="0">
                <a:solidFill>
                  <a:srgbClr val="0000CC"/>
                </a:solidFill>
              </a:rPr>
              <a:t>Reflect on a problem you are interested in =&gt; create a problem statement</a:t>
            </a:r>
          </a:p>
          <a:p>
            <a:pPr marL="514350" lvl="1" indent="-514350">
              <a:buFontTx/>
              <a:buAutoNum type="arabicPeriod"/>
            </a:pPr>
            <a:r>
              <a:rPr lang="en-US" altLang="en-US" sz="2000" b="1" dirty="0">
                <a:solidFill>
                  <a:srgbClr val="0000CC"/>
                </a:solidFill>
              </a:rPr>
              <a:t>Team tasks. Organize a team meeting together to </a:t>
            </a:r>
          </a:p>
          <a:p>
            <a:pPr marL="914400" lvl="2" indent="-514350">
              <a:buFontTx/>
              <a:buAutoNum type="alphaLcParenR"/>
            </a:pPr>
            <a:r>
              <a:rPr lang="en-US" altLang="en-US" sz="1800" b="1" dirty="0">
                <a:solidFill>
                  <a:srgbClr val="0000CC"/>
                </a:solidFill>
              </a:rPr>
              <a:t>Select some-one to represent the Group. This is a Group role that will have additional responsibilities</a:t>
            </a:r>
          </a:p>
          <a:p>
            <a:pPr marL="914400" lvl="2" indent="-514350">
              <a:buFontTx/>
              <a:buAutoNum type="alphaLcParenR"/>
            </a:pPr>
            <a:r>
              <a:rPr lang="en-US" altLang="en-US" sz="1800" b="1" dirty="0">
                <a:solidFill>
                  <a:srgbClr val="0000CC"/>
                </a:solidFill>
              </a:rPr>
              <a:t>How did your Learning Group decide on a representative/leader? What was the group process (gathering info, making a decision)</a:t>
            </a:r>
          </a:p>
          <a:p>
            <a:pPr marL="914400" lvl="2" indent="-514350">
              <a:buFontTx/>
              <a:buAutoNum type="alphaLcParenR"/>
            </a:pPr>
            <a:r>
              <a:rPr lang="en-US" altLang="en-US" sz="1800" b="1" dirty="0">
                <a:solidFill>
                  <a:srgbClr val="0000CC"/>
                </a:solidFill>
              </a:rPr>
              <a:t>Create a Google Drive for your Group and a Google Doc that has General access so that anyone can view with a link. </a:t>
            </a:r>
          </a:p>
          <a:p>
            <a:pPr marL="914400" lvl="2" indent="-514350">
              <a:buFontTx/>
              <a:buAutoNum type="alphaLcParenR"/>
            </a:pPr>
            <a:r>
              <a:rPr lang="en-US" altLang="en-US" sz="1800" b="1" dirty="0">
                <a:solidFill>
                  <a:srgbClr val="0000CC"/>
                </a:solidFill>
              </a:rPr>
              <a:t>Create your Group’s coat of arms and save it in the Google Doc. Also save other information e.g. the poster of your team, your shared objectives and strengths, your Group problem statements…</a:t>
            </a:r>
          </a:p>
          <a:p>
            <a:pPr marL="914400" lvl="2" indent="-514350">
              <a:buFontTx/>
              <a:buAutoNum type="alphaLcParenR"/>
            </a:pPr>
            <a:r>
              <a:rPr lang="en-US" altLang="en-US" sz="1800" b="1" dirty="0">
                <a:solidFill>
                  <a:srgbClr val="0000CC"/>
                </a:solidFill>
              </a:rPr>
              <a:t>Each learning group representative will contact me before Thursday 24</a:t>
            </a:r>
            <a:r>
              <a:rPr lang="en-US" altLang="en-US" sz="1800" b="1" baseline="30000" dirty="0">
                <a:solidFill>
                  <a:srgbClr val="0000CC"/>
                </a:solidFill>
              </a:rPr>
              <a:t>th</a:t>
            </a:r>
            <a:r>
              <a:rPr lang="en-US" altLang="en-US" sz="1800" b="1" dirty="0">
                <a:solidFill>
                  <a:srgbClr val="0000CC"/>
                </a:solidFill>
              </a:rPr>
              <a:t> Oct 12h00 and send me the link to your Google Doc (so I can put it on Moodle)</a:t>
            </a:r>
          </a:p>
          <a:p>
            <a:pPr marL="914400" lvl="2" indent="-514350">
              <a:buFontTx/>
              <a:buAutoNum type="alphaLcParenR"/>
            </a:pPr>
            <a:endParaRPr lang="en-US" altLang="en-US" sz="1800" b="1" dirty="0">
              <a:solidFill>
                <a:srgbClr val="0000CC"/>
              </a:solidFill>
            </a:endParaRPr>
          </a:p>
          <a:p>
            <a:pPr marL="914400" lvl="2" indent="-514350">
              <a:buFontTx/>
              <a:buAutoNum type="alphaLcParenR"/>
            </a:pPr>
            <a:endParaRPr lang="en-US" altLang="en-US" sz="1800" b="1" dirty="0">
              <a:solidFill>
                <a:srgbClr val="0000CC"/>
              </a:solidFill>
            </a:endParaRPr>
          </a:p>
          <a:p>
            <a:pPr marL="914400" lvl="2" indent="-514350">
              <a:buFontTx/>
              <a:buAutoNum type="alphaLcParenR"/>
            </a:pPr>
            <a:endParaRPr lang="en-US" altLang="en-US" sz="1800" b="1" dirty="0">
              <a:solidFill>
                <a:srgbClr val="0000CC"/>
              </a:solidFill>
            </a:endParaRPr>
          </a:p>
          <a:p>
            <a:pPr marL="514350" lvl="1" indent="-514350">
              <a:buFontTx/>
              <a:buAutoNum type="arabicPeriod"/>
            </a:pPr>
            <a:endParaRPr lang="en-US" altLang="en-US" sz="2000" b="1" dirty="0">
              <a:solidFill>
                <a:srgbClr val="0000CC"/>
              </a:solidFill>
            </a:endParaRPr>
          </a:p>
          <a:p>
            <a:pPr marL="220663" lvl="1" indent="0">
              <a:buNone/>
            </a:pPr>
            <a:endParaRPr lang="en-US" altLang="en-US" sz="1800" b="1" dirty="0">
              <a:solidFill>
                <a:srgbClr val="0000CC"/>
              </a:solidFill>
            </a:endParaRPr>
          </a:p>
        </p:txBody>
      </p:sp>
    </p:spTree>
    <p:extLst>
      <p:ext uri="{BB962C8B-B14F-4D97-AF65-F5344CB8AC3E}">
        <p14:creationId xmlns:p14="http://schemas.microsoft.com/office/powerpoint/2010/main" val="1582391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7459">
                                            <p:txEl>
                                              <p:pRg st="0" end="0"/>
                                            </p:txEl>
                                          </p:spTgt>
                                        </p:tgtEl>
                                        <p:attrNameLst>
                                          <p:attrName>style.visibility</p:attrName>
                                        </p:attrNameLst>
                                      </p:cBhvr>
                                      <p:to>
                                        <p:strVal val="visible"/>
                                      </p:to>
                                    </p:set>
                                    <p:animEffect transition="in" filter="wipe(up)">
                                      <p:cBhvr>
                                        <p:cTn id="7" dur="1000"/>
                                        <p:tgtEl>
                                          <p:spTgt spid="147459">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47459">
                                            <p:txEl>
                                              <p:pRg st="1" end="1"/>
                                            </p:txEl>
                                          </p:spTgt>
                                        </p:tgtEl>
                                        <p:attrNameLst>
                                          <p:attrName>style.visibility</p:attrName>
                                        </p:attrNameLst>
                                      </p:cBhvr>
                                      <p:to>
                                        <p:strVal val="visible"/>
                                      </p:to>
                                    </p:set>
                                    <p:animEffect transition="in" filter="wipe(up)">
                                      <p:cBhvr>
                                        <p:cTn id="10" dur="1000"/>
                                        <p:tgtEl>
                                          <p:spTgt spid="147459">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47459">
                                            <p:txEl>
                                              <p:pRg st="2" end="2"/>
                                            </p:txEl>
                                          </p:spTgt>
                                        </p:tgtEl>
                                        <p:attrNameLst>
                                          <p:attrName>style.visibility</p:attrName>
                                        </p:attrNameLst>
                                      </p:cBhvr>
                                      <p:to>
                                        <p:strVal val="visible"/>
                                      </p:to>
                                    </p:set>
                                    <p:animEffect transition="in" filter="wipe(up)">
                                      <p:cBhvr>
                                        <p:cTn id="13" dur="1000"/>
                                        <p:tgtEl>
                                          <p:spTgt spid="147459">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47459">
                                            <p:txEl>
                                              <p:pRg st="3" end="3"/>
                                            </p:txEl>
                                          </p:spTgt>
                                        </p:tgtEl>
                                        <p:attrNameLst>
                                          <p:attrName>style.visibility</p:attrName>
                                        </p:attrNameLst>
                                      </p:cBhvr>
                                      <p:to>
                                        <p:strVal val="visible"/>
                                      </p:to>
                                    </p:set>
                                    <p:animEffect transition="in" filter="wipe(up)">
                                      <p:cBhvr>
                                        <p:cTn id="16" dur="1000"/>
                                        <p:tgtEl>
                                          <p:spTgt spid="147459">
                                            <p:txEl>
                                              <p:pRg st="3" end="3"/>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47459">
                                            <p:txEl>
                                              <p:pRg st="4" end="4"/>
                                            </p:txEl>
                                          </p:spTgt>
                                        </p:tgtEl>
                                        <p:attrNameLst>
                                          <p:attrName>style.visibility</p:attrName>
                                        </p:attrNameLst>
                                      </p:cBhvr>
                                      <p:to>
                                        <p:strVal val="visible"/>
                                      </p:to>
                                    </p:set>
                                    <p:animEffect transition="in" filter="wipe(up)">
                                      <p:cBhvr>
                                        <p:cTn id="19" dur="1000"/>
                                        <p:tgtEl>
                                          <p:spTgt spid="147459">
                                            <p:txEl>
                                              <p:pRg st="4" end="4"/>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47459">
                                            <p:txEl>
                                              <p:pRg st="5" end="5"/>
                                            </p:txEl>
                                          </p:spTgt>
                                        </p:tgtEl>
                                        <p:attrNameLst>
                                          <p:attrName>style.visibility</p:attrName>
                                        </p:attrNameLst>
                                      </p:cBhvr>
                                      <p:to>
                                        <p:strVal val="visible"/>
                                      </p:to>
                                    </p:set>
                                    <p:animEffect transition="in" filter="wipe(up)">
                                      <p:cBhvr>
                                        <p:cTn id="22" dur="1000"/>
                                        <p:tgtEl>
                                          <p:spTgt spid="147459">
                                            <p:txEl>
                                              <p:pRg st="5" end="5"/>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47459">
                                            <p:txEl>
                                              <p:pRg st="6" end="6"/>
                                            </p:txEl>
                                          </p:spTgt>
                                        </p:tgtEl>
                                        <p:attrNameLst>
                                          <p:attrName>style.visibility</p:attrName>
                                        </p:attrNameLst>
                                      </p:cBhvr>
                                      <p:to>
                                        <p:strVal val="visible"/>
                                      </p:to>
                                    </p:set>
                                    <p:animEffect transition="in" filter="wipe(up)">
                                      <p:cBhvr>
                                        <p:cTn id="25" dur="1000"/>
                                        <p:tgtEl>
                                          <p:spTgt spid="147459">
                                            <p:txEl>
                                              <p:pRg st="6" end="6"/>
                                            </p:txEl>
                                          </p:spTgt>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47459">
                                            <p:txEl>
                                              <p:pRg st="7" end="7"/>
                                            </p:txEl>
                                          </p:spTgt>
                                        </p:tgtEl>
                                        <p:attrNameLst>
                                          <p:attrName>style.visibility</p:attrName>
                                        </p:attrNameLst>
                                      </p:cBhvr>
                                      <p:to>
                                        <p:strVal val="visible"/>
                                      </p:to>
                                    </p:set>
                                    <p:animEffect transition="in" filter="wipe(up)">
                                      <p:cBhvr>
                                        <p:cTn id="28" dur="1000"/>
                                        <p:tgtEl>
                                          <p:spTgt spid="147459">
                                            <p:txEl>
                                              <p:pRg st="7" end="7"/>
                                            </p:txEl>
                                          </p:spTgt>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147459">
                                            <p:txEl>
                                              <p:pRg st="8" end="8"/>
                                            </p:txEl>
                                          </p:spTgt>
                                        </p:tgtEl>
                                        <p:attrNameLst>
                                          <p:attrName>style.visibility</p:attrName>
                                        </p:attrNameLst>
                                      </p:cBhvr>
                                      <p:to>
                                        <p:strVal val="visible"/>
                                      </p:to>
                                    </p:set>
                                    <p:animEffect transition="in" filter="wipe(up)">
                                      <p:cBhvr>
                                        <p:cTn id="31" dur="1000"/>
                                        <p:tgtEl>
                                          <p:spTgt spid="147459">
                                            <p:txEl>
                                              <p:pRg st="8" end="8"/>
                                            </p:txEl>
                                          </p:spTgt>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147459">
                                            <p:txEl>
                                              <p:pRg st="9" end="9"/>
                                            </p:txEl>
                                          </p:spTgt>
                                        </p:tgtEl>
                                        <p:attrNameLst>
                                          <p:attrName>style.visibility</p:attrName>
                                        </p:attrNameLst>
                                      </p:cBhvr>
                                      <p:to>
                                        <p:strVal val="visible"/>
                                      </p:to>
                                    </p:set>
                                    <p:animEffect transition="in" filter="wipe(up)">
                                      <p:cBhvr>
                                        <p:cTn id="34" dur="1000"/>
                                        <p:tgtEl>
                                          <p:spTgt spid="147459">
                                            <p:txEl>
                                              <p:pRg st="9" end="9"/>
                                            </p:txEl>
                                          </p:spTgt>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147459">
                                            <p:txEl>
                                              <p:pRg st="10" end="10"/>
                                            </p:txEl>
                                          </p:spTgt>
                                        </p:tgtEl>
                                        <p:attrNameLst>
                                          <p:attrName>style.visibility</p:attrName>
                                        </p:attrNameLst>
                                      </p:cBhvr>
                                      <p:to>
                                        <p:strVal val="visible"/>
                                      </p:to>
                                    </p:set>
                                    <p:animEffect transition="in" filter="wipe(up)">
                                      <p:cBhvr>
                                        <p:cTn id="37" dur="1000"/>
                                        <p:tgtEl>
                                          <p:spTgt spid="14745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5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B9CB68D0-F38F-46C3-AACC-DC1364F50BB6}"/>
              </a:ext>
            </a:extLst>
          </p:cNvPr>
          <p:cNvSpPr txBox="1">
            <a:spLocks noChangeArrowheads="1"/>
          </p:cNvSpPr>
          <p:nvPr/>
        </p:nvSpPr>
        <p:spPr>
          <a:xfrm>
            <a:off x="1143000" y="-42227"/>
            <a:ext cx="7162800" cy="347027"/>
          </a:xfrm>
          <a:prstGeom prst="rect">
            <a:avLst/>
          </a:prstGeom>
        </p:spPr>
        <p:txBody>
          <a:bodyPr/>
          <a:lst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l">
              <a:defRPr/>
            </a:pPr>
            <a:r>
              <a:rPr lang="en-US" b="1" kern="0" dirty="0">
                <a:solidFill>
                  <a:srgbClr val="0000CC"/>
                </a:solidFill>
                <a:effectLst>
                  <a:outerShdw blurRad="38100" dist="38100" dir="2700000" algn="tl">
                    <a:srgbClr val="000000">
                      <a:alpha val="43137"/>
                    </a:srgbClr>
                  </a:outerShdw>
                </a:effectLst>
                <a:ea typeface="+mj-ea"/>
              </a:rPr>
              <a:t>Learning Group 1-4</a:t>
            </a:r>
          </a:p>
        </p:txBody>
      </p:sp>
      <p:sp>
        <p:nvSpPr>
          <p:cNvPr id="9" name="Rectangle 2">
            <a:extLst>
              <a:ext uri="{FF2B5EF4-FFF2-40B4-BE49-F238E27FC236}">
                <a16:creationId xmlns:a16="http://schemas.microsoft.com/office/drawing/2014/main" id="{F6BAB8BA-20F5-475E-90ED-3AFDAB21FA12}"/>
              </a:ext>
            </a:extLst>
          </p:cNvPr>
          <p:cNvSpPr txBox="1">
            <a:spLocks noChangeArrowheads="1"/>
          </p:cNvSpPr>
          <p:nvPr/>
        </p:nvSpPr>
        <p:spPr>
          <a:xfrm>
            <a:off x="2757139" y="6019800"/>
            <a:ext cx="3782122" cy="5334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l">
              <a:defRPr/>
            </a:pPr>
            <a:endParaRPr lang="en-US" sz="2400" b="1" kern="0" dirty="0">
              <a:solidFill>
                <a:srgbClr val="0000CC"/>
              </a:solidFill>
              <a:effectLst>
                <a:outerShdw blurRad="38100" dist="38100" dir="2700000" algn="tl">
                  <a:srgbClr val="000000">
                    <a:alpha val="43137"/>
                  </a:srgbClr>
                </a:outerShdw>
              </a:effectLst>
              <a:ea typeface="+mj-ea"/>
            </a:endParaRPr>
          </a:p>
        </p:txBody>
      </p:sp>
      <p:graphicFrame>
        <p:nvGraphicFramePr>
          <p:cNvPr id="4" name="Table 3">
            <a:extLst>
              <a:ext uri="{FF2B5EF4-FFF2-40B4-BE49-F238E27FC236}">
                <a16:creationId xmlns:a16="http://schemas.microsoft.com/office/drawing/2014/main" id="{56E66EA0-96DC-BF76-9E17-C0F89454F4E3}"/>
              </a:ext>
            </a:extLst>
          </p:cNvPr>
          <p:cNvGraphicFramePr>
            <a:graphicFrameLocks noGrp="1"/>
          </p:cNvGraphicFramePr>
          <p:nvPr>
            <p:extLst>
              <p:ext uri="{D42A27DB-BD31-4B8C-83A1-F6EECF244321}">
                <p14:modId xmlns:p14="http://schemas.microsoft.com/office/powerpoint/2010/main" val="3182938531"/>
              </p:ext>
            </p:extLst>
          </p:nvPr>
        </p:nvGraphicFramePr>
        <p:xfrm>
          <a:off x="457200" y="805815"/>
          <a:ext cx="8382000" cy="5572723"/>
        </p:xfrm>
        <a:graphic>
          <a:graphicData uri="http://schemas.openxmlformats.org/drawingml/2006/table">
            <a:tbl>
              <a:tblPr>
                <a:tableStyleId>{5C22544A-7EE6-4342-B048-85BDC9FD1C3A}</a:tableStyleId>
              </a:tblPr>
              <a:tblGrid>
                <a:gridCol w="841683">
                  <a:extLst>
                    <a:ext uri="{9D8B030D-6E8A-4147-A177-3AD203B41FA5}">
                      <a16:colId xmlns:a16="http://schemas.microsoft.com/office/drawing/2014/main" val="3756802863"/>
                    </a:ext>
                  </a:extLst>
                </a:gridCol>
                <a:gridCol w="1509631">
                  <a:extLst>
                    <a:ext uri="{9D8B030D-6E8A-4147-A177-3AD203B41FA5}">
                      <a16:colId xmlns:a16="http://schemas.microsoft.com/office/drawing/2014/main" val="356401950"/>
                    </a:ext>
                  </a:extLst>
                </a:gridCol>
                <a:gridCol w="2144486">
                  <a:extLst>
                    <a:ext uri="{9D8B030D-6E8A-4147-A177-3AD203B41FA5}">
                      <a16:colId xmlns:a16="http://schemas.microsoft.com/office/drawing/2014/main" val="2634654376"/>
                    </a:ext>
                  </a:extLst>
                </a:gridCol>
                <a:gridCol w="3886200">
                  <a:extLst>
                    <a:ext uri="{9D8B030D-6E8A-4147-A177-3AD203B41FA5}">
                      <a16:colId xmlns:a16="http://schemas.microsoft.com/office/drawing/2014/main" val="4241144391"/>
                    </a:ext>
                  </a:extLst>
                </a:gridCol>
              </a:tblGrid>
              <a:tr h="505423">
                <a:tc>
                  <a:txBody>
                    <a:bodyPr/>
                    <a:lstStyle/>
                    <a:p>
                      <a:pPr algn="ctr" fontAlgn="b"/>
                      <a:r>
                        <a:rPr lang="en-GB" sz="1050" b="1" u="none" strike="noStrike" dirty="0">
                          <a:effectLst/>
                        </a:rPr>
                        <a:t>Group # </a:t>
                      </a:r>
                      <a:endParaRPr lang="en-GB" sz="105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GB" sz="1050" b="1" u="none" strike="noStrike" dirty="0">
                          <a:effectLst/>
                        </a:rPr>
                        <a:t> Learning</a:t>
                      </a:r>
                    </a:p>
                    <a:p>
                      <a:pPr algn="ctr" fontAlgn="b"/>
                      <a:r>
                        <a:rPr lang="en-GB" sz="1050" b="1" u="none" strike="noStrike" dirty="0">
                          <a:effectLst/>
                        </a:rPr>
                        <a:t>Group </a:t>
                      </a:r>
                    </a:p>
                    <a:p>
                      <a:pPr algn="ctr" fontAlgn="b"/>
                      <a:r>
                        <a:rPr lang="en-GB" sz="1050" b="1" u="none" strike="noStrike" dirty="0">
                          <a:effectLst/>
                        </a:rPr>
                        <a:t>Name</a:t>
                      </a:r>
                      <a:endParaRPr lang="en-GB" sz="105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GB" sz="1050" b="1" i="0" u="none" strike="noStrike" dirty="0">
                          <a:solidFill>
                            <a:srgbClr val="000000"/>
                          </a:solidFill>
                          <a:effectLst/>
                          <a:latin typeface="Calibri" panose="020F0502020204030204" pitchFamily="34" charset="0"/>
                        </a:rPr>
                        <a:t>Members names</a:t>
                      </a:r>
                    </a:p>
                  </a:txBody>
                  <a:tcPr marL="9525" marR="9525" marT="9525" marB="0" anchor="ctr"/>
                </a:tc>
                <a:tc>
                  <a:txBody>
                    <a:bodyPr/>
                    <a:lstStyle/>
                    <a:p>
                      <a:pPr algn="ctr" fontAlgn="b"/>
                      <a:r>
                        <a:rPr lang="en-GB" sz="1050" b="1" i="0" u="none" strike="noStrike" dirty="0">
                          <a:solidFill>
                            <a:srgbClr val="000000"/>
                          </a:solidFill>
                          <a:effectLst/>
                          <a:latin typeface="Calibri" panose="020F0502020204030204" pitchFamily="34" charset="0"/>
                        </a:rPr>
                        <a:t>Group culture, level of Diversity, Mother tongue, culture, MBTI, gender</a:t>
                      </a:r>
                    </a:p>
                  </a:txBody>
                  <a:tcPr marL="9525" marR="9525" marT="9525" marB="0" anchor="ctr"/>
                </a:tc>
                <a:extLst>
                  <a:ext uri="{0D108BD9-81ED-4DB2-BD59-A6C34878D82A}">
                    <a16:rowId xmlns:a16="http://schemas.microsoft.com/office/drawing/2014/main" val="1090307455"/>
                  </a:ext>
                </a:extLst>
              </a:tr>
              <a:tr h="505423">
                <a:tc>
                  <a:txBody>
                    <a:bodyPr/>
                    <a:lstStyle/>
                    <a:p>
                      <a:pPr algn="ctr" fontAlgn="b"/>
                      <a:r>
                        <a:rPr lang="en-FR" sz="1100" u="none" strike="noStrike" dirty="0">
                          <a:effectLst/>
                          <a:highlight>
                            <a:srgbClr val="00FF00"/>
                          </a:highlight>
                        </a:rPr>
                        <a:t>1</a:t>
                      </a:r>
                      <a:endParaRPr lang="en-FR" sz="1100" b="0" i="0" u="none" strike="noStrike" dirty="0">
                        <a:solidFill>
                          <a:srgbClr val="000000"/>
                        </a:solidFill>
                        <a:effectLst/>
                        <a:highlight>
                          <a:srgbClr val="00FF00"/>
                        </a:highlight>
                        <a:latin typeface="Calibri" panose="020F0502020204030204" pitchFamily="34" charset="0"/>
                      </a:endParaRPr>
                    </a:p>
                  </a:txBody>
                  <a:tcPr marL="9525" marR="9525" marT="9525" marB="0" anchor="ctr"/>
                </a:tc>
                <a:tc>
                  <a:txBody>
                    <a:bodyPr/>
                    <a:lstStyle/>
                    <a:p>
                      <a:pPr algn="ctr" fontAlgn="b"/>
                      <a:r>
                        <a:rPr lang="en-FR" sz="1100" b="0" i="0" u="none" strike="noStrike" dirty="0">
                          <a:solidFill>
                            <a:srgbClr val="000000"/>
                          </a:solidFill>
                          <a:effectLst/>
                          <a:latin typeface="Calibri" panose="020F0502020204030204" pitchFamily="34" charset="0"/>
                        </a:rPr>
                        <a:t>Diplomatic-Detour</a:t>
                      </a:r>
                    </a:p>
                  </a:txBody>
                  <a:tcPr marL="9525" marR="9525" marT="9525" marB="0" anchor="ctr"/>
                </a:tc>
                <a:tc>
                  <a:txBody>
                    <a:bodyPr/>
                    <a:lstStyle/>
                    <a:p>
                      <a:pPr algn="l" fontAlgn="b"/>
                      <a:r>
                        <a:rPr lang="en-GB" sz="1100" b="0" i="0" u="none" strike="noStrike" dirty="0">
                          <a:solidFill>
                            <a:srgbClr val="000000"/>
                          </a:solidFill>
                          <a:effectLst/>
                          <a:highlight>
                            <a:srgbClr val="00FFFF"/>
                          </a:highlight>
                          <a:latin typeface="Calibri" panose="020F0502020204030204" pitchFamily="34" charset="0"/>
                        </a:rPr>
                        <a:t>Sarra </a:t>
                      </a:r>
                      <a:r>
                        <a:rPr lang="en-GB" sz="1100" b="0" i="0" u="none" strike="noStrike" dirty="0" err="1">
                          <a:solidFill>
                            <a:srgbClr val="000000"/>
                          </a:solidFill>
                          <a:effectLst/>
                          <a:highlight>
                            <a:srgbClr val="00FFFF"/>
                          </a:highlight>
                          <a:latin typeface="Calibri" panose="020F0502020204030204" pitchFamily="34" charset="0"/>
                        </a:rPr>
                        <a:t>Gharsallah</a:t>
                      </a:r>
                      <a:endParaRPr lang="en-GB" sz="1100" b="0" i="0" u="none" strike="noStrike" dirty="0">
                        <a:solidFill>
                          <a:srgbClr val="000000"/>
                        </a:solidFill>
                        <a:effectLst/>
                        <a:highlight>
                          <a:srgbClr val="00FFFF"/>
                        </a:highlight>
                        <a:latin typeface="Calibri" panose="020F0502020204030204" pitchFamily="34" charset="0"/>
                      </a:endParaRPr>
                    </a:p>
                    <a:p>
                      <a:pPr algn="l" fontAlgn="b"/>
                      <a:r>
                        <a:rPr lang="en-GB" sz="1100" b="0" i="0" u="none" strike="noStrike" dirty="0">
                          <a:solidFill>
                            <a:srgbClr val="000000"/>
                          </a:solidFill>
                          <a:effectLst/>
                          <a:latin typeface="Calibri" panose="020F0502020204030204" pitchFamily="34" charset="0"/>
                        </a:rPr>
                        <a:t>Noam </a:t>
                      </a:r>
                      <a:r>
                        <a:rPr lang="en-GB" sz="1100" b="0" i="0" u="none" strike="noStrike" dirty="0" err="1">
                          <a:solidFill>
                            <a:srgbClr val="000000"/>
                          </a:solidFill>
                          <a:effectLst/>
                          <a:latin typeface="Calibri" panose="020F0502020204030204" pitchFamily="34" charset="0"/>
                        </a:rPr>
                        <a:t>Benazouz</a:t>
                      </a:r>
                      <a:endParaRPr lang="en-GB" sz="1100" b="0" i="0" u="none" strike="noStrike" dirty="0">
                        <a:solidFill>
                          <a:srgbClr val="000000"/>
                        </a:solidFill>
                        <a:effectLst/>
                        <a:latin typeface="Calibri" panose="020F0502020204030204" pitchFamily="34" charset="0"/>
                      </a:endParaRPr>
                    </a:p>
                    <a:p>
                      <a:pPr algn="l" fontAlgn="b"/>
                      <a:r>
                        <a:rPr lang="en-GB" sz="1100" b="0" i="0" u="none" strike="noStrike" dirty="0">
                          <a:solidFill>
                            <a:srgbClr val="000000"/>
                          </a:solidFill>
                          <a:effectLst/>
                          <a:latin typeface="Calibri" panose="020F0502020204030204" pitchFamily="34" charset="0"/>
                        </a:rPr>
                        <a:t>Mohamed-Khalil Kiri</a:t>
                      </a:r>
                    </a:p>
                    <a:p>
                      <a:pPr algn="l" fontAlgn="b"/>
                      <a:r>
                        <a:rPr lang="en-GB" sz="1100" b="0" i="0" u="none" strike="noStrike" dirty="0">
                          <a:solidFill>
                            <a:srgbClr val="000000"/>
                          </a:solidFill>
                          <a:effectLst/>
                          <a:latin typeface="Calibri" panose="020F0502020204030204" pitchFamily="34" charset="0"/>
                        </a:rPr>
                        <a:t>Mohamed-</a:t>
                      </a:r>
                      <a:r>
                        <a:rPr lang="en-GB" sz="1100" b="0" i="0" u="none" strike="noStrike" dirty="0" err="1">
                          <a:solidFill>
                            <a:srgbClr val="000000"/>
                          </a:solidFill>
                          <a:effectLst/>
                          <a:latin typeface="Calibri" panose="020F0502020204030204" pitchFamily="34" charset="0"/>
                        </a:rPr>
                        <a:t>Dhia</a:t>
                      </a:r>
                      <a:r>
                        <a:rPr lang="en-GB" sz="1100" b="0" i="0" u="none" strike="noStrike" dirty="0">
                          <a:solidFill>
                            <a:srgbClr val="000000"/>
                          </a:solidFill>
                          <a:effectLst/>
                          <a:latin typeface="Calibri" panose="020F0502020204030204" pitchFamily="34" charset="0"/>
                        </a:rPr>
                        <a:t> </a:t>
                      </a:r>
                      <a:r>
                        <a:rPr lang="en-GB" sz="1100" b="0" i="0" u="none" strike="noStrike" dirty="0" err="1">
                          <a:solidFill>
                            <a:srgbClr val="000000"/>
                          </a:solidFill>
                          <a:effectLst/>
                          <a:latin typeface="Calibri" panose="020F0502020204030204" pitchFamily="34" charset="0"/>
                        </a:rPr>
                        <a:t>Mediouni</a:t>
                      </a:r>
                      <a:endParaRPr lang="en-GB" sz="1100" b="0" i="0" u="none" strike="noStrike" dirty="0">
                        <a:solidFill>
                          <a:srgbClr val="000000"/>
                        </a:solidFill>
                        <a:effectLst/>
                        <a:latin typeface="Calibri" panose="020F0502020204030204" pitchFamily="34" charset="0"/>
                      </a:endParaRPr>
                    </a:p>
                    <a:p>
                      <a:pPr algn="l" fontAlgn="b"/>
                      <a:r>
                        <a:rPr lang="en-GB" sz="1100" b="0" i="0" u="none" strike="noStrike" dirty="0" err="1">
                          <a:solidFill>
                            <a:srgbClr val="000000"/>
                          </a:solidFill>
                          <a:effectLst/>
                          <a:latin typeface="Calibri" panose="020F0502020204030204" pitchFamily="34" charset="0"/>
                        </a:rPr>
                        <a:t>Xiyao</a:t>
                      </a:r>
                      <a:r>
                        <a:rPr lang="en-GB" sz="1100" b="0" i="0" u="none" strike="noStrike" dirty="0">
                          <a:solidFill>
                            <a:srgbClr val="000000"/>
                          </a:solidFill>
                          <a:effectLst/>
                          <a:latin typeface="Calibri" panose="020F0502020204030204" pitchFamily="34" charset="0"/>
                        </a:rPr>
                        <a:t> Zhou</a:t>
                      </a:r>
                      <a:endParaRPr lang="en-FR" sz="1100" b="0" i="0" u="none" strike="noStrike" dirty="0">
                        <a:solidFill>
                          <a:srgbClr val="000000"/>
                        </a:solidFill>
                        <a:effectLst/>
                        <a:latin typeface="Calibri" panose="020F0502020204030204" pitchFamily="34" charset="0"/>
                      </a:endParaRPr>
                    </a:p>
                    <a:p>
                      <a:pPr algn="l" fontAlgn="b"/>
                      <a:r>
                        <a:rPr lang="en-GB" sz="1100" b="0" i="0" u="none" strike="noStrike" dirty="0">
                          <a:solidFill>
                            <a:srgbClr val="000000"/>
                          </a:solidFill>
                          <a:effectLst/>
                          <a:latin typeface="Calibri" panose="020F0502020204030204" pitchFamily="34" charset="0"/>
                        </a:rPr>
                        <a:t>Ayman </a:t>
                      </a:r>
                      <a:r>
                        <a:rPr lang="en-GB" sz="1100" b="0" i="0" u="none" strike="noStrike" dirty="0" err="1">
                          <a:solidFill>
                            <a:srgbClr val="000000"/>
                          </a:solidFill>
                          <a:effectLst/>
                          <a:latin typeface="Calibri" panose="020F0502020204030204" pitchFamily="34" charset="0"/>
                        </a:rPr>
                        <a:t>Fatich</a:t>
                      </a:r>
                      <a:endParaRPr lang="en-FR" sz="1100" b="0" i="0" u="none" strike="noStrike" dirty="0">
                        <a:solidFill>
                          <a:srgbClr val="000000"/>
                        </a:solidFill>
                        <a:effectLst/>
                        <a:latin typeface="Calibri" panose="020F0502020204030204" pitchFamily="34" charset="0"/>
                      </a:endParaRPr>
                    </a:p>
                    <a:p>
                      <a:pPr algn="l" fontAlgn="b"/>
                      <a:r>
                        <a:rPr lang="en-GB" sz="1100" b="0" i="0" u="none" strike="noStrike" dirty="0">
                          <a:solidFill>
                            <a:srgbClr val="000000"/>
                          </a:solidFill>
                          <a:effectLst/>
                          <a:latin typeface="Calibri" panose="020F0502020204030204" pitchFamily="34" charset="0"/>
                        </a:rPr>
                        <a:t>Josef </a:t>
                      </a:r>
                      <a:r>
                        <a:rPr lang="en-GB" sz="1100" b="0" i="0" u="none" strike="noStrike" dirty="0" err="1">
                          <a:solidFill>
                            <a:srgbClr val="000000"/>
                          </a:solidFill>
                          <a:effectLst/>
                          <a:latin typeface="Calibri" panose="020F0502020204030204" pitchFamily="34" charset="0"/>
                        </a:rPr>
                        <a:t>Korkosh</a:t>
                      </a:r>
                      <a:endParaRPr lang="en-FR"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FR"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98458113"/>
                  </a:ext>
                </a:extLst>
              </a:tr>
              <a:tr h="505423">
                <a:tc>
                  <a:txBody>
                    <a:bodyPr/>
                    <a:lstStyle/>
                    <a:p>
                      <a:pPr algn="ctr" fontAlgn="b"/>
                      <a:r>
                        <a:rPr lang="en-FR" sz="1100" u="none" strike="noStrike" dirty="0">
                          <a:effectLst/>
                        </a:rPr>
                        <a:t>2</a:t>
                      </a:r>
                      <a:endParaRPr lang="en-FR"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GB" sz="1100" b="0" i="0" u="none" strike="noStrike" dirty="0">
                          <a:solidFill>
                            <a:srgbClr val="000000"/>
                          </a:solidFill>
                          <a:effectLst/>
                          <a:latin typeface="Calibri" panose="020F0502020204030204" pitchFamily="34" charset="0"/>
                        </a:rPr>
                        <a:t>Some-what-diverse</a:t>
                      </a: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1100" b="0" i="0" u="none" strike="noStrike" dirty="0">
                          <a:solidFill>
                            <a:srgbClr val="000000"/>
                          </a:solidFill>
                          <a:effectLst/>
                          <a:highlight>
                            <a:srgbClr val="00FFFF"/>
                          </a:highlight>
                          <a:latin typeface="Calibri" panose="020F0502020204030204" pitchFamily="34" charset="0"/>
                        </a:rPr>
                        <a:t>Brice Robert</a:t>
                      </a:r>
                    </a:p>
                    <a:p>
                      <a:pPr algn="l" fontAlgn="b"/>
                      <a:r>
                        <a:rPr lang="en-GB" sz="1100" b="0" i="0" u="none" strike="noStrike" dirty="0">
                          <a:solidFill>
                            <a:srgbClr val="000000"/>
                          </a:solidFill>
                          <a:effectLst/>
                          <a:latin typeface="Calibri" panose="020F0502020204030204" pitchFamily="34" charset="0"/>
                        </a:rPr>
                        <a:t>Amandine </a:t>
                      </a:r>
                      <a:r>
                        <a:rPr lang="en-GB" sz="1100" b="0" i="0" u="none" strike="noStrike" dirty="0" err="1">
                          <a:solidFill>
                            <a:srgbClr val="000000"/>
                          </a:solidFill>
                          <a:effectLst/>
                          <a:latin typeface="Calibri" panose="020F0502020204030204" pitchFamily="34" charset="0"/>
                        </a:rPr>
                        <a:t>Dilvy</a:t>
                      </a:r>
                      <a:endParaRPr lang="en-GB" sz="1100" b="0" i="0" u="none" strike="noStrike" dirty="0">
                        <a:solidFill>
                          <a:srgbClr val="000000"/>
                        </a:solidFill>
                        <a:effectLst/>
                        <a:latin typeface="Calibri" panose="020F0502020204030204" pitchFamily="34" charset="0"/>
                      </a:endParaRPr>
                    </a:p>
                    <a:p>
                      <a:pPr algn="l" fontAlgn="b"/>
                      <a:r>
                        <a:rPr lang="en-GB" sz="1100" b="0" i="0" u="none" strike="noStrike" dirty="0">
                          <a:solidFill>
                            <a:srgbClr val="000000"/>
                          </a:solidFill>
                          <a:effectLst/>
                          <a:latin typeface="Calibri" panose="020F0502020204030204" pitchFamily="34" charset="0"/>
                        </a:rPr>
                        <a:t>Mathieu Henry</a:t>
                      </a:r>
                    </a:p>
                    <a:p>
                      <a:pPr algn="l" fontAlgn="b"/>
                      <a:r>
                        <a:rPr lang="en-GB" sz="1100" b="0" i="0" u="none" strike="noStrike" dirty="0">
                          <a:solidFill>
                            <a:srgbClr val="000000"/>
                          </a:solidFill>
                          <a:effectLst/>
                          <a:latin typeface="Calibri" panose="020F0502020204030204" pitchFamily="34" charset="0"/>
                        </a:rPr>
                        <a:t>Nathan </a:t>
                      </a:r>
                      <a:r>
                        <a:rPr lang="en-GB" sz="1100" b="0" i="0" u="none" strike="noStrike" dirty="0" err="1">
                          <a:solidFill>
                            <a:srgbClr val="000000"/>
                          </a:solidFill>
                          <a:effectLst/>
                          <a:latin typeface="Calibri" panose="020F0502020204030204" pitchFamily="34" charset="0"/>
                        </a:rPr>
                        <a:t>Matelat</a:t>
                      </a:r>
                      <a:endParaRPr lang="en-GB" sz="1100" b="0" i="0" u="none" strike="noStrike" dirty="0">
                        <a:solidFill>
                          <a:srgbClr val="000000"/>
                        </a:solidFill>
                        <a:effectLst/>
                        <a:latin typeface="Calibri" panose="020F0502020204030204" pitchFamily="34" charset="0"/>
                      </a:endParaRPr>
                    </a:p>
                    <a:p>
                      <a:pPr algn="l" fontAlgn="b"/>
                      <a:r>
                        <a:rPr lang="en-GB" sz="1100" b="0" i="0" u="none" strike="noStrike" dirty="0">
                          <a:solidFill>
                            <a:srgbClr val="000000"/>
                          </a:solidFill>
                          <a:effectLst/>
                          <a:latin typeface="Calibri" panose="020F0502020204030204" pitchFamily="34" charset="0"/>
                        </a:rPr>
                        <a:t>Anders </a:t>
                      </a:r>
                      <a:r>
                        <a:rPr lang="en-GB" sz="1100" b="0" i="0" u="none" strike="noStrike" dirty="0" err="1">
                          <a:solidFill>
                            <a:srgbClr val="000000"/>
                          </a:solidFill>
                          <a:effectLst/>
                          <a:latin typeface="Calibri" panose="020F0502020204030204" pitchFamily="34" charset="0"/>
                        </a:rPr>
                        <a:t>Furdal</a:t>
                      </a:r>
                      <a:r>
                        <a:rPr lang="en-GB" sz="1100" b="0" i="0" u="none" strike="noStrike" dirty="0">
                          <a:solidFill>
                            <a:srgbClr val="000000"/>
                          </a:solidFill>
                          <a:effectLst/>
                          <a:latin typeface="Calibri" panose="020F0502020204030204" pitchFamily="34" charset="0"/>
                        </a:rPr>
                        <a:t> </a:t>
                      </a:r>
                      <a:r>
                        <a:rPr lang="en-GB" sz="1100" b="0" i="0" u="none" strike="noStrike" dirty="0" err="1">
                          <a:solidFill>
                            <a:srgbClr val="000000"/>
                          </a:solidFill>
                          <a:effectLst/>
                          <a:latin typeface="Calibri" panose="020F0502020204030204" pitchFamily="34" charset="0"/>
                        </a:rPr>
                        <a:t>Wold</a:t>
                      </a:r>
                      <a:endParaRPr lang="en-GB" sz="1100" b="0" i="0" u="none" strike="noStrike" dirty="0">
                        <a:solidFill>
                          <a:srgbClr val="000000"/>
                        </a:solidFill>
                        <a:effectLst/>
                        <a:latin typeface="Calibri" panose="020F0502020204030204" pitchFamily="34" charset="0"/>
                      </a:endParaRPr>
                    </a:p>
                    <a:p>
                      <a:pPr algn="l" fontAlgn="b"/>
                      <a:r>
                        <a:rPr lang="en-GB" sz="1100" b="0" i="0" u="none" strike="noStrike" dirty="0" err="1">
                          <a:solidFill>
                            <a:srgbClr val="000000"/>
                          </a:solidFill>
                          <a:effectLst/>
                          <a:latin typeface="Calibri" panose="020F0502020204030204" pitchFamily="34" charset="0"/>
                        </a:rPr>
                        <a:t>Aleš</a:t>
                      </a:r>
                      <a:r>
                        <a:rPr lang="en-GB" sz="1100" b="0" i="0" u="none" strike="noStrike" dirty="0">
                          <a:solidFill>
                            <a:srgbClr val="000000"/>
                          </a:solidFill>
                          <a:effectLst/>
                          <a:latin typeface="Calibri" panose="020F0502020204030204" pitchFamily="34" charset="0"/>
                        </a:rPr>
                        <a:t> </a:t>
                      </a:r>
                      <a:r>
                        <a:rPr lang="en-GB" sz="1100" b="0" i="0" u="none" strike="noStrike" dirty="0" err="1">
                          <a:solidFill>
                            <a:srgbClr val="000000"/>
                          </a:solidFill>
                          <a:effectLst/>
                          <a:latin typeface="Calibri" panose="020F0502020204030204" pitchFamily="34" charset="0"/>
                        </a:rPr>
                        <a:t>Zapadlo</a:t>
                      </a:r>
                      <a:endParaRPr lang="en-GB" sz="1100" b="0" i="0" u="none" strike="noStrike" dirty="0">
                        <a:solidFill>
                          <a:srgbClr val="000000"/>
                        </a:solidFill>
                        <a:effectLst/>
                        <a:latin typeface="Calibri" panose="020F0502020204030204" pitchFamily="34" charset="0"/>
                      </a:endParaRPr>
                    </a:p>
                    <a:p>
                      <a:pPr algn="l" fontAlgn="b"/>
                      <a:r>
                        <a:rPr lang="en-GB" sz="1100" b="0" i="0" u="none" strike="noStrike" dirty="0" err="1">
                          <a:solidFill>
                            <a:srgbClr val="000000"/>
                          </a:solidFill>
                          <a:effectLst/>
                          <a:latin typeface="Calibri" panose="020F0502020204030204" pitchFamily="34" charset="0"/>
                        </a:rPr>
                        <a:t>Cannelle</a:t>
                      </a:r>
                      <a:r>
                        <a:rPr lang="en-GB" sz="1100" b="0" i="0" u="none" strike="noStrike" dirty="0">
                          <a:solidFill>
                            <a:srgbClr val="000000"/>
                          </a:solidFill>
                          <a:effectLst/>
                          <a:latin typeface="Calibri" panose="020F0502020204030204" pitchFamily="34" charset="0"/>
                        </a:rPr>
                        <a:t> PEIXOTO</a:t>
                      </a:r>
                    </a:p>
                    <a:p>
                      <a:pPr algn="l" fontAlgn="b"/>
                      <a:r>
                        <a:rPr lang="en-GB" sz="1100" b="0" i="0" u="none" strike="noStrike" dirty="0">
                          <a:solidFill>
                            <a:srgbClr val="000000"/>
                          </a:solidFill>
                          <a:effectLst/>
                          <a:latin typeface="Calibri" panose="020F0502020204030204" pitchFamily="34" charset="0"/>
                        </a:rPr>
                        <a:t>Oda Kristin </a:t>
                      </a:r>
                      <a:r>
                        <a:rPr lang="en-GB" sz="1100" b="0" i="0" u="none" strike="noStrike" dirty="0" err="1">
                          <a:solidFill>
                            <a:srgbClr val="000000"/>
                          </a:solidFill>
                          <a:effectLst/>
                          <a:latin typeface="Calibri" panose="020F0502020204030204" pitchFamily="34" charset="0"/>
                        </a:rPr>
                        <a:t>Gripenberg</a:t>
                      </a:r>
                      <a:endParaRPr lang="en-GB"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GB"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89486526"/>
                  </a:ext>
                </a:extLst>
              </a:tr>
              <a:tr h="591148">
                <a:tc>
                  <a:txBody>
                    <a:bodyPr/>
                    <a:lstStyle/>
                    <a:p>
                      <a:pPr algn="ctr" fontAlgn="b"/>
                      <a:r>
                        <a:rPr lang="en-FR" sz="1100" u="none" strike="noStrike" dirty="0">
                          <a:effectLst/>
                          <a:highlight>
                            <a:srgbClr val="00FF00"/>
                          </a:highlight>
                        </a:rPr>
                        <a:t>3</a:t>
                      </a:r>
                      <a:endParaRPr lang="en-FR" sz="1100" b="0" i="0" u="none" strike="noStrike" dirty="0">
                        <a:solidFill>
                          <a:srgbClr val="000000"/>
                        </a:solidFill>
                        <a:effectLst/>
                        <a:highlight>
                          <a:srgbClr val="00FF00"/>
                        </a:highlight>
                        <a:latin typeface="Calibri" panose="020F0502020204030204" pitchFamily="34" charset="0"/>
                      </a:endParaRPr>
                    </a:p>
                  </a:txBody>
                  <a:tcPr marL="9525" marR="9525" marT="9525" marB="0" anchor="ctr"/>
                </a:tc>
                <a:tc>
                  <a:txBody>
                    <a:bodyPr/>
                    <a:lstStyle/>
                    <a:p>
                      <a:pPr algn="l" fontAlgn="b"/>
                      <a:r>
                        <a:rPr lang="en-FR" sz="1100" b="0" i="0" u="none" strike="noStrike" dirty="0">
                          <a:solidFill>
                            <a:srgbClr val="000000"/>
                          </a:solidFill>
                          <a:effectLst/>
                          <a:latin typeface="Calibri" panose="020F0502020204030204" pitchFamily="34" charset="0"/>
                        </a:rPr>
                        <a:t>7th Spirit</a:t>
                      </a:r>
                    </a:p>
                  </a:txBody>
                  <a:tcPr marL="9525" marR="9525" marT="9525" marB="0" anchor="ctr"/>
                </a:tc>
                <a:tc>
                  <a:txBody>
                    <a:bodyPr/>
                    <a:lstStyle/>
                    <a:p>
                      <a:pPr algn="l" fontAlgn="b"/>
                      <a:r>
                        <a:rPr lang="en-GB" sz="1100" b="0" i="0" u="none" strike="noStrike" dirty="0">
                          <a:solidFill>
                            <a:srgbClr val="000000"/>
                          </a:solidFill>
                          <a:effectLst/>
                          <a:highlight>
                            <a:srgbClr val="00FFFF"/>
                          </a:highlight>
                          <a:latin typeface="Calibri" panose="020F0502020204030204" pitchFamily="34" charset="0"/>
                        </a:rPr>
                        <a:t>Emma Jolivet</a:t>
                      </a:r>
                      <a:endParaRPr lang="en-GB" sz="1100" b="0" i="0" u="none" strike="noStrike" dirty="0">
                        <a:solidFill>
                          <a:srgbClr val="000000"/>
                        </a:solidFill>
                        <a:effectLst/>
                        <a:latin typeface="Calibri" panose="020F0502020204030204" pitchFamily="34" charset="0"/>
                      </a:endParaRPr>
                    </a:p>
                    <a:p>
                      <a:pPr algn="l" fontAlgn="b"/>
                      <a:r>
                        <a:rPr lang="en-GB" sz="1100" b="0" i="0" u="none" strike="noStrike" dirty="0">
                          <a:solidFill>
                            <a:srgbClr val="000000"/>
                          </a:solidFill>
                          <a:effectLst/>
                          <a:latin typeface="Calibri" panose="020F0502020204030204" pitchFamily="34" charset="0"/>
                        </a:rPr>
                        <a:t>Mohamed anis </a:t>
                      </a:r>
                      <a:r>
                        <a:rPr lang="en-GB" sz="1100" b="0" i="0" u="none" strike="noStrike" dirty="0" err="1">
                          <a:solidFill>
                            <a:srgbClr val="000000"/>
                          </a:solidFill>
                          <a:effectLst/>
                          <a:latin typeface="Calibri" panose="020F0502020204030204" pitchFamily="34" charset="0"/>
                        </a:rPr>
                        <a:t>Belhadef</a:t>
                      </a:r>
                      <a:endParaRPr lang="en-FR" sz="1100" b="0" i="0" u="none" strike="noStrike" dirty="0">
                        <a:solidFill>
                          <a:srgbClr val="000000"/>
                        </a:solidFill>
                        <a:effectLst/>
                        <a:latin typeface="Calibri" panose="020F0502020204030204" pitchFamily="34" charset="0"/>
                      </a:endParaRPr>
                    </a:p>
                    <a:p>
                      <a:pPr algn="l" fontAlgn="b"/>
                      <a:r>
                        <a:rPr lang="en-GB" sz="1100" b="0" i="0" u="none" strike="noStrike" dirty="0" err="1">
                          <a:solidFill>
                            <a:srgbClr val="000000"/>
                          </a:solidFill>
                          <a:effectLst/>
                          <a:latin typeface="Calibri" panose="020F0502020204030204" pitchFamily="34" charset="0"/>
                        </a:rPr>
                        <a:t>Emna</a:t>
                      </a:r>
                      <a:r>
                        <a:rPr lang="en-GB" sz="1100" b="0" i="0" u="none" strike="noStrike" dirty="0">
                          <a:solidFill>
                            <a:srgbClr val="000000"/>
                          </a:solidFill>
                          <a:effectLst/>
                          <a:latin typeface="Calibri" panose="020F0502020204030204" pitchFamily="34" charset="0"/>
                        </a:rPr>
                        <a:t> </a:t>
                      </a:r>
                      <a:r>
                        <a:rPr lang="en-GB" sz="1100" b="0" i="0" u="none" strike="noStrike" dirty="0" err="1">
                          <a:solidFill>
                            <a:srgbClr val="000000"/>
                          </a:solidFill>
                          <a:effectLst/>
                          <a:latin typeface="Calibri" panose="020F0502020204030204" pitchFamily="34" charset="0"/>
                        </a:rPr>
                        <a:t>Bouguerra</a:t>
                      </a:r>
                      <a:endParaRPr lang="en-FR" sz="1100" b="0" i="0" u="none" strike="noStrike" dirty="0">
                        <a:solidFill>
                          <a:srgbClr val="000000"/>
                        </a:solidFill>
                        <a:effectLst/>
                        <a:latin typeface="Calibri" panose="020F0502020204030204" pitchFamily="34" charset="0"/>
                      </a:endParaRPr>
                    </a:p>
                    <a:p>
                      <a:pPr algn="l" fontAlgn="b"/>
                      <a:r>
                        <a:rPr lang="en-GB" sz="1100" b="0" i="0" u="none" strike="noStrike" dirty="0">
                          <a:solidFill>
                            <a:srgbClr val="000000"/>
                          </a:solidFill>
                          <a:effectLst/>
                          <a:latin typeface="Calibri" panose="020F0502020204030204" pitchFamily="34" charset="0"/>
                        </a:rPr>
                        <a:t>Sanda </a:t>
                      </a:r>
                      <a:r>
                        <a:rPr lang="en-GB" sz="1100" b="0" i="0" u="none" strike="noStrike" dirty="0" err="1">
                          <a:solidFill>
                            <a:srgbClr val="000000"/>
                          </a:solidFill>
                          <a:effectLst/>
                          <a:latin typeface="Calibri" panose="020F0502020204030204" pitchFamily="34" charset="0"/>
                        </a:rPr>
                        <a:t>Dhouib</a:t>
                      </a:r>
                      <a:endParaRPr lang="en-FR" sz="1100" b="0" i="0" u="none" strike="noStrike" dirty="0">
                        <a:solidFill>
                          <a:srgbClr val="000000"/>
                        </a:solidFill>
                        <a:effectLst/>
                        <a:latin typeface="Calibri" panose="020F0502020204030204" pitchFamily="34" charset="0"/>
                      </a:endParaRPr>
                    </a:p>
                    <a:p>
                      <a:pPr algn="l" fontAlgn="b"/>
                      <a:r>
                        <a:rPr lang="en-GB" sz="1100" b="0" i="0" u="none" strike="noStrike" dirty="0">
                          <a:solidFill>
                            <a:srgbClr val="000000"/>
                          </a:solidFill>
                          <a:effectLst/>
                          <a:latin typeface="Calibri" panose="020F0502020204030204" pitchFamily="34" charset="0"/>
                        </a:rPr>
                        <a:t>Mohamed </a:t>
                      </a:r>
                      <a:r>
                        <a:rPr lang="en-GB" sz="1100" b="0" i="0" u="none" strike="noStrike" dirty="0" err="1">
                          <a:solidFill>
                            <a:srgbClr val="000000"/>
                          </a:solidFill>
                          <a:effectLst/>
                          <a:latin typeface="Calibri" panose="020F0502020204030204" pitchFamily="34" charset="0"/>
                        </a:rPr>
                        <a:t>Douiri</a:t>
                      </a:r>
                      <a:endParaRPr lang="en-GB" sz="1100" b="0" i="0" u="none" strike="noStrike" dirty="0">
                        <a:solidFill>
                          <a:srgbClr val="000000"/>
                        </a:solidFill>
                        <a:effectLst/>
                        <a:latin typeface="Calibri" panose="020F0502020204030204" pitchFamily="34" charset="0"/>
                      </a:endParaRPr>
                    </a:p>
                    <a:p>
                      <a:pPr algn="l" fontAlgn="b"/>
                      <a:r>
                        <a:rPr lang="en-GB" sz="1100" b="0" i="0" u="none" strike="noStrike" dirty="0">
                          <a:solidFill>
                            <a:srgbClr val="000000"/>
                          </a:solidFill>
                          <a:effectLst/>
                          <a:latin typeface="Calibri" panose="020F0502020204030204" pitchFamily="34" charset="0"/>
                        </a:rPr>
                        <a:t>Manon </a:t>
                      </a:r>
                      <a:r>
                        <a:rPr lang="en-GB" sz="1100" b="0" i="0" u="none" strike="noStrike" dirty="0" err="1">
                          <a:solidFill>
                            <a:srgbClr val="000000"/>
                          </a:solidFill>
                          <a:effectLst/>
                          <a:latin typeface="Calibri" panose="020F0502020204030204" pitchFamily="34" charset="0"/>
                        </a:rPr>
                        <a:t>Galtier</a:t>
                      </a:r>
                      <a:endParaRPr lang="en-GB" sz="1100" b="0" i="0" u="none" strike="noStrike" dirty="0">
                        <a:solidFill>
                          <a:srgbClr val="000000"/>
                        </a:solidFill>
                        <a:effectLst/>
                        <a:latin typeface="Calibri" panose="020F0502020204030204" pitchFamily="34" charset="0"/>
                      </a:endParaRPr>
                    </a:p>
                    <a:p>
                      <a:pPr algn="l" fontAlgn="b"/>
                      <a:r>
                        <a:rPr lang="en-GB" sz="1100" b="0" i="0" u="none" strike="noStrike" dirty="0">
                          <a:solidFill>
                            <a:srgbClr val="000000"/>
                          </a:solidFill>
                          <a:effectLst/>
                          <a:latin typeface="Calibri" panose="020F0502020204030204" pitchFamily="34" charset="0"/>
                        </a:rPr>
                        <a:t>Sofiane </a:t>
                      </a:r>
                      <a:r>
                        <a:rPr lang="en-GB" sz="1100" b="0" i="0" u="none" strike="noStrike" dirty="0" err="1">
                          <a:solidFill>
                            <a:srgbClr val="000000"/>
                          </a:solidFill>
                          <a:effectLst/>
                          <a:latin typeface="Calibri" panose="020F0502020204030204" pitchFamily="34" charset="0"/>
                        </a:rPr>
                        <a:t>Karaouni</a:t>
                      </a:r>
                      <a:endParaRPr lang="en-FR"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FR"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63587171"/>
                  </a:ext>
                </a:extLst>
              </a:tr>
              <a:tr h="505423">
                <a:tc>
                  <a:txBody>
                    <a:bodyPr/>
                    <a:lstStyle/>
                    <a:p>
                      <a:pPr algn="ctr" fontAlgn="b"/>
                      <a:r>
                        <a:rPr lang="en-FR" sz="1100" u="none" strike="noStrike" dirty="0">
                          <a:effectLst/>
                          <a:highlight>
                            <a:srgbClr val="00FF00"/>
                          </a:highlight>
                        </a:rPr>
                        <a:t>4</a:t>
                      </a:r>
                      <a:endParaRPr lang="en-FR" sz="1100" b="0" i="0" u="none" strike="noStrike" dirty="0">
                        <a:solidFill>
                          <a:srgbClr val="000000"/>
                        </a:solidFill>
                        <a:effectLst/>
                        <a:highlight>
                          <a:srgbClr val="00FF00"/>
                        </a:highlight>
                        <a:latin typeface="Calibri" panose="020F0502020204030204" pitchFamily="34" charset="0"/>
                      </a:endParaRPr>
                    </a:p>
                  </a:txBody>
                  <a:tcPr marL="9525" marR="9525" marT="9525" marB="0" anchor="ctr"/>
                </a:tc>
                <a:tc>
                  <a:txBody>
                    <a:bodyPr/>
                    <a:lstStyle/>
                    <a:p>
                      <a:pPr algn="ctr" fontAlgn="b"/>
                      <a:r>
                        <a:rPr lang="en-FR" sz="1100" b="0" i="0" u="none" strike="noStrike" dirty="0">
                          <a:solidFill>
                            <a:srgbClr val="000000"/>
                          </a:solidFill>
                          <a:effectLst/>
                          <a:latin typeface="Calibri" panose="020F0502020204030204" pitchFamily="34" charset="0"/>
                        </a:rPr>
                        <a:t>Team-Diversity</a:t>
                      </a:r>
                    </a:p>
                  </a:txBody>
                  <a:tcPr marL="9525" marR="9525" marT="9525" marB="0" anchor="ctr"/>
                </a:tc>
                <a:tc>
                  <a:txBody>
                    <a:bodyPr/>
                    <a:lstStyle/>
                    <a:p>
                      <a:pPr algn="l" fontAlgn="b"/>
                      <a:r>
                        <a:rPr lang="en-GB" sz="1100" b="0" i="0" u="none" strike="noStrike" dirty="0">
                          <a:solidFill>
                            <a:srgbClr val="000000"/>
                          </a:solidFill>
                          <a:effectLst/>
                          <a:highlight>
                            <a:srgbClr val="00FFFF"/>
                          </a:highlight>
                          <a:latin typeface="Calibri" panose="020F0502020204030204" pitchFamily="34" charset="0"/>
                        </a:rPr>
                        <a:t>Rim FAROUDY</a:t>
                      </a:r>
                    </a:p>
                    <a:p>
                      <a:pPr algn="l" fontAlgn="b"/>
                      <a:r>
                        <a:rPr lang="en-GB" sz="1100" b="0" i="0" u="none" strike="noStrike" dirty="0">
                          <a:solidFill>
                            <a:srgbClr val="000000"/>
                          </a:solidFill>
                          <a:effectLst/>
                          <a:latin typeface="Calibri" panose="020F0502020204030204" pitchFamily="34" charset="0"/>
                        </a:rPr>
                        <a:t>Ugo CECCONI </a:t>
                      </a:r>
                    </a:p>
                    <a:p>
                      <a:pPr algn="l" fontAlgn="b"/>
                      <a:r>
                        <a:rPr lang="en-GB" sz="1100" b="0" i="0" u="none" strike="noStrike" dirty="0">
                          <a:solidFill>
                            <a:srgbClr val="000000"/>
                          </a:solidFill>
                          <a:effectLst/>
                          <a:latin typeface="Calibri" panose="020F0502020204030204" pitchFamily="34" charset="0"/>
                        </a:rPr>
                        <a:t>Álvaro DE CASTRO </a:t>
                      </a:r>
                    </a:p>
                    <a:p>
                      <a:pPr algn="l" fontAlgn="b"/>
                      <a:r>
                        <a:rPr lang="en-GB" sz="1100" b="0" i="0" u="none" strike="noStrike" dirty="0">
                          <a:solidFill>
                            <a:srgbClr val="000000"/>
                          </a:solidFill>
                          <a:effectLst/>
                          <a:latin typeface="Calibri" panose="020F0502020204030204" pitchFamily="34" charset="0"/>
                        </a:rPr>
                        <a:t>Lucas DELHOMMEAU</a:t>
                      </a:r>
                    </a:p>
                    <a:p>
                      <a:pPr algn="l" fontAlgn="b"/>
                      <a:r>
                        <a:rPr lang="en-GB" sz="1100" b="0" i="0" u="none" strike="noStrike" dirty="0">
                          <a:solidFill>
                            <a:srgbClr val="000000"/>
                          </a:solidFill>
                          <a:effectLst/>
                          <a:latin typeface="Calibri" panose="020F0502020204030204" pitchFamily="34" charset="0"/>
                        </a:rPr>
                        <a:t>Kristian HÅLAND</a:t>
                      </a:r>
                    </a:p>
                    <a:p>
                      <a:pPr algn="l" fontAlgn="b"/>
                      <a:r>
                        <a:rPr lang="en-GB" sz="1100" b="0" i="0" u="none" strike="noStrike" dirty="0" err="1">
                          <a:solidFill>
                            <a:srgbClr val="000000"/>
                          </a:solidFill>
                          <a:effectLst/>
                          <a:latin typeface="Calibri" panose="020F0502020204030204" pitchFamily="34" charset="0"/>
                        </a:rPr>
                        <a:t>Vojtěch</a:t>
                      </a:r>
                      <a:r>
                        <a:rPr lang="en-GB" sz="1100" b="0" i="0" u="none" strike="noStrike" dirty="0">
                          <a:solidFill>
                            <a:srgbClr val="000000"/>
                          </a:solidFill>
                          <a:effectLst/>
                          <a:latin typeface="Calibri" panose="020F0502020204030204" pitchFamily="34" charset="0"/>
                        </a:rPr>
                        <a:t> HAŠPL </a:t>
                      </a:r>
                    </a:p>
                    <a:p>
                      <a:pPr algn="l" fontAlgn="b"/>
                      <a:r>
                        <a:rPr lang="en-GB" sz="1100" b="0" i="0" u="none" strike="noStrike" dirty="0">
                          <a:solidFill>
                            <a:srgbClr val="000000"/>
                          </a:solidFill>
                          <a:effectLst/>
                          <a:latin typeface="Calibri" panose="020F0502020204030204" pitchFamily="34" charset="0"/>
                        </a:rPr>
                        <a:t>Alireza MOTAMEDIAN, </a:t>
                      </a:r>
                    </a:p>
                    <a:p>
                      <a:pPr algn="l" fontAlgn="b"/>
                      <a:r>
                        <a:rPr lang="en-GB" sz="1100" b="0" i="0" u="none" strike="noStrike" dirty="0">
                          <a:solidFill>
                            <a:srgbClr val="000000"/>
                          </a:solidFill>
                          <a:effectLst/>
                          <a:latin typeface="Calibri" panose="020F0502020204030204" pitchFamily="34" charset="0"/>
                        </a:rPr>
                        <a:t>Inka VIITA</a:t>
                      </a:r>
                      <a:endParaRPr lang="en-FR"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FR"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95917413"/>
                  </a:ext>
                </a:extLst>
              </a:tr>
            </a:tbl>
          </a:graphicData>
        </a:graphic>
      </p:graphicFrame>
    </p:spTree>
    <p:extLst>
      <p:ext uri="{BB962C8B-B14F-4D97-AF65-F5344CB8AC3E}">
        <p14:creationId xmlns:p14="http://schemas.microsoft.com/office/powerpoint/2010/main" val="1436684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1D00E5-AFDD-1C45-476E-3771A7E5A0C9}"/>
            </a:ext>
          </a:extLst>
        </p:cNvPr>
        <p:cNvGrpSpPr/>
        <p:nvPr/>
      </p:nvGrpSpPr>
      <p:grpSpPr>
        <a:xfrm>
          <a:off x="0" y="0"/>
          <a:ext cx="0" cy="0"/>
          <a:chOff x="0" y="0"/>
          <a:chExt cx="0" cy="0"/>
        </a:xfrm>
      </p:grpSpPr>
      <p:sp>
        <p:nvSpPr>
          <p:cNvPr id="5" name="Rectangle 2">
            <a:extLst>
              <a:ext uri="{FF2B5EF4-FFF2-40B4-BE49-F238E27FC236}">
                <a16:creationId xmlns:a16="http://schemas.microsoft.com/office/drawing/2014/main" id="{699D7C96-1776-ACD5-D4DC-3FD8A964C0A3}"/>
              </a:ext>
            </a:extLst>
          </p:cNvPr>
          <p:cNvSpPr txBox="1">
            <a:spLocks noChangeArrowheads="1"/>
          </p:cNvSpPr>
          <p:nvPr/>
        </p:nvSpPr>
        <p:spPr>
          <a:xfrm>
            <a:off x="1143000" y="-42227"/>
            <a:ext cx="7162800" cy="347027"/>
          </a:xfrm>
          <a:prstGeom prst="rect">
            <a:avLst/>
          </a:prstGeom>
        </p:spPr>
        <p:txBody>
          <a:bodyPr/>
          <a:lst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l">
              <a:defRPr/>
            </a:pPr>
            <a:r>
              <a:rPr lang="en-US" b="1" kern="0" dirty="0">
                <a:solidFill>
                  <a:srgbClr val="0000CC"/>
                </a:solidFill>
                <a:effectLst>
                  <a:outerShdw blurRad="38100" dist="38100" dir="2700000" algn="tl">
                    <a:srgbClr val="000000">
                      <a:alpha val="43137"/>
                    </a:srgbClr>
                  </a:outerShdw>
                </a:effectLst>
                <a:ea typeface="+mj-ea"/>
              </a:rPr>
              <a:t>Learning Group 5-8</a:t>
            </a:r>
          </a:p>
        </p:txBody>
      </p:sp>
      <p:sp>
        <p:nvSpPr>
          <p:cNvPr id="9" name="Rectangle 2">
            <a:extLst>
              <a:ext uri="{FF2B5EF4-FFF2-40B4-BE49-F238E27FC236}">
                <a16:creationId xmlns:a16="http://schemas.microsoft.com/office/drawing/2014/main" id="{D58CBC4A-4AFC-52F5-7D87-397CCE83FA83}"/>
              </a:ext>
            </a:extLst>
          </p:cNvPr>
          <p:cNvSpPr txBox="1">
            <a:spLocks noChangeArrowheads="1"/>
          </p:cNvSpPr>
          <p:nvPr/>
        </p:nvSpPr>
        <p:spPr>
          <a:xfrm>
            <a:off x="2757139" y="6019800"/>
            <a:ext cx="3782122" cy="5334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Arial" charset="0"/>
                <a:ea typeface="MS PGothic" panose="020B0600070205080204" pitchFamily="34"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l">
              <a:defRPr/>
            </a:pPr>
            <a:endParaRPr lang="en-US" sz="2400" b="1" kern="0" dirty="0">
              <a:solidFill>
                <a:srgbClr val="0000CC"/>
              </a:solidFill>
              <a:effectLst>
                <a:outerShdw blurRad="38100" dist="38100" dir="2700000" algn="tl">
                  <a:srgbClr val="000000">
                    <a:alpha val="43137"/>
                  </a:srgbClr>
                </a:outerShdw>
              </a:effectLst>
              <a:ea typeface="+mj-ea"/>
            </a:endParaRPr>
          </a:p>
        </p:txBody>
      </p:sp>
      <p:graphicFrame>
        <p:nvGraphicFramePr>
          <p:cNvPr id="4" name="Table 3">
            <a:extLst>
              <a:ext uri="{FF2B5EF4-FFF2-40B4-BE49-F238E27FC236}">
                <a16:creationId xmlns:a16="http://schemas.microsoft.com/office/drawing/2014/main" id="{CA14A532-E852-7171-5E95-4F74600E18E2}"/>
              </a:ext>
            </a:extLst>
          </p:cNvPr>
          <p:cNvGraphicFramePr>
            <a:graphicFrameLocks noGrp="1"/>
          </p:cNvGraphicFramePr>
          <p:nvPr>
            <p:extLst>
              <p:ext uri="{D42A27DB-BD31-4B8C-83A1-F6EECF244321}">
                <p14:modId xmlns:p14="http://schemas.microsoft.com/office/powerpoint/2010/main" val="4272414102"/>
              </p:ext>
            </p:extLst>
          </p:nvPr>
        </p:nvGraphicFramePr>
        <p:xfrm>
          <a:off x="457200" y="805815"/>
          <a:ext cx="8382000" cy="5405083"/>
        </p:xfrm>
        <a:graphic>
          <a:graphicData uri="http://schemas.openxmlformats.org/drawingml/2006/table">
            <a:tbl>
              <a:tblPr>
                <a:tableStyleId>{5C22544A-7EE6-4342-B048-85BDC9FD1C3A}</a:tableStyleId>
              </a:tblPr>
              <a:tblGrid>
                <a:gridCol w="841683">
                  <a:extLst>
                    <a:ext uri="{9D8B030D-6E8A-4147-A177-3AD203B41FA5}">
                      <a16:colId xmlns:a16="http://schemas.microsoft.com/office/drawing/2014/main" val="3756802863"/>
                    </a:ext>
                  </a:extLst>
                </a:gridCol>
                <a:gridCol w="1509631">
                  <a:extLst>
                    <a:ext uri="{9D8B030D-6E8A-4147-A177-3AD203B41FA5}">
                      <a16:colId xmlns:a16="http://schemas.microsoft.com/office/drawing/2014/main" val="356401950"/>
                    </a:ext>
                  </a:extLst>
                </a:gridCol>
                <a:gridCol w="1654556">
                  <a:extLst>
                    <a:ext uri="{9D8B030D-6E8A-4147-A177-3AD203B41FA5}">
                      <a16:colId xmlns:a16="http://schemas.microsoft.com/office/drawing/2014/main" val="2634654376"/>
                    </a:ext>
                  </a:extLst>
                </a:gridCol>
                <a:gridCol w="4376130">
                  <a:extLst>
                    <a:ext uri="{9D8B030D-6E8A-4147-A177-3AD203B41FA5}">
                      <a16:colId xmlns:a16="http://schemas.microsoft.com/office/drawing/2014/main" val="4241144391"/>
                    </a:ext>
                  </a:extLst>
                </a:gridCol>
              </a:tblGrid>
              <a:tr h="505423">
                <a:tc>
                  <a:txBody>
                    <a:bodyPr/>
                    <a:lstStyle/>
                    <a:p>
                      <a:pPr algn="ctr" fontAlgn="b"/>
                      <a:r>
                        <a:rPr lang="en-GB" sz="1050" b="1" u="none" strike="noStrike" dirty="0">
                          <a:effectLst/>
                        </a:rPr>
                        <a:t>Group # </a:t>
                      </a:r>
                      <a:endParaRPr lang="en-GB" sz="105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GB" sz="1050" b="1" u="none" strike="noStrike" dirty="0">
                          <a:effectLst/>
                        </a:rPr>
                        <a:t> Learning</a:t>
                      </a:r>
                    </a:p>
                    <a:p>
                      <a:pPr algn="ctr" fontAlgn="b"/>
                      <a:r>
                        <a:rPr lang="en-GB" sz="1050" b="1" u="none" strike="noStrike" dirty="0">
                          <a:effectLst/>
                        </a:rPr>
                        <a:t>Group </a:t>
                      </a:r>
                    </a:p>
                    <a:p>
                      <a:pPr algn="ctr" fontAlgn="b"/>
                      <a:r>
                        <a:rPr lang="en-GB" sz="1050" b="1" u="none" strike="noStrike" dirty="0">
                          <a:effectLst/>
                        </a:rPr>
                        <a:t>Name</a:t>
                      </a:r>
                      <a:endParaRPr lang="en-GB" sz="105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GB" sz="1050" b="1" i="0" u="none" strike="noStrike" dirty="0">
                          <a:solidFill>
                            <a:srgbClr val="000000"/>
                          </a:solidFill>
                          <a:effectLst/>
                          <a:latin typeface="Calibri" panose="020F0502020204030204" pitchFamily="34" charset="0"/>
                        </a:rPr>
                        <a:t>Members names</a:t>
                      </a:r>
                    </a:p>
                  </a:txBody>
                  <a:tcPr marL="9525" marR="9525" marT="9525" marB="0" anchor="ctr"/>
                </a:tc>
                <a:tc>
                  <a:txBody>
                    <a:bodyPr/>
                    <a:lstStyle/>
                    <a:p>
                      <a:pPr algn="ctr" fontAlgn="b"/>
                      <a:r>
                        <a:rPr lang="en-GB" sz="1050" b="1" i="0" u="none" strike="noStrike" dirty="0">
                          <a:solidFill>
                            <a:srgbClr val="000000"/>
                          </a:solidFill>
                          <a:effectLst/>
                          <a:latin typeface="Calibri" panose="020F0502020204030204" pitchFamily="34" charset="0"/>
                        </a:rPr>
                        <a:t>Group culture, level of Diversity, Mother tongue, culture, MBTI, gender</a:t>
                      </a:r>
                    </a:p>
                  </a:txBody>
                  <a:tcPr marL="9525" marR="9525" marT="9525" marB="0" anchor="ctr"/>
                </a:tc>
                <a:extLst>
                  <a:ext uri="{0D108BD9-81ED-4DB2-BD59-A6C34878D82A}">
                    <a16:rowId xmlns:a16="http://schemas.microsoft.com/office/drawing/2014/main" val="1090307455"/>
                  </a:ext>
                </a:extLst>
              </a:tr>
              <a:tr h="505423">
                <a:tc>
                  <a:txBody>
                    <a:bodyPr/>
                    <a:lstStyle/>
                    <a:p>
                      <a:pPr algn="ctr" fontAlgn="b"/>
                      <a:r>
                        <a:rPr lang="en-FR" sz="1100" b="0" i="0" u="none" strike="noStrike" dirty="0">
                          <a:solidFill>
                            <a:srgbClr val="000000"/>
                          </a:solidFill>
                          <a:effectLst/>
                          <a:highlight>
                            <a:srgbClr val="00FF00"/>
                          </a:highlight>
                          <a:latin typeface="Calibri" panose="020F0502020204030204" pitchFamily="34" charset="0"/>
                        </a:rPr>
                        <a:t>5</a:t>
                      </a:r>
                    </a:p>
                  </a:txBody>
                  <a:tcPr marL="9525" marR="9525" marT="9525" marB="0" anchor="ctr"/>
                </a:tc>
                <a:tc>
                  <a:txBody>
                    <a:bodyPr/>
                    <a:lstStyle/>
                    <a:p>
                      <a:pPr algn="ctr" fontAlgn="b"/>
                      <a:r>
                        <a:rPr lang="en-FR" sz="1100" b="0" i="0" u="none" strike="noStrike" dirty="0">
                          <a:solidFill>
                            <a:srgbClr val="000000"/>
                          </a:solidFill>
                          <a:effectLst/>
                          <a:latin typeface="Calibri" panose="020F0502020204030204" pitchFamily="34" charset="0"/>
                        </a:rPr>
                        <a:t>Feel-Leading</a:t>
                      </a:r>
                    </a:p>
                  </a:txBody>
                  <a:tcPr marL="9525" marR="9525" marT="9525" marB="0" anchor="ctr"/>
                </a:tc>
                <a:tc>
                  <a:txBody>
                    <a:bodyPr/>
                    <a:lstStyle/>
                    <a:p>
                      <a:pPr algn="l" fontAlgn="b"/>
                      <a:r>
                        <a:rPr lang="en-GB" sz="1100" b="0" i="0" u="none" strike="noStrike" dirty="0">
                          <a:solidFill>
                            <a:srgbClr val="000000"/>
                          </a:solidFill>
                          <a:effectLst/>
                          <a:highlight>
                            <a:srgbClr val="00FFFF"/>
                          </a:highlight>
                          <a:latin typeface="Calibri" panose="020F0502020204030204" pitchFamily="34" charset="0"/>
                        </a:rPr>
                        <a:t>Jeanne Goncalves</a:t>
                      </a:r>
                      <a:endParaRPr lang="en-FR" sz="1100" b="0" i="0" u="none" strike="noStrike" dirty="0">
                        <a:solidFill>
                          <a:srgbClr val="000000"/>
                        </a:solidFill>
                        <a:effectLst/>
                        <a:highlight>
                          <a:srgbClr val="00FFFF"/>
                        </a:highlight>
                        <a:latin typeface="Calibri" panose="020F0502020204030204" pitchFamily="34" charset="0"/>
                      </a:endParaRPr>
                    </a:p>
                    <a:p>
                      <a:pPr algn="l" fontAlgn="b"/>
                      <a:r>
                        <a:rPr lang="en-GB" sz="1100" b="0" i="0" u="none" strike="noStrike" dirty="0">
                          <a:solidFill>
                            <a:srgbClr val="000000"/>
                          </a:solidFill>
                          <a:effectLst/>
                          <a:latin typeface="Calibri" panose="020F0502020204030204" pitchFamily="34" charset="0"/>
                        </a:rPr>
                        <a:t>Simon AUTECHAUD</a:t>
                      </a:r>
                    </a:p>
                    <a:p>
                      <a:pPr algn="l" fontAlgn="b"/>
                      <a:r>
                        <a:rPr lang="en-GB" sz="1100" b="0" i="0" u="none" strike="noStrike" dirty="0">
                          <a:solidFill>
                            <a:srgbClr val="000000"/>
                          </a:solidFill>
                          <a:effectLst/>
                          <a:latin typeface="Calibri" panose="020F0502020204030204" pitchFamily="34" charset="0"/>
                        </a:rPr>
                        <a:t>Alexandre </a:t>
                      </a:r>
                      <a:r>
                        <a:rPr lang="en-GB" sz="1100" b="0" i="0" u="none" strike="noStrike" dirty="0" err="1">
                          <a:solidFill>
                            <a:srgbClr val="000000"/>
                          </a:solidFill>
                          <a:effectLst/>
                          <a:latin typeface="Calibri" panose="020F0502020204030204" pitchFamily="34" charset="0"/>
                        </a:rPr>
                        <a:t>Bonan</a:t>
                      </a:r>
                      <a:endParaRPr lang="en-GB" sz="1100" b="0" i="0" u="none" strike="noStrike" dirty="0">
                        <a:solidFill>
                          <a:srgbClr val="000000"/>
                        </a:solidFill>
                        <a:effectLst/>
                        <a:latin typeface="Calibri" panose="020F0502020204030204" pitchFamily="34" charset="0"/>
                      </a:endParaRPr>
                    </a:p>
                    <a:p>
                      <a:pPr algn="l" fontAlgn="b"/>
                      <a:r>
                        <a:rPr lang="en-GB" sz="1100" b="0" i="0" u="none" strike="noStrike" dirty="0" err="1">
                          <a:solidFill>
                            <a:srgbClr val="000000"/>
                          </a:solidFill>
                          <a:effectLst/>
                          <a:latin typeface="Calibri" panose="020F0502020204030204" pitchFamily="34" charset="0"/>
                        </a:rPr>
                        <a:t>Tuomas</a:t>
                      </a:r>
                      <a:r>
                        <a:rPr lang="en-GB" sz="1100" b="0" i="0" u="none" strike="noStrike" dirty="0">
                          <a:solidFill>
                            <a:srgbClr val="000000"/>
                          </a:solidFill>
                          <a:effectLst/>
                          <a:latin typeface="Calibri" panose="020F0502020204030204" pitchFamily="34" charset="0"/>
                        </a:rPr>
                        <a:t> </a:t>
                      </a:r>
                      <a:r>
                        <a:rPr lang="en-GB" sz="1100" b="0" i="0" u="none" strike="noStrike" dirty="0" err="1">
                          <a:solidFill>
                            <a:srgbClr val="000000"/>
                          </a:solidFill>
                          <a:effectLst/>
                          <a:latin typeface="Calibri" panose="020F0502020204030204" pitchFamily="34" charset="0"/>
                        </a:rPr>
                        <a:t>Rahkola</a:t>
                      </a:r>
                      <a:endParaRPr lang="en-FR" sz="1100" b="0" i="0" u="none" strike="noStrike" dirty="0">
                        <a:solidFill>
                          <a:srgbClr val="000000"/>
                        </a:solidFill>
                        <a:effectLst/>
                        <a:latin typeface="Calibri" panose="020F0502020204030204" pitchFamily="34" charset="0"/>
                      </a:endParaRPr>
                    </a:p>
                    <a:p>
                      <a:pPr algn="l" fontAlgn="b"/>
                      <a:r>
                        <a:rPr lang="en-GB" sz="1100" b="0" i="0" u="none" strike="noStrike" dirty="0" err="1">
                          <a:solidFill>
                            <a:srgbClr val="000000"/>
                          </a:solidFill>
                          <a:effectLst/>
                          <a:highlight>
                            <a:srgbClr val="FFFF00"/>
                          </a:highlight>
                          <a:latin typeface="Calibri" panose="020F0502020204030204" pitchFamily="34" charset="0"/>
                        </a:rPr>
                        <a:t>Jiacheng</a:t>
                      </a:r>
                      <a:r>
                        <a:rPr lang="en-GB" sz="1100" b="0" i="0" u="none" strike="noStrike" dirty="0">
                          <a:solidFill>
                            <a:srgbClr val="000000"/>
                          </a:solidFill>
                          <a:effectLst/>
                          <a:highlight>
                            <a:srgbClr val="FFFF00"/>
                          </a:highlight>
                          <a:latin typeface="Calibri" panose="020F0502020204030204" pitchFamily="34" charset="0"/>
                        </a:rPr>
                        <a:t> Wang</a:t>
                      </a:r>
                      <a:endParaRPr lang="en-FR" sz="1100" b="0" i="0" u="none" strike="noStrike" dirty="0">
                        <a:solidFill>
                          <a:srgbClr val="000000"/>
                        </a:solidFill>
                        <a:effectLst/>
                        <a:highlight>
                          <a:srgbClr val="FFFF00"/>
                        </a:highlight>
                        <a:latin typeface="Calibri" panose="020F0502020204030204" pitchFamily="34" charset="0"/>
                      </a:endParaRPr>
                    </a:p>
                    <a:p>
                      <a:pPr algn="l" fontAlgn="b"/>
                      <a:r>
                        <a:rPr lang="en-GB" sz="1100" b="0" i="0" u="none" strike="noStrike" dirty="0">
                          <a:solidFill>
                            <a:srgbClr val="000000"/>
                          </a:solidFill>
                          <a:effectLst/>
                          <a:latin typeface="Calibri" panose="020F0502020204030204" pitchFamily="34" charset="0"/>
                        </a:rPr>
                        <a:t>Xinyu Yang</a:t>
                      </a:r>
                      <a:endParaRPr lang="en-FR" sz="1100" b="0" i="0" u="none" strike="noStrike" dirty="0">
                        <a:solidFill>
                          <a:srgbClr val="000000"/>
                        </a:solidFill>
                        <a:effectLst/>
                        <a:latin typeface="Calibri" panose="020F0502020204030204" pitchFamily="34" charset="0"/>
                      </a:endParaRPr>
                    </a:p>
                    <a:p>
                      <a:pPr algn="l" fontAlgn="b"/>
                      <a:r>
                        <a:rPr lang="en-GB" sz="1100" b="0" i="0" u="none" strike="noStrike" dirty="0">
                          <a:solidFill>
                            <a:srgbClr val="000000"/>
                          </a:solidFill>
                          <a:effectLst/>
                          <a:latin typeface="Calibri" panose="020F0502020204030204" pitchFamily="34" charset="0"/>
                        </a:rPr>
                        <a:t>Yoann </a:t>
                      </a:r>
                      <a:r>
                        <a:rPr lang="en-GB" sz="1100" b="0" i="0" u="none" strike="noStrike" dirty="0" err="1">
                          <a:solidFill>
                            <a:srgbClr val="000000"/>
                          </a:solidFill>
                          <a:effectLst/>
                          <a:latin typeface="Calibri" panose="020F0502020204030204" pitchFamily="34" charset="0"/>
                        </a:rPr>
                        <a:t>Eusebi</a:t>
                      </a:r>
                      <a:endParaRPr lang="en-GB" sz="1100" b="0" i="0" u="none" strike="noStrike" dirty="0">
                        <a:solidFill>
                          <a:srgbClr val="000000"/>
                        </a:solidFill>
                        <a:effectLst/>
                        <a:latin typeface="Calibri" panose="020F0502020204030204" pitchFamily="34" charset="0"/>
                      </a:endParaRPr>
                    </a:p>
                    <a:p>
                      <a:pPr algn="l" fontAlgn="b"/>
                      <a:r>
                        <a:rPr lang="en-GB" sz="1100" b="0" i="0" u="none" strike="noStrike" dirty="0" err="1">
                          <a:solidFill>
                            <a:srgbClr val="000000"/>
                          </a:solidFill>
                          <a:effectLst/>
                          <a:latin typeface="Calibri" panose="020F0502020204030204" pitchFamily="34" charset="0"/>
                        </a:rPr>
                        <a:t>Souha</a:t>
                      </a:r>
                      <a:r>
                        <a:rPr lang="en-GB" sz="1100" b="0" i="0" u="none" strike="noStrike" dirty="0">
                          <a:solidFill>
                            <a:srgbClr val="000000"/>
                          </a:solidFill>
                          <a:effectLst/>
                          <a:latin typeface="Calibri" panose="020F0502020204030204" pitchFamily="34" charset="0"/>
                        </a:rPr>
                        <a:t> LABIDI</a:t>
                      </a:r>
                      <a:endParaRPr lang="en-FR"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FR"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98458113"/>
                  </a:ext>
                </a:extLst>
              </a:tr>
              <a:tr h="505423">
                <a:tc>
                  <a:txBody>
                    <a:bodyPr/>
                    <a:lstStyle/>
                    <a:p>
                      <a:pPr algn="ctr" fontAlgn="b"/>
                      <a:r>
                        <a:rPr lang="en-FR" sz="1100" b="0" i="0" u="none" strike="noStrike" dirty="0">
                          <a:solidFill>
                            <a:srgbClr val="000000"/>
                          </a:solidFill>
                          <a:effectLst/>
                          <a:highlight>
                            <a:srgbClr val="00FF00"/>
                          </a:highlight>
                          <a:latin typeface="Calibri" panose="020F0502020204030204" pitchFamily="34" charset="0"/>
                        </a:rPr>
                        <a:t>6</a:t>
                      </a:r>
                    </a:p>
                  </a:txBody>
                  <a:tcPr marL="9525" marR="9525" marT="9525" marB="0" anchor="ctr"/>
                </a:tc>
                <a:tc>
                  <a:txBody>
                    <a:bodyPr/>
                    <a:lstStyle/>
                    <a:p>
                      <a:pPr algn="ctr" fontAlgn="b"/>
                      <a:r>
                        <a:rPr lang="en-FR" sz="1100" b="0" i="0" u="none" strike="noStrike" dirty="0">
                          <a:solidFill>
                            <a:srgbClr val="000000"/>
                          </a:solidFill>
                          <a:effectLst/>
                          <a:latin typeface="Calibri" panose="020F0502020204030204" pitchFamily="34" charset="0"/>
                        </a:rPr>
                        <a:t>Team6</a:t>
                      </a:r>
                    </a:p>
                  </a:txBody>
                  <a:tcPr marL="9525" marR="9525" marT="9525" marB="0" anchor="ctr"/>
                </a:tc>
                <a:tc>
                  <a:txBody>
                    <a:bodyPr/>
                    <a:lstStyle/>
                    <a:p>
                      <a:pPr algn="l" fontAlgn="b"/>
                      <a:r>
                        <a:rPr lang="en-GB" sz="1100" b="0" i="0" u="none" strike="noStrike" dirty="0">
                          <a:solidFill>
                            <a:srgbClr val="000000"/>
                          </a:solidFill>
                          <a:effectLst/>
                          <a:highlight>
                            <a:srgbClr val="00FFFF"/>
                          </a:highlight>
                          <a:latin typeface="Calibri" panose="020F0502020204030204" pitchFamily="34" charset="0"/>
                        </a:rPr>
                        <a:t>Herman </a:t>
                      </a:r>
                      <a:r>
                        <a:rPr lang="en-GB" sz="1100" b="0" i="0" u="none" strike="noStrike" dirty="0" err="1">
                          <a:solidFill>
                            <a:srgbClr val="000000"/>
                          </a:solidFill>
                          <a:effectLst/>
                          <a:highlight>
                            <a:srgbClr val="00FFFF"/>
                          </a:highlight>
                          <a:latin typeface="Calibri" panose="020F0502020204030204" pitchFamily="34" charset="0"/>
                        </a:rPr>
                        <a:t>Østengen</a:t>
                      </a:r>
                      <a:endParaRPr lang="en-GB" sz="1100" b="0" i="0" u="none" strike="noStrike" dirty="0">
                        <a:solidFill>
                          <a:srgbClr val="000000"/>
                        </a:solidFill>
                        <a:effectLst/>
                        <a:latin typeface="Calibri" panose="020F0502020204030204" pitchFamily="34" charset="0"/>
                      </a:endParaRPr>
                    </a:p>
                    <a:p>
                      <a:pPr algn="l" fontAlgn="b"/>
                      <a:r>
                        <a:rPr lang="en-GB" sz="1100" b="0" i="0" u="none" strike="noStrike" dirty="0" err="1">
                          <a:solidFill>
                            <a:srgbClr val="000000"/>
                          </a:solidFill>
                          <a:effectLst/>
                          <a:latin typeface="Calibri" panose="020F0502020204030204" pitchFamily="34" charset="0"/>
                        </a:rPr>
                        <a:t>Efaz</a:t>
                      </a:r>
                      <a:r>
                        <a:rPr lang="en-GB" sz="1100" b="0" i="0" u="none" strike="noStrike" dirty="0">
                          <a:solidFill>
                            <a:srgbClr val="000000"/>
                          </a:solidFill>
                          <a:effectLst/>
                          <a:latin typeface="Calibri" panose="020F0502020204030204" pitchFamily="34" charset="0"/>
                        </a:rPr>
                        <a:t> AHAMAN ULLAH</a:t>
                      </a:r>
                    </a:p>
                    <a:p>
                      <a:pPr algn="l" fontAlgn="b"/>
                      <a:r>
                        <a:rPr lang="en-GB" sz="1100" b="0" i="0" u="none" strike="noStrike" dirty="0">
                          <a:solidFill>
                            <a:srgbClr val="000000"/>
                          </a:solidFill>
                          <a:effectLst/>
                          <a:latin typeface="Calibri" panose="020F0502020204030204" pitchFamily="34" charset="0"/>
                        </a:rPr>
                        <a:t>Alex </a:t>
                      </a:r>
                      <a:r>
                        <a:rPr lang="en-GB" sz="1100" b="0" i="0" u="none" strike="noStrike" dirty="0" err="1">
                          <a:solidFill>
                            <a:srgbClr val="000000"/>
                          </a:solidFill>
                          <a:effectLst/>
                          <a:latin typeface="Calibri" panose="020F0502020204030204" pitchFamily="34" charset="0"/>
                        </a:rPr>
                        <a:t>Argese</a:t>
                      </a:r>
                      <a:endParaRPr lang="en-GB" sz="1100" b="0" i="0" u="none" strike="noStrike" dirty="0">
                        <a:solidFill>
                          <a:srgbClr val="000000"/>
                        </a:solidFill>
                        <a:effectLst/>
                        <a:latin typeface="Calibri" panose="020F0502020204030204" pitchFamily="34" charset="0"/>
                      </a:endParaRPr>
                    </a:p>
                    <a:p>
                      <a:pPr algn="l" fontAlgn="b"/>
                      <a:r>
                        <a:rPr lang="en-GB" sz="1100" b="0" i="0" u="none" strike="noStrike" dirty="0">
                          <a:solidFill>
                            <a:srgbClr val="000000"/>
                          </a:solidFill>
                          <a:effectLst/>
                          <a:latin typeface="Calibri" panose="020F0502020204030204" pitchFamily="34" charset="0"/>
                        </a:rPr>
                        <a:t>Aurelien Brun</a:t>
                      </a:r>
                    </a:p>
                    <a:p>
                      <a:pPr algn="l" fontAlgn="b"/>
                      <a:r>
                        <a:rPr lang="en-GB" sz="1100" b="0" i="0" u="none" strike="noStrike" dirty="0">
                          <a:solidFill>
                            <a:srgbClr val="000000"/>
                          </a:solidFill>
                          <a:effectLst/>
                          <a:latin typeface="Calibri" panose="020F0502020204030204" pitchFamily="34" charset="0"/>
                        </a:rPr>
                        <a:t>Ana Martinez Gonzalez</a:t>
                      </a:r>
                    </a:p>
                    <a:p>
                      <a:pPr algn="l" fontAlgn="b"/>
                      <a:r>
                        <a:rPr lang="en-GB" sz="1100" b="0" i="0" u="none" strike="noStrike" dirty="0" err="1">
                          <a:solidFill>
                            <a:srgbClr val="000000"/>
                          </a:solidFill>
                          <a:effectLst/>
                          <a:latin typeface="Calibri" panose="020F0502020204030204" pitchFamily="34" charset="0"/>
                        </a:rPr>
                        <a:t>Njål</a:t>
                      </a:r>
                      <a:r>
                        <a:rPr lang="en-GB" sz="1100" b="0" i="0" u="none" strike="noStrike" dirty="0">
                          <a:solidFill>
                            <a:srgbClr val="000000"/>
                          </a:solidFill>
                          <a:effectLst/>
                          <a:latin typeface="Calibri" panose="020F0502020204030204" pitchFamily="34" charset="0"/>
                        </a:rPr>
                        <a:t> </a:t>
                      </a:r>
                      <a:r>
                        <a:rPr lang="en-GB" sz="1100" b="0" i="0" u="none" strike="noStrike" dirty="0" err="1">
                          <a:solidFill>
                            <a:srgbClr val="000000"/>
                          </a:solidFill>
                          <a:effectLst/>
                          <a:latin typeface="Calibri" panose="020F0502020204030204" pitchFamily="34" charset="0"/>
                        </a:rPr>
                        <a:t>Svensen</a:t>
                      </a:r>
                      <a:endParaRPr lang="en-GB" sz="1100" b="0" i="0" u="none" strike="noStrike" dirty="0">
                        <a:solidFill>
                          <a:srgbClr val="000000"/>
                        </a:solidFill>
                        <a:effectLst/>
                        <a:latin typeface="Calibri" panose="020F0502020204030204" pitchFamily="34" charset="0"/>
                      </a:endParaRPr>
                    </a:p>
                    <a:p>
                      <a:pPr algn="l" fontAlgn="b"/>
                      <a:r>
                        <a:rPr lang="en-GB" sz="1100" b="0" i="0" u="none" strike="noStrike" dirty="0">
                          <a:solidFill>
                            <a:srgbClr val="000000"/>
                          </a:solidFill>
                          <a:effectLst/>
                          <a:latin typeface="Calibri" panose="020F0502020204030204" pitchFamily="34" charset="0"/>
                        </a:rPr>
                        <a:t>Jonas </a:t>
                      </a:r>
                      <a:r>
                        <a:rPr lang="en-GB" sz="1100" b="0" i="0" u="none" strike="noStrike" dirty="0" err="1">
                          <a:solidFill>
                            <a:srgbClr val="000000"/>
                          </a:solidFill>
                          <a:effectLst/>
                          <a:latin typeface="Calibri" panose="020F0502020204030204" pitchFamily="34" charset="0"/>
                        </a:rPr>
                        <a:t>Thalmeier</a:t>
                      </a:r>
                      <a:endParaRPr lang="en-GB"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GB"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89486526"/>
                  </a:ext>
                </a:extLst>
              </a:tr>
              <a:tr h="505423">
                <a:tc>
                  <a:txBody>
                    <a:bodyPr/>
                    <a:lstStyle/>
                    <a:p>
                      <a:pPr algn="ctr" fontAlgn="b"/>
                      <a:r>
                        <a:rPr lang="en-FR" sz="1100" b="0" i="0" u="none" strike="noStrike" dirty="0">
                          <a:solidFill>
                            <a:srgbClr val="000000"/>
                          </a:solidFill>
                          <a:effectLst/>
                          <a:highlight>
                            <a:srgbClr val="00FF00"/>
                          </a:highlight>
                          <a:latin typeface="Calibri" panose="020F0502020204030204" pitchFamily="34" charset="0"/>
                        </a:rPr>
                        <a:t>7</a:t>
                      </a:r>
                    </a:p>
                  </a:txBody>
                  <a:tcPr marL="9525" marR="9525" marT="9525" marB="0" anchor="ctr"/>
                </a:tc>
                <a:tc>
                  <a:txBody>
                    <a:bodyPr/>
                    <a:lstStyle/>
                    <a:p>
                      <a:pPr algn="ctr" fontAlgn="b"/>
                      <a:r>
                        <a:rPr lang="en-FR" sz="1100" b="0" i="0" u="none" strike="noStrike" dirty="0">
                          <a:solidFill>
                            <a:srgbClr val="000000"/>
                          </a:solidFill>
                          <a:effectLst/>
                          <a:latin typeface="Calibri" panose="020F0502020204030204" pitchFamily="34" charset="0"/>
                        </a:rPr>
                        <a:t>World-Finest</a:t>
                      </a:r>
                    </a:p>
                  </a:txBody>
                  <a:tcPr marL="9525" marR="9525" marT="9525" marB="0" anchor="ctr"/>
                </a:tc>
                <a:tc>
                  <a:txBody>
                    <a:bodyPr/>
                    <a:lstStyle/>
                    <a:p>
                      <a:pPr algn="l" fontAlgn="b"/>
                      <a:r>
                        <a:rPr lang="en-GB" sz="1100" b="0" i="0" u="none" strike="noStrike" dirty="0">
                          <a:solidFill>
                            <a:srgbClr val="000000"/>
                          </a:solidFill>
                          <a:effectLst/>
                          <a:highlight>
                            <a:srgbClr val="00FFFF"/>
                          </a:highlight>
                          <a:latin typeface="Calibri" panose="020F0502020204030204" pitchFamily="34" charset="0"/>
                        </a:rPr>
                        <a:t>Louise Labbé</a:t>
                      </a:r>
                      <a:endParaRPr lang="en-FR" sz="1100" b="0" i="0" u="none" strike="noStrike" dirty="0">
                        <a:solidFill>
                          <a:srgbClr val="000000"/>
                        </a:solidFill>
                        <a:effectLst/>
                        <a:highlight>
                          <a:srgbClr val="00FFFF"/>
                        </a:highlight>
                        <a:latin typeface="Calibri" panose="020F0502020204030204" pitchFamily="34" charset="0"/>
                      </a:endParaRPr>
                    </a:p>
                    <a:p>
                      <a:pPr algn="l" fontAlgn="b"/>
                      <a:r>
                        <a:rPr lang="en-GB" sz="1100" b="0" i="0" u="none" strike="noStrike" dirty="0">
                          <a:solidFill>
                            <a:srgbClr val="000000"/>
                          </a:solidFill>
                          <a:effectLst/>
                          <a:latin typeface="Calibri" panose="020F0502020204030204" pitchFamily="34" charset="0"/>
                        </a:rPr>
                        <a:t>GHOFRANE BAROUNI</a:t>
                      </a:r>
                    </a:p>
                    <a:p>
                      <a:pPr algn="l" fontAlgn="b"/>
                      <a:r>
                        <a:rPr lang="en-GB" sz="1100" b="0" i="0" u="none" strike="noStrike" dirty="0">
                          <a:solidFill>
                            <a:srgbClr val="000000"/>
                          </a:solidFill>
                          <a:effectLst/>
                          <a:latin typeface="Calibri" panose="020F0502020204030204" pitchFamily="34" charset="0"/>
                        </a:rPr>
                        <a:t>Annie Claesson</a:t>
                      </a:r>
                    </a:p>
                    <a:p>
                      <a:pPr algn="l" fontAlgn="b"/>
                      <a:r>
                        <a:rPr lang="en-GB" sz="1100" b="0" i="0" u="none" strike="noStrike" dirty="0" err="1">
                          <a:solidFill>
                            <a:srgbClr val="000000"/>
                          </a:solidFill>
                          <a:effectLst/>
                          <a:latin typeface="Calibri" panose="020F0502020204030204" pitchFamily="34" charset="0"/>
                        </a:rPr>
                        <a:t>Shyni</a:t>
                      </a:r>
                      <a:r>
                        <a:rPr lang="en-GB" sz="1100" b="0" i="0" u="none" strike="noStrike" dirty="0">
                          <a:solidFill>
                            <a:srgbClr val="000000"/>
                          </a:solidFill>
                          <a:effectLst/>
                          <a:latin typeface="Calibri" panose="020F0502020204030204" pitchFamily="34" charset="0"/>
                        </a:rPr>
                        <a:t> HETTIARACHCHI</a:t>
                      </a:r>
                    </a:p>
                    <a:p>
                      <a:pPr algn="l" fontAlgn="b"/>
                      <a:r>
                        <a:rPr lang="en-GB" sz="1100" b="0" i="0" u="none" strike="noStrike" dirty="0">
                          <a:solidFill>
                            <a:srgbClr val="000000"/>
                          </a:solidFill>
                          <a:effectLst/>
                          <a:latin typeface="Calibri" panose="020F0502020204030204" pitchFamily="34" charset="0"/>
                        </a:rPr>
                        <a:t>Tarek Saade</a:t>
                      </a:r>
                      <a:endParaRPr lang="en-FR" sz="1100" b="0" i="0" u="none" strike="noStrike" dirty="0">
                        <a:solidFill>
                          <a:srgbClr val="000000"/>
                        </a:solidFill>
                        <a:effectLst/>
                        <a:latin typeface="Calibri" panose="020F0502020204030204" pitchFamily="34" charset="0"/>
                      </a:endParaRPr>
                    </a:p>
                    <a:p>
                      <a:pPr algn="l" fontAlgn="b"/>
                      <a:r>
                        <a:rPr lang="en-GB" sz="1100" b="0" i="0" u="none" strike="noStrike" dirty="0">
                          <a:solidFill>
                            <a:srgbClr val="000000"/>
                          </a:solidFill>
                          <a:effectLst/>
                          <a:latin typeface="Calibri" panose="020F0502020204030204" pitchFamily="34" charset="0"/>
                        </a:rPr>
                        <a:t>Lilian VARINOT</a:t>
                      </a:r>
                    </a:p>
                    <a:p>
                      <a:pPr algn="l" fontAlgn="b"/>
                      <a:r>
                        <a:rPr lang="en-GB" sz="1100" b="0" i="0" u="none" strike="noStrike" dirty="0">
                          <a:solidFill>
                            <a:srgbClr val="000000"/>
                          </a:solidFill>
                          <a:effectLst/>
                          <a:latin typeface="Calibri" panose="020F0502020204030204" pitchFamily="34" charset="0"/>
                        </a:rPr>
                        <a:t>Juan David Zapata Cruz</a:t>
                      </a:r>
                      <a:endParaRPr lang="en-FR"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FR"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63587171"/>
                  </a:ext>
                </a:extLst>
              </a:tr>
              <a:tr h="505423">
                <a:tc>
                  <a:txBody>
                    <a:bodyPr/>
                    <a:lstStyle/>
                    <a:p>
                      <a:pPr algn="ctr" fontAlgn="b"/>
                      <a:r>
                        <a:rPr lang="en-FR" sz="1100" b="0" i="0" u="none" strike="noStrike" dirty="0">
                          <a:solidFill>
                            <a:srgbClr val="000000"/>
                          </a:solidFill>
                          <a:effectLst/>
                          <a:highlight>
                            <a:srgbClr val="00FF00"/>
                          </a:highlight>
                          <a:latin typeface="Calibri" panose="020F0502020204030204" pitchFamily="34" charset="0"/>
                        </a:rPr>
                        <a:t>8</a:t>
                      </a:r>
                    </a:p>
                  </a:txBody>
                  <a:tcPr marL="9525" marR="9525" marT="9525" marB="0" anchor="ctr"/>
                </a:tc>
                <a:tc>
                  <a:txBody>
                    <a:bodyPr/>
                    <a:lstStyle/>
                    <a:p>
                      <a:pPr algn="ctr" fontAlgn="b"/>
                      <a:r>
                        <a:rPr lang="en-FR" sz="1100" b="0" i="0" u="none" strike="noStrike" dirty="0">
                          <a:solidFill>
                            <a:srgbClr val="000000"/>
                          </a:solidFill>
                          <a:effectLst/>
                          <a:latin typeface="Calibri" panose="020F0502020204030204" pitchFamily="34" charset="0"/>
                        </a:rPr>
                        <a:t>Organised-Team</a:t>
                      </a:r>
                    </a:p>
                  </a:txBody>
                  <a:tcPr marL="9525" marR="9525" marT="9525" marB="0" anchor="ctr"/>
                </a:tc>
                <a:tc>
                  <a:txBody>
                    <a:bodyPr/>
                    <a:lstStyle/>
                    <a:p>
                      <a:pPr algn="l" fontAlgn="b"/>
                      <a:r>
                        <a:rPr lang="en-GB" sz="1100" b="0" i="0" u="none" strike="noStrike" dirty="0">
                          <a:solidFill>
                            <a:srgbClr val="000000"/>
                          </a:solidFill>
                          <a:effectLst/>
                          <a:highlight>
                            <a:srgbClr val="00FFFF"/>
                          </a:highlight>
                          <a:latin typeface="Calibri" panose="020F0502020204030204" pitchFamily="34" charset="0"/>
                        </a:rPr>
                        <a:t>Sander Bakke</a:t>
                      </a:r>
                      <a:endParaRPr lang="en-FR" sz="1100" b="0" i="0" u="none" strike="noStrike" dirty="0">
                        <a:solidFill>
                          <a:srgbClr val="000000"/>
                        </a:solidFill>
                        <a:effectLst/>
                        <a:highlight>
                          <a:srgbClr val="00FFFF"/>
                        </a:highlight>
                        <a:latin typeface="Calibri" panose="020F0502020204030204" pitchFamily="34" charset="0"/>
                      </a:endParaRPr>
                    </a:p>
                    <a:p>
                      <a:pPr algn="l" fontAlgn="b"/>
                      <a:r>
                        <a:rPr lang="en-GB" sz="1100" b="0" i="0" u="none" strike="noStrike" dirty="0">
                          <a:solidFill>
                            <a:srgbClr val="000000"/>
                          </a:solidFill>
                          <a:effectLst/>
                          <a:latin typeface="Calibri" panose="020F0502020204030204" pitchFamily="34" charset="0"/>
                        </a:rPr>
                        <a:t>Mohamed Amine </a:t>
                      </a:r>
                      <a:r>
                        <a:rPr lang="en-GB" sz="1100" b="0" i="0" u="none" strike="noStrike" dirty="0" err="1">
                          <a:solidFill>
                            <a:srgbClr val="000000"/>
                          </a:solidFill>
                          <a:effectLst/>
                          <a:latin typeface="Calibri" panose="020F0502020204030204" pitchFamily="34" charset="0"/>
                        </a:rPr>
                        <a:t>Khediri</a:t>
                      </a:r>
                      <a:endParaRPr lang="en-FR" sz="1100" b="0" i="0" u="none" strike="noStrike" dirty="0">
                        <a:solidFill>
                          <a:srgbClr val="000000"/>
                        </a:solidFill>
                        <a:effectLst/>
                        <a:latin typeface="Calibri" panose="020F0502020204030204" pitchFamily="34" charset="0"/>
                      </a:endParaRPr>
                    </a:p>
                    <a:p>
                      <a:pPr algn="l" fontAlgn="b"/>
                      <a:r>
                        <a:rPr lang="en-GB" sz="1100" b="0" i="0" u="none" strike="noStrike" dirty="0">
                          <a:solidFill>
                            <a:srgbClr val="000000"/>
                          </a:solidFill>
                          <a:effectLst/>
                          <a:latin typeface="Calibri" panose="020F0502020204030204" pitchFamily="34" charset="0"/>
                        </a:rPr>
                        <a:t>Zhen Ma</a:t>
                      </a:r>
                      <a:endParaRPr lang="en-FR" sz="1100" b="0" i="0" u="none" strike="noStrike" dirty="0">
                        <a:solidFill>
                          <a:srgbClr val="000000"/>
                        </a:solidFill>
                        <a:effectLst/>
                        <a:latin typeface="Calibri" panose="020F0502020204030204" pitchFamily="34" charset="0"/>
                      </a:endParaRPr>
                    </a:p>
                    <a:p>
                      <a:pPr algn="l" fontAlgn="b"/>
                      <a:r>
                        <a:rPr lang="en-GB" sz="1100" b="0" i="0" u="none" strike="noStrike" dirty="0">
                          <a:solidFill>
                            <a:srgbClr val="000000"/>
                          </a:solidFill>
                          <a:effectLst/>
                          <a:latin typeface="Calibri" panose="020F0502020204030204" pitchFamily="34" charset="0"/>
                        </a:rPr>
                        <a:t>Mohamed Ali </a:t>
                      </a:r>
                      <a:r>
                        <a:rPr lang="en-GB" sz="1100" b="0" i="0" u="none" strike="noStrike" dirty="0" err="1">
                          <a:solidFill>
                            <a:srgbClr val="000000"/>
                          </a:solidFill>
                          <a:effectLst/>
                          <a:latin typeface="Calibri" panose="020F0502020204030204" pitchFamily="34" charset="0"/>
                        </a:rPr>
                        <a:t>Msadek</a:t>
                      </a:r>
                      <a:endParaRPr lang="en-GB" sz="1100" b="0" i="0" u="none" strike="noStrike" dirty="0">
                        <a:solidFill>
                          <a:srgbClr val="000000"/>
                        </a:solidFill>
                        <a:effectLst/>
                        <a:latin typeface="Calibri" panose="020F0502020204030204" pitchFamily="34" charset="0"/>
                      </a:endParaRPr>
                    </a:p>
                    <a:p>
                      <a:pPr algn="l" fontAlgn="b"/>
                      <a:r>
                        <a:rPr lang="en-GB" sz="1100" b="0" i="0" u="none" strike="noStrike" dirty="0">
                          <a:solidFill>
                            <a:srgbClr val="000000"/>
                          </a:solidFill>
                          <a:effectLst/>
                          <a:latin typeface="Calibri" panose="020F0502020204030204" pitchFamily="34" charset="0"/>
                        </a:rPr>
                        <a:t>Clement RICHARD</a:t>
                      </a:r>
                    </a:p>
                    <a:p>
                      <a:pPr algn="l" fontAlgn="b"/>
                      <a:r>
                        <a:rPr lang="en-GB" sz="1100" b="0" i="0" u="none" strike="noStrike" dirty="0">
                          <a:solidFill>
                            <a:srgbClr val="000000"/>
                          </a:solidFill>
                          <a:effectLst/>
                          <a:latin typeface="Calibri" panose="020F0502020204030204" pitchFamily="34" charset="0"/>
                        </a:rPr>
                        <a:t>Aida Teshome Teressa</a:t>
                      </a:r>
                    </a:p>
                    <a:p>
                      <a:pPr algn="l" fontAlgn="b"/>
                      <a:r>
                        <a:rPr lang="en-GB" sz="1100" b="0" i="0" u="none" strike="noStrike" dirty="0">
                          <a:solidFill>
                            <a:srgbClr val="000000"/>
                          </a:solidFill>
                          <a:effectLst/>
                          <a:highlight>
                            <a:srgbClr val="FFFF00"/>
                          </a:highlight>
                          <a:latin typeface="Calibri" panose="020F0502020204030204" pitchFamily="34" charset="0"/>
                        </a:rPr>
                        <a:t>Linda </a:t>
                      </a:r>
                      <a:r>
                        <a:rPr lang="en-GB" sz="1100" b="0" i="0" u="none" strike="noStrike" dirty="0" err="1">
                          <a:solidFill>
                            <a:srgbClr val="000000"/>
                          </a:solidFill>
                          <a:effectLst/>
                          <a:highlight>
                            <a:srgbClr val="FFFF00"/>
                          </a:highlight>
                          <a:latin typeface="Calibri" panose="020F0502020204030204" pitchFamily="34" charset="0"/>
                        </a:rPr>
                        <a:t>Aström</a:t>
                      </a:r>
                      <a:endParaRPr lang="en-GB" sz="1100" b="0" i="0" u="none" strike="noStrike" dirty="0">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l" fontAlgn="b"/>
                      <a:endParaRPr lang="en-FR"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95917413"/>
                  </a:ext>
                </a:extLst>
              </a:tr>
            </a:tbl>
          </a:graphicData>
        </a:graphic>
      </p:graphicFrame>
    </p:spTree>
    <p:extLst>
      <p:ext uri="{BB962C8B-B14F-4D97-AF65-F5344CB8AC3E}">
        <p14:creationId xmlns:p14="http://schemas.microsoft.com/office/powerpoint/2010/main" val="3505044539"/>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34045</TotalTime>
  <Words>5995</Words>
  <Application>Microsoft Macintosh PowerPoint</Application>
  <PresentationFormat>On-screen Show (4:3)</PresentationFormat>
  <Paragraphs>758</Paragraphs>
  <Slides>47</Slides>
  <Notes>32</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47</vt:i4>
      </vt:variant>
    </vt:vector>
  </HeadingPairs>
  <TitlesOfParts>
    <vt:vector size="62" baseType="lpstr">
      <vt:lpstr>Arial Unicode MS</vt:lpstr>
      <vt:lpstr>ＭＳ Ｐゴシック</vt:lpstr>
      <vt:lpstr>ＭＳ Ｐゴシック</vt:lpstr>
      <vt:lpstr>Arial</vt:lpstr>
      <vt:lpstr>Arial Narrow</vt:lpstr>
      <vt:lpstr>Calibri</vt:lpstr>
      <vt:lpstr>Century Gothic</vt:lpstr>
      <vt:lpstr>Lucida Grande</vt:lpstr>
      <vt:lpstr>Monotype Sorts</vt:lpstr>
      <vt:lpstr>Museo For Dell</vt:lpstr>
      <vt:lpstr>Segoe UI</vt:lpstr>
      <vt:lpstr>Times New Roman</vt:lpstr>
      <vt:lpstr>Webdings</vt:lpstr>
      <vt:lpstr>Wingdings</vt:lpstr>
      <vt:lpstr>Default Design</vt:lpstr>
      <vt:lpstr>Personal Development &amp; Team Leadership</vt:lpstr>
      <vt:lpstr>PowerPoint Presentation</vt:lpstr>
      <vt:lpstr>That’s what we did last   week!</vt:lpstr>
      <vt:lpstr>Some Comments from Learning Logs </vt:lpstr>
      <vt:lpstr>Some Questions from Learning Logs </vt:lpstr>
      <vt:lpstr>Intention for today </vt:lpstr>
      <vt:lpstr>So, assignments for next class:</vt:lpstr>
      <vt:lpstr>PowerPoint Presentation</vt:lpstr>
      <vt:lpstr>PowerPoint Presentation</vt:lpstr>
      <vt:lpstr>Learning Groups Create  Google Shared Drive/Doc. Moodle Link </vt:lpstr>
      <vt:lpstr>PowerPoint Presentation</vt:lpstr>
      <vt:lpstr>A Shared Problem Statement: </vt:lpstr>
      <vt:lpstr>Group Task</vt:lpstr>
      <vt:lpstr>Making an experiment? </vt:lpstr>
      <vt:lpstr>        Thibaut Righenzi Team Co-coach</vt:lpstr>
      <vt:lpstr>Forming a learning group of representatives </vt:lpstr>
      <vt:lpstr>Team building Activity so that you get to know each other better</vt:lpstr>
      <vt:lpstr>Group Review of the Objectives and Key Results</vt:lpstr>
      <vt:lpstr>Group Reflection  on our way of working and group dynamics </vt:lpstr>
      <vt:lpstr>Group Reflection Suggested “O-P-E” Meeting process</vt:lpstr>
      <vt:lpstr>Creative Problem-Solving Processes</vt:lpstr>
      <vt:lpstr>Behavioral flexibility</vt:lpstr>
      <vt:lpstr>Behavioural Styles</vt:lpstr>
      <vt:lpstr>Behavioural Styles</vt:lpstr>
      <vt:lpstr>Behavioural Styles</vt:lpstr>
      <vt:lpstr>Behavioural Styles</vt:lpstr>
      <vt:lpstr>Behavioural Styles</vt:lpstr>
      <vt:lpstr>Behavioural Styles - Controller</vt:lpstr>
      <vt:lpstr>Behavioural Styles - Analyst</vt:lpstr>
      <vt:lpstr>Behavioural Styles - Facilitator</vt:lpstr>
      <vt:lpstr>Behavioural Styles - Enthusiast</vt:lpstr>
      <vt:lpstr>Exercise: Spotting and dealing with Behavioural Styles </vt:lpstr>
      <vt:lpstr>Stop, Start, Continue….</vt:lpstr>
      <vt:lpstr>Giving and receiving feedback</vt:lpstr>
      <vt:lpstr>Tip 1: Empathy </vt:lpstr>
      <vt:lpstr>Tip 2: Integrity </vt:lpstr>
      <vt:lpstr>Group Tasks for next class:</vt:lpstr>
      <vt:lpstr>Team Task</vt:lpstr>
      <vt:lpstr>Learning Log</vt:lpstr>
      <vt:lpstr>Appendix Other slides for next time</vt:lpstr>
      <vt:lpstr>Mindfulness Activity</vt:lpstr>
      <vt:lpstr>Four Horsemen of the Apocalypse</vt:lpstr>
      <vt:lpstr>Four Horsemen of the Apocalypse</vt:lpstr>
      <vt:lpstr>Four Horsemen Activity</vt:lpstr>
      <vt:lpstr>PowerPoint Presentation</vt:lpstr>
      <vt:lpstr>Group/Team Agreement Activity</vt:lpstr>
      <vt:lpstr>PowerPoint Presentation</vt:lpstr>
    </vt:vector>
  </TitlesOfParts>
  <Company>IUM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IUM</dc:creator>
  <cp:lastModifiedBy>Andrew Prior</cp:lastModifiedBy>
  <cp:revision>905</cp:revision>
  <cp:lastPrinted>2017-10-24T18:45:40Z</cp:lastPrinted>
  <dcterms:created xsi:type="dcterms:W3CDTF">2017-10-24T20:37:18Z</dcterms:created>
  <dcterms:modified xsi:type="dcterms:W3CDTF">2024-11-04T07:40:59Z</dcterms:modified>
</cp:coreProperties>
</file>